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heme/themeOverride1.xml" ContentType="application/vnd.openxmlformats-officedocument.themeOverr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0"/>
  </p:notesMasterIdLst>
  <p:handoutMasterIdLst>
    <p:handoutMasterId r:id="rId151"/>
  </p:handoutMasterIdLst>
  <p:sldIdLst>
    <p:sldId id="381" r:id="rId2"/>
    <p:sldId id="259" r:id="rId3"/>
    <p:sldId id="258" r:id="rId4"/>
    <p:sldId id="400" r:id="rId5"/>
    <p:sldId id="261" r:id="rId6"/>
    <p:sldId id="260" r:id="rId7"/>
    <p:sldId id="262" r:id="rId8"/>
    <p:sldId id="401" r:id="rId9"/>
    <p:sldId id="263" r:id="rId10"/>
    <p:sldId id="264" r:id="rId11"/>
    <p:sldId id="265" r:id="rId12"/>
    <p:sldId id="266" r:id="rId13"/>
    <p:sldId id="382" r:id="rId14"/>
    <p:sldId id="383" r:id="rId15"/>
    <p:sldId id="384" r:id="rId16"/>
    <p:sldId id="272" r:id="rId17"/>
    <p:sldId id="402" r:id="rId18"/>
    <p:sldId id="273" r:id="rId19"/>
    <p:sldId id="403" r:id="rId20"/>
    <p:sldId id="276" r:id="rId21"/>
    <p:sldId id="38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2" r:id="rId46"/>
    <p:sldId id="303" r:id="rId47"/>
    <p:sldId id="301" r:id="rId48"/>
    <p:sldId id="363" r:id="rId49"/>
    <p:sldId id="361" r:id="rId50"/>
    <p:sldId id="397" r:id="rId51"/>
    <p:sldId id="304" r:id="rId52"/>
    <p:sldId id="305" r:id="rId53"/>
    <p:sldId id="404" r:id="rId54"/>
    <p:sldId id="405" r:id="rId55"/>
    <p:sldId id="320" r:id="rId56"/>
    <p:sldId id="307" r:id="rId57"/>
    <p:sldId id="308" r:id="rId58"/>
    <p:sldId id="406" r:id="rId59"/>
    <p:sldId id="387" r:id="rId60"/>
    <p:sldId id="310" r:id="rId61"/>
    <p:sldId id="388" r:id="rId62"/>
    <p:sldId id="311" r:id="rId63"/>
    <p:sldId id="390" r:id="rId64"/>
    <p:sldId id="411" r:id="rId65"/>
    <p:sldId id="392" r:id="rId66"/>
    <p:sldId id="412" r:id="rId67"/>
    <p:sldId id="393" r:id="rId68"/>
    <p:sldId id="409" r:id="rId69"/>
    <p:sldId id="410" r:id="rId70"/>
    <p:sldId id="413" r:id="rId71"/>
    <p:sldId id="312" r:id="rId72"/>
    <p:sldId id="313" r:id="rId73"/>
    <p:sldId id="316" r:id="rId74"/>
    <p:sldId id="317" r:id="rId75"/>
    <p:sldId id="318" r:id="rId76"/>
    <p:sldId id="319" r:id="rId77"/>
    <p:sldId id="321" r:id="rId78"/>
    <p:sldId id="322" r:id="rId79"/>
    <p:sldId id="366" r:id="rId80"/>
    <p:sldId id="362" r:id="rId81"/>
    <p:sldId id="323" r:id="rId82"/>
    <p:sldId id="324" r:id="rId83"/>
    <p:sldId id="326" r:id="rId84"/>
    <p:sldId id="414" r:id="rId85"/>
    <p:sldId id="415" r:id="rId86"/>
    <p:sldId id="416" r:id="rId87"/>
    <p:sldId id="327" r:id="rId88"/>
    <p:sldId id="328" r:id="rId89"/>
    <p:sldId id="329" r:id="rId90"/>
    <p:sldId id="330" r:id="rId91"/>
    <p:sldId id="394" r:id="rId92"/>
    <p:sldId id="339" r:id="rId93"/>
    <p:sldId id="417" r:id="rId94"/>
    <p:sldId id="418" r:id="rId95"/>
    <p:sldId id="419" r:id="rId96"/>
    <p:sldId id="420" r:id="rId97"/>
    <p:sldId id="332" r:id="rId98"/>
    <p:sldId id="333" r:id="rId99"/>
    <p:sldId id="334" r:id="rId100"/>
    <p:sldId id="335" r:id="rId101"/>
    <p:sldId id="336" r:id="rId102"/>
    <p:sldId id="421" r:id="rId103"/>
    <p:sldId id="337" r:id="rId104"/>
    <p:sldId id="422" r:id="rId105"/>
    <p:sldId id="423" r:id="rId106"/>
    <p:sldId id="338" r:id="rId107"/>
    <p:sldId id="424" r:id="rId108"/>
    <p:sldId id="425" r:id="rId109"/>
    <p:sldId id="426" r:id="rId110"/>
    <p:sldId id="355" r:id="rId111"/>
    <p:sldId id="340" r:id="rId112"/>
    <p:sldId id="341" r:id="rId113"/>
    <p:sldId id="395" r:id="rId114"/>
    <p:sldId id="396" r:id="rId115"/>
    <p:sldId id="367" r:id="rId116"/>
    <p:sldId id="427" r:id="rId117"/>
    <p:sldId id="371" r:id="rId118"/>
    <p:sldId id="374" r:id="rId119"/>
    <p:sldId id="376" r:id="rId120"/>
    <p:sldId id="372" r:id="rId121"/>
    <p:sldId id="377" r:id="rId122"/>
    <p:sldId id="345" r:id="rId123"/>
    <p:sldId id="353" r:id="rId124"/>
    <p:sldId id="347" r:id="rId125"/>
    <p:sldId id="348" r:id="rId126"/>
    <p:sldId id="349" r:id="rId127"/>
    <p:sldId id="350" r:id="rId128"/>
    <p:sldId id="354" r:id="rId129"/>
    <p:sldId id="351" r:id="rId130"/>
    <p:sldId id="356" r:id="rId131"/>
    <p:sldId id="360" r:id="rId132"/>
    <p:sldId id="358" r:id="rId133"/>
    <p:sldId id="399" r:id="rId134"/>
    <p:sldId id="428" r:id="rId135"/>
    <p:sldId id="429" r:id="rId136"/>
    <p:sldId id="430" r:id="rId137"/>
    <p:sldId id="431" r:id="rId138"/>
    <p:sldId id="432" r:id="rId139"/>
    <p:sldId id="433" r:id="rId140"/>
    <p:sldId id="434" r:id="rId141"/>
    <p:sldId id="435" r:id="rId142"/>
    <p:sldId id="436" r:id="rId143"/>
    <p:sldId id="437" r:id="rId144"/>
    <p:sldId id="438" r:id="rId145"/>
    <p:sldId id="398" r:id="rId146"/>
    <p:sldId id="439" r:id="rId147"/>
    <p:sldId id="359" r:id="rId148"/>
    <p:sldId id="257" r:id="rId14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Einberg" initials="JE"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64A0"/>
    <a:srgbClr val="932323"/>
    <a:srgbClr val="663300"/>
    <a:srgbClr val="17375D"/>
    <a:srgbClr val="066E9F"/>
    <a:srgbClr val="598841"/>
    <a:srgbClr val="C55F27"/>
    <a:srgbClr val="562B73"/>
    <a:srgbClr val="FCF9BA"/>
    <a:srgbClr val="FAF5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3" autoAdjust="0"/>
    <p:restoredTop sz="91781" autoAdjust="0"/>
  </p:normalViewPr>
  <p:slideViewPr>
    <p:cSldViewPr>
      <p:cViewPr>
        <p:scale>
          <a:sx n="110" d="100"/>
          <a:sy n="110" d="100"/>
        </p:scale>
        <p:origin x="-834"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104"/>
    </p:cViewPr>
  </p:sorterViewPr>
  <p:notesViewPr>
    <p:cSldViewPr>
      <p:cViewPr varScale="1">
        <p:scale>
          <a:sx n="84" d="100"/>
          <a:sy n="84" d="100"/>
        </p:scale>
        <p:origin x="3792"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handoutMaster" Target="handoutMasters/handoutMaster1.xml"/><Relationship Id="rId15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err="1"/>
              <a:t>Cobertura</a:t>
            </a:r>
            <a:r>
              <a:rPr lang="en-US" sz="1600" b="1" dirty="0"/>
              <a:t> do </a:t>
            </a:r>
            <a:r>
              <a:rPr lang="en-US" sz="1600" b="1" dirty="0" err="1"/>
              <a:t>tratamento</a:t>
            </a:r>
            <a:r>
              <a:rPr lang="en-US" sz="1600" b="1" dirty="0"/>
              <a:t> para  FL de 2009-2014</a:t>
            </a:r>
          </a:p>
        </c:rich>
      </c:tx>
      <c:layout>
        <c:manualLayout>
          <c:xMode val="edge"/>
          <c:yMode val="edge"/>
          <c:x val="0.35985689740296894"/>
          <c:y val="1.4053925077547123E-3"/>
        </c:manualLayout>
      </c:layout>
      <c:overlay val="0"/>
      <c:spPr>
        <a:noFill/>
        <a:ln>
          <a:noFill/>
        </a:ln>
        <a:effectLst/>
      </c:spPr>
    </c:title>
    <c:autoTitleDeleted val="0"/>
    <c:plotArea>
      <c:layout/>
      <c:barChart>
        <c:barDir val="col"/>
        <c:grouping val="clustered"/>
        <c:varyColors val="0"/>
        <c:ser>
          <c:idx val="0"/>
          <c:order val="0"/>
          <c:tx>
            <c:strRef>
              <c:f>Sheet1!$B$2</c:f>
              <c:strCache>
                <c:ptCount val="1"/>
                <c:pt idx="0">
                  <c:v>Population targeted for treatment</c:v>
                </c:pt>
              </c:strCache>
            </c:strRef>
          </c:tx>
          <c:spPr>
            <a:solidFill>
              <a:schemeClr val="accent1"/>
            </a:solidFill>
            <a:ln>
              <a:noFill/>
            </a:ln>
            <a:effectLst/>
          </c:spPr>
          <c:invertIfNegative val="0"/>
          <c:cat>
            <c:numRef>
              <c:f>Sheet1!$A$3:$A$8</c:f>
              <c:numCache>
                <c:formatCode>General</c:formatCode>
                <c:ptCount val="6"/>
                <c:pt idx="0">
                  <c:v>2009</c:v>
                </c:pt>
                <c:pt idx="1">
                  <c:v>2010</c:v>
                </c:pt>
                <c:pt idx="2">
                  <c:v>2011</c:v>
                </c:pt>
                <c:pt idx="3">
                  <c:v>2012</c:v>
                </c:pt>
                <c:pt idx="4">
                  <c:v>2013</c:v>
                </c:pt>
                <c:pt idx="5">
                  <c:v>2014</c:v>
                </c:pt>
              </c:numCache>
            </c:numRef>
          </c:cat>
          <c:val>
            <c:numRef>
              <c:f>Sheet1!$B$3:$B$8</c:f>
              <c:numCache>
                <c:formatCode>_(* #,##0_);_(* \(#,##0\);_(* "-"??_);_(@_)</c:formatCode>
                <c:ptCount val="6"/>
                <c:pt idx="0">
                  <c:v>99037</c:v>
                </c:pt>
                <c:pt idx="1">
                  <c:v>101013</c:v>
                </c:pt>
                <c:pt idx="2">
                  <c:v>103896</c:v>
                </c:pt>
                <c:pt idx="3">
                  <c:v>914920</c:v>
                </c:pt>
                <c:pt idx="4">
                  <c:v>1872078</c:v>
                </c:pt>
                <c:pt idx="5">
                  <c:v>1328264</c:v>
                </c:pt>
              </c:numCache>
            </c:numRef>
          </c:val>
          <c:extLst xmlns:c16r2="http://schemas.microsoft.com/office/drawing/2015/06/chart">
            <c:ext xmlns:c16="http://schemas.microsoft.com/office/drawing/2014/chart" uri="{C3380CC4-5D6E-409C-BE32-E72D297353CC}">
              <c16:uniqueId val="{00000000-7E53-41D5-9F92-31D8A890A519}"/>
            </c:ext>
          </c:extLst>
        </c:ser>
        <c:ser>
          <c:idx val="1"/>
          <c:order val="1"/>
          <c:tx>
            <c:strRef>
              <c:f>Sheet1!$C$2</c:f>
              <c:strCache>
                <c:ptCount val="1"/>
                <c:pt idx="0">
                  <c:v>Treated</c:v>
                </c:pt>
              </c:strCache>
            </c:strRef>
          </c:tx>
          <c:spPr>
            <a:solidFill>
              <a:schemeClr val="accent2"/>
            </a:solidFill>
            <a:ln>
              <a:noFill/>
            </a:ln>
            <a:effectLst/>
          </c:spPr>
          <c:invertIfNegative val="0"/>
          <c:cat>
            <c:numRef>
              <c:f>Sheet1!$A$3:$A$8</c:f>
              <c:numCache>
                <c:formatCode>General</c:formatCode>
                <c:ptCount val="6"/>
                <c:pt idx="0">
                  <c:v>2009</c:v>
                </c:pt>
                <c:pt idx="1">
                  <c:v>2010</c:v>
                </c:pt>
                <c:pt idx="2">
                  <c:v>2011</c:v>
                </c:pt>
                <c:pt idx="3">
                  <c:v>2012</c:v>
                </c:pt>
                <c:pt idx="4">
                  <c:v>2013</c:v>
                </c:pt>
                <c:pt idx="5">
                  <c:v>2014</c:v>
                </c:pt>
              </c:numCache>
            </c:numRef>
          </c:cat>
          <c:val>
            <c:numRef>
              <c:f>Sheet1!$C$3:$C$8</c:f>
              <c:numCache>
                <c:formatCode>_(* #,##0_);_(* \(#,##0\);_(* "-"??_);_(@_)</c:formatCode>
                <c:ptCount val="6"/>
                <c:pt idx="0">
                  <c:v>77442</c:v>
                </c:pt>
                <c:pt idx="1">
                  <c:v>73075</c:v>
                </c:pt>
                <c:pt idx="2">
                  <c:v>84929</c:v>
                </c:pt>
                <c:pt idx="3">
                  <c:v>711399</c:v>
                </c:pt>
                <c:pt idx="4">
                  <c:v>1422298</c:v>
                </c:pt>
                <c:pt idx="5">
                  <c:v>1087431</c:v>
                </c:pt>
              </c:numCache>
            </c:numRef>
          </c:val>
          <c:extLst xmlns:c16r2="http://schemas.microsoft.com/office/drawing/2015/06/chart">
            <c:ext xmlns:c16="http://schemas.microsoft.com/office/drawing/2014/chart" uri="{C3380CC4-5D6E-409C-BE32-E72D297353CC}">
              <c16:uniqueId val="{00000001-7E53-41D5-9F92-31D8A890A519}"/>
            </c:ext>
          </c:extLst>
        </c:ser>
        <c:dLbls>
          <c:showLegendKey val="0"/>
          <c:showVal val="0"/>
          <c:showCatName val="0"/>
          <c:showSerName val="0"/>
          <c:showPercent val="0"/>
          <c:showBubbleSize val="0"/>
        </c:dLbls>
        <c:gapWidth val="219"/>
        <c:overlap val="-27"/>
        <c:axId val="106443520"/>
        <c:axId val="106445056"/>
      </c:barChart>
      <c:lineChart>
        <c:grouping val="standard"/>
        <c:varyColors val="0"/>
        <c:ser>
          <c:idx val="2"/>
          <c:order val="2"/>
          <c:tx>
            <c:strRef>
              <c:f>Sheet1!$D$2</c:f>
              <c:strCache>
                <c:ptCount val="1"/>
                <c:pt idx="0">
                  <c:v>Program coverage (%)</c:v>
                </c:pt>
              </c:strCache>
            </c:strRef>
          </c:tx>
          <c:spPr>
            <a:ln w="28575" cap="rnd">
              <a:solidFill>
                <a:schemeClr val="accent3"/>
              </a:solidFill>
              <a:round/>
            </a:ln>
            <a:effectLst/>
          </c:spPr>
          <c:marker>
            <c:symbol val="none"/>
          </c:marker>
          <c:cat>
            <c:numRef>
              <c:f>Sheet1!$A$3:$A$8</c:f>
              <c:numCache>
                <c:formatCode>General</c:formatCode>
                <c:ptCount val="6"/>
                <c:pt idx="0">
                  <c:v>2009</c:v>
                </c:pt>
                <c:pt idx="1">
                  <c:v>2010</c:v>
                </c:pt>
                <c:pt idx="2">
                  <c:v>2011</c:v>
                </c:pt>
                <c:pt idx="3">
                  <c:v>2012</c:v>
                </c:pt>
                <c:pt idx="4">
                  <c:v>2013</c:v>
                </c:pt>
                <c:pt idx="5">
                  <c:v>2014</c:v>
                </c:pt>
              </c:numCache>
            </c:numRef>
          </c:cat>
          <c:val>
            <c:numRef>
              <c:f>Sheet1!$D$3:$D$8</c:f>
              <c:numCache>
                <c:formatCode>0.0%</c:formatCode>
                <c:ptCount val="6"/>
                <c:pt idx="0">
                  <c:v>0.78195018023566953</c:v>
                </c:pt>
                <c:pt idx="1">
                  <c:v>0.72342173779612529</c:v>
                </c:pt>
                <c:pt idx="2">
                  <c:v>0.81744244244244246</c:v>
                </c:pt>
                <c:pt idx="3">
                  <c:v>0.77755322869759103</c:v>
                </c:pt>
                <c:pt idx="4">
                  <c:v>0.75974291669471039</c:v>
                </c:pt>
                <c:pt idx="5">
                  <c:v>0.8186858937681063</c:v>
                </c:pt>
              </c:numCache>
            </c:numRef>
          </c:val>
          <c:smooth val="0"/>
          <c:extLst xmlns:c16r2="http://schemas.microsoft.com/office/drawing/2015/06/chart">
            <c:ext xmlns:c16="http://schemas.microsoft.com/office/drawing/2014/chart" uri="{C3380CC4-5D6E-409C-BE32-E72D297353CC}">
              <c16:uniqueId val="{00000002-7E53-41D5-9F92-31D8A890A519}"/>
            </c:ext>
          </c:extLst>
        </c:ser>
        <c:dLbls>
          <c:showLegendKey val="0"/>
          <c:showVal val="0"/>
          <c:showCatName val="0"/>
          <c:showSerName val="0"/>
          <c:showPercent val="0"/>
          <c:showBubbleSize val="0"/>
        </c:dLbls>
        <c:marker val="1"/>
        <c:smooth val="0"/>
        <c:axId val="106456576"/>
        <c:axId val="106455040"/>
      </c:lineChart>
      <c:catAx>
        <c:axId val="10644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445056"/>
        <c:crosses val="autoZero"/>
        <c:auto val="1"/>
        <c:lblAlgn val="ctr"/>
        <c:lblOffset val="100"/>
        <c:noMultiLvlLbl val="0"/>
      </c:catAx>
      <c:valAx>
        <c:axId val="10644505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443520"/>
        <c:crosses val="autoZero"/>
        <c:crossBetween val="between"/>
      </c:valAx>
      <c:valAx>
        <c:axId val="106455040"/>
        <c:scaling>
          <c:orientation val="minMax"/>
          <c:max val="1"/>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456576"/>
        <c:crosses val="max"/>
        <c:crossBetween val="between"/>
      </c:valAx>
      <c:catAx>
        <c:axId val="106456576"/>
        <c:scaling>
          <c:orientation val="minMax"/>
        </c:scaling>
        <c:delete val="1"/>
        <c:axPos val="b"/>
        <c:numFmt formatCode="General" sourceLinked="1"/>
        <c:majorTickMark val="none"/>
        <c:minorTickMark val="none"/>
        <c:tickLblPos val="nextTo"/>
        <c:crossAx val="106455040"/>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C43E5E-8ADE-4C03-A98E-0C0E5BAD7AEB}" type="doc">
      <dgm:prSet loTypeId="urn:microsoft.com/office/officeart/2005/8/layout/equation2" loCatId="process" qsTypeId="urn:microsoft.com/office/officeart/2005/8/quickstyle/simple1" qsCatId="simple" csTypeId="urn:microsoft.com/office/officeart/2005/8/colors/colorful2" csCatId="colorful" phldr="1"/>
      <dgm:spPr/>
    </dgm:pt>
    <dgm:pt modelId="{8DE996E8-EB22-4203-A1BF-1534D65BA1B3}">
      <dgm:prSet phldrT="[Text]"/>
      <dgm:spPr>
        <a:solidFill>
          <a:schemeClr val="accent3"/>
        </a:solidFill>
      </dgm:spPr>
      <dgm:t>
        <a:bodyPr/>
        <a:lstStyle/>
        <a:p>
          <a:r>
            <a:rPr lang="en-US" dirty="0"/>
            <a:t>Distrito A</a:t>
          </a:r>
        </a:p>
      </dgm:t>
    </dgm:pt>
    <dgm:pt modelId="{9B1ED649-0A27-4EE6-8246-BBBD57B52D72}" type="parTrans" cxnId="{EBED028A-683E-433B-86A4-F548E7A0AAE2}">
      <dgm:prSet/>
      <dgm:spPr/>
      <dgm:t>
        <a:bodyPr/>
        <a:lstStyle/>
        <a:p>
          <a:endParaRPr lang="en-US"/>
        </a:p>
      </dgm:t>
    </dgm:pt>
    <dgm:pt modelId="{8448D055-2325-4685-B074-E36EB1DBFBCB}" type="sibTrans" cxnId="{EBED028A-683E-433B-86A4-F548E7A0AAE2}">
      <dgm:prSet/>
      <dgm:spPr/>
      <dgm:t>
        <a:bodyPr/>
        <a:lstStyle/>
        <a:p>
          <a:endParaRPr lang="en-US"/>
        </a:p>
      </dgm:t>
    </dgm:pt>
    <dgm:pt modelId="{C403677E-1750-44B8-BC68-97292799B9FF}">
      <dgm:prSet phldrT="[Text]"/>
      <dgm:spPr>
        <a:solidFill>
          <a:schemeClr val="accent3"/>
        </a:solidFill>
      </dgm:spPr>
      <dgm:t>
        <a:bodyPr/>
        <a:lstStyle/>
        <a:p>
          <a:r>
            <a:rPr lang="en-US" dirty="0"/>
            <a:t>Distrito B</a:t>
          </a:r>
        </a:p>
      </dgm:t>
    </dgm:pt>
    <dgm:pt modelId="{20AA1B7E-270F-4006-A195-2644DF5F215B}" type="parTrans" cxnId="{E761C1CC-8AF8-403F-9524-8A38C8182EC4}">
      <dgm:prSet/>
      <dgm:spPr/>
      <dgm:t>
        <a:bodyPr/>
        <a:lstStyle/>
        <a:p>
          <a:endParaRPr lang="en-US"/>
        </a:p>
      </dgm:t>
    </dgm:pt>
    <dgm:pt modelId="{04960C2B-D232-4BD7-9BB1-EC9BB7125E3B}" type="sibTrans" cxnId="{E761C1CC-8AF8-403F-9524-8A38C8182EC4}">
      <dgm:prSet/>
      <dgm:spPr>
        <a:solidFill>
          <a:schemeClr val="bg1"/>
        </a:solidFill>
      </dgm:spPr>
      <dgm:t>
        <a:bodyPr/>
        <a:lstStyle/>
        <a:p>
          <a:endParaRPr lang="en-US"/>
        </a:p>
      </dgm:t>
    </dgm:pt>
    <dgm:pt modelId="{11F2CBA5-F9AE-466A-88AC-08C33452CB36}">
      <dgm:prSet phldrT="[Text]"/>
      <dgm:spPr>
        <a:solidFill>
          <a:schemeClr val="accent3"/>
        </a:solidFill>
      </dgm:spPr>
      <dgm:t>
        <a:bodyPr/>
        <a:lstStyle/>
        <a:p>
          <a:r>
            <a:rPr lang="en-US" dirty="0"/>
            <a:t>Distrito X</a:t>
          </a:r>
        </a:p>
      </dgm:t>
    </dgm:pt>
    <dgm:pt modelId="{4614D3C1-2B06-4F74-9971-98006D053F8E}" type="parTrans" cxnId="{F2D8B269-FA8B-43A7-985C-3DFDE80BD202}">
      <dgm:prSet/>
      <dgm:spPr/>
      <dgm:t>
        <a:bodyPr/>
        <a:lstStyle/>
        <a:p>
          <a:endParaRPr lang="en-US"/>
        </a:p>
      </dgm:t>
    </dgm:pt>
    <dgm:pt modelId="{7EE34C1D-7C9F-47C0-9FA4-A0E975F9FBB1}" type="sibTrans" cxnId="{F2D8B269-FA8B-43A7-985C-3DFDE80BD202}">
      <dgm:prSet/>
      <dgm:spPr/>
      <dgm:t>
        <a:bodyPr/>
        <a:lstStyle/>
        <a:p>
          <a:endParaRPr lang="en-US"/>
        </a:p>
      </dgm:t>
    </dgm:pt>
    <dgm:pt modelId="{07260B97-3401-4417-8B1E-1B0806DEF0BE}" type="pres">
      <dgm:prSet presAssocID="{53C43E5E-8ADE-4C03-A98E-0C0E5BAD7AEB}" presName="Name0" presStyleCnt="0">
        <dgm:presLayoutVars>
          <dgm:dir/>
          <dgm:resizeHandles val="exact"/>
        </dgm:presLayoutVars>
      </dgm:prSet>
      <dgm:spPr/>
    </dgm:pt>
    <dgm:pt modelId="{4D099418-7253-4584-89D6-C320E16A75C0}" type="pres">
      <dgm:prSet presAssocID="{53C43E5E-8ADE-4C03-A98E-0C0E5BAD7AEB}" presName="vNodes" presStyleCnt="0"/>
      <dgm:spPr/>
    </dgm:pt>
    <dgm:pt modelId="{BFCF4F61-A9FC-4675-AD58-83F0481A7FDE}" type="pres">
      <dgm:prSet presAssocID="{8DE996E8-EB22-4203-A1BF-1534D65BA1B3}" presName="node" presStyleLbl="node1" presStyleIdx="0" presStyleCnt="3" custScaleX="177943" custScaleY="163521" custLinFactX="100000" custLinFactY="27790" custLinFactNeighborX="154478" custLinFactNeighborY="100000">
        <dgm:presLayoutVars>
          <dgm:bulletEnabled val="1"/>
        </dgm:presLayoutVars>
      </dgm:prSet>
      <dgm:spPr/>
      <dgm:t>
        <a:bodyPr/>
        <a:lstStyle/>
        <a:p>
          <a:endParaRPr lang="en-US"/>
        </a:p>
      </dgm:t>
    </dgm:pt>
    <dgm:pt modelId="{A944B171-09AE-4C63-A8A7-8D7B8AC28FC0}" type="pres">
      <dgm:prSet presAssocID="{8448D055-2325-4685-B074-E36EB1DBFBCB}" presName="spacerT" presStyleCnt="0"/>
      <dgm:spPr/>
    </dgm:pt>
    <dgm:pt modelId="{5ED61516-0132-4133-8C3B-23B00AE36E0C}" type="pres">
      <dgm:prSet presAssocID="{8448D055-2325-4685-B074-E36EB1DBFBCB}" presName="sibTrans" presStyleLbl="sibTrans2D1" presStyleIdx="0" presStyleCnt="2" custLinFactX="100000" custLinFactY="5908" custLinFactNeighborX="171765" custLinFactNeighborY="100000"/>
      <dgm:spPr>
        <a:prstGeom prst="rightArrow">
          <a:avLst/>
        </a:prstGeom>
      </dgm:spPr>
      <dgm:t>
        <a:bodyPr/>
        <a:lstStyle/>
        <a:p>
          <a:endParaRPr lang="en-US"/>
        </a:p>
      </dgm:t>
    </dgm:pt>
    <dgm:pt modelId="{2C5A99B7-8885-4AEA-AC37-AAE0014AB17A}" type="pres">
      <dgm:prSet presAssocID="{8448D055-2325-4685-B074-E36EB1DBFBCB}" presName="spacerB" presStyleCnt="0"/>
      <dgm:spPr/>
    </dgm:pt>
    <dgm:pt modelId="{7D5EB644-EDF0-4E5F-AE6D-FD4B19CDF09F}" type="pres">
      <dgm:prSet presAssocID="{C403677E-1750-44B8-BC68-97292799B9FF}" presName="node" presStyleLbl="node1" presStyleIdx="1" presStyleCnt="3" custScaleX="185336" custScaleY="175358" custLinFactX="100000" custLinFactY="-30210" custLinFactNeighborX="150778" custLinFactNeighborY="-100000">
        <dgm:presLayoutVars>
          <dgm:bulletEnabled val="1"/>
        </dgm:presLayoutVars>
      </dgm:prSet>
      <dgm:spPr/>
      <dgm:t>
        <a:bodyPr/>
        <a:lstStyle/>
        <a:p>
          <a:endParaRPr lang="en-US"/>
        </a:p>
      </dgm:t>
    </dgm:pt>
    <dgm:pt modelId="{3EFC1DCC-73BE-43DC-B2F0-CB042AAC0631}" type="pres">
      <dgm:prSet presAssocID="{53C43E5E-8ADE-4C03-A98E-0C0E5BAD7AEB}" presName="sibTransLast" presStyleLbl="sibTrans2D1" presStyleIdx="1" presStyleCnt="2"/>
      <dgm:spPr/>
      <dgm:t>
        <a:bodyPr/>
        <a:lstStyle/>
        <a:p>
          <a:endParaRPr lang="en-US"/>
        </a:p>
      </dgm:t>
    </dgm:pt>
    <dgm:pt modelId="{7CE492BB-8557-4CE7-A003-0ACA1217DA8E}" type="pres">
      <dgm:prSet presAssocID="{53C43E5E-8ADE-4C03-A98E-0C0E5BAD7AEB}" presName="connectorText" presStyleLbl="sibTrans2D1" presStyleIdx="1" presStyleCnt="2"/>
      <dgm:spPr/>
      <dgm:t>
        <a:bodyPr/>
        <a:lstStyle/>
        <a:p>
          <a:endParaRPr lang="en-US"/>
        </a:p>
      </dgm:t>
    </dgm:pt>
    <dgm:pt modelId="{57AD327D-C3DE-4E3E-9F15-17C4F0760627}" type="pres">
      <dgm:prSet presAssocID="{53C43E5E-8ADE-4C03-A98E-0C0E5BAD7AEB}" presName="lastNode" presStyleLbl="node1" presStyleIdx="2" presStyleCnt="3" custScaleX="113853" custScaleY="114056" custLinFactX="-100000" custLinFactNeighborX="-155914" custLinFactNeighborY="3564">
        <dgm:presLayoutVars>
          <dgm:bulletEnabled val="1"/>
        </dgm:presLayoutVars>
      </dgm:prSet>
      <dgm:spPr/>
      <dgm:t>
        <a:bodyPr/>
        <a:lstStyle/>
        <a:p>
          <a:endParaRPr lang="en-US"/>
        </a:p>
      </dgm:t>
    </dgm:pt>
  </dgm:ptLst>
  <dgm:cxnLst>
    <dgm:cxn modelId="{063B35B6-1DAC-4FB3-B02A-A080FDD395E5}" type="presOf" srcId="{C403677E-1750-44B8-BC68-97292799B9FF}" destId="{7D5EB644-EDF0-4E5F-AE6D-FD4B19CDF09F}" srcOrd="0" destOrd="0" presId="urn:microsoft.com/office/officeart/2005/8/layout/equation2"/>
    <dgm:cxn modelId="{F2D8B269-FA8B-43A7-985C-3DFDE80BD202}" srcId="{53C43E5E-8ADE-4C03-A98E-0C0E5BAD7AEB}" destId="{11F2CBA5-F9AE-466A-88AC-08C33452CB36}" srcOrd="2" destOrd="0" parTransId="{4614D3C1-2B06-4F74-9971-98006D053F8E}" sibTransId="{7EE34C1D-7C9F-47C0-9FA4-A0E975F9FBB1}"/>
    <dgm:cxn modelId="{B577D1C4-F6FB-46CC-9146-53948C97881F}" type="presOf" srcId="{04960C2B-D232-4BD7-9BB1-EC9BB7125E3B}" destId="{3EFC1DCC-73BE-43DC-B2F0-CB042AAC0631}" srcOrd="0" destOrd="0" presId="urn:microsoft.com/office/officeart/2005/8/layout/equation2"/>
    <dgm:cxn modelId="{EBED028A-683E-433B-86A4-F548E7A0AAE2}" srcId="{53C43E5E-8ADE-4C03-A98E-0C0E5BAD7AEB}" destId="{8DE996E8-EB22-4203-A1BF-1534D65BA1B3}" srcOrd="0" destOrd="0" parTransId="{9B1ED649-0A27-4EE6-8246-BBBD57B52D72}" sibTransId="{8448D055-2325-4685-B074-E36EB1DBFBCB}"/>
    <dgm:cxn modelId="{7086F206-907F-4AA1-BE34-7EE30009B1E9}" type="presOf" srcId="{53C43E5E-8ADE-4C03-A98E-0C0E5BAD7AEB}" destId="{07260B97-3401-4417-8B1E-1B0806DEF0BE}" srcOrd="0" destOrd="0" presId="urn:microsoft.com/office/officeart/2005/8/layout/equation2"/>
    <dgm:cxn modelId="{F332695E-BC80-4BA7-9CFB-9D187E3EC4CC}" type="presOf" srcId="{8DE996E8-EB22-4203-A1BF-1534D65BA1B3}" destId="{BFCF4F61-A9FC-4675-AD58-83F0481A7FDE}" srcOrd="0" destOrd="0" presId="urn:microsoft.com/office/officeart/2005/8/layout/equation2"/>
    <dgm:cxn modelId="{C410D97A-C138-4556-99FE-BA346482E6F1}" type="presOf" srcId="{04960C2B-D232-4BD7-9BB1-EC9BB7125E3B}" destId="{7CE492BB-8557-4CE7-A003-0ACA1217DA8E}" srcOrd="1" destOrd="0" presId="urn:microsoft.com/office/officeart/2005/8/layout/equation2"/>
    <dgm:cxn modelId="{E761C1CC-8AF8-403F-9524-8A38C8182EC4}" srcId="{53C43E5E-8ADE-4C03-A98E-0C0E5BAD7AEB}" destId="{C403677E-1750-44B8-BC68-97292799B9FF}" srcOrd="1" destOrd="0" parTransId="{20AA1B7E-270F-4006-A195-2644DF5F215B}" sibTransId="{04960C2B-D232-4BD7-9BB1-EC9BB7125E3B}"/>
    <dgm:cxn modelId="{4801955D-CF03-455B-9AC9-1D8874E71C88}" type="presOf" srcId="{8448D055-2325-4685-B074-E36EB1DBFBCB}" destId="{5ED61516-0132-4133-8C3B-23B00AE36E0C}" srcOrd="0" destOrd="0" presId="urn:microsoft.com/office/officeart/2005/8/layout/equation2"/>
    <dgm:cxn modelId="{0FE9DF6A-3EC4-4B23-B830-7227AA841628}" type="presOf" srcId="{11F2CBA5-F9AE-466A-88AC-08C33452CB36}" destId="{57AD327D-C3DE-4E3E-9F15-17C4F0760627}" srcOrd="0" destOrd="0" presId="urn:microsoft.com/office/officeart/2005/8/layout/equation2"/>
    <dgm:cxn modelId="{23635B65-2291-4EAE-94F6-5EC0303BBD7A}" type="presParOf" srcId="{07260B97-3401-4417-8B1E-1B0806DEF0BE}" destId="{4D099418-7253-4584-89D6-C320E16A75C0}" srcOrd="0" destOrd="0" presId="urn:microsoft.com/office/officeart/2005/8/layout/equation2"/>
    <dgm:cxn modelId="{FDA531D8-CEF6-4926-9265-5875051B6BEB}" type="presParOf" srcId="{4D099418-7253-4584-89D6-C320E16A75C0}" destId="{BFCF4F61-A9FC-4675-AD58-83F0481A7FDE}" srcOrd="0" destOrd="0" presId="urn:microsoft.com/office/officeart/2005/8/layout/equation2"/>
    <dgm:cxn modelId="{8DEA7663-58D3-4AB7-9BEF-B335A6C57DED}" type="presParOf" srcId="{4D099418-7253-4584-89D6-C320E16A75C0}" destId="{A944B171-09AE-4C63-A8A7-8D7B8AC28FC0}" srcOrd="1" destOrd="0" presId="urn:microsoft.com/office/officeart/2005/8/layout/equation2"/>
    <dgm:cxn modelId="{FA7D5D2A-D345-46A7-A24D-0683784754EB}" type="presParOf" srcId="{4D099418-7253-4584-89D6-C320E16A75C0}" destId="{5ED61516-0132-4133-8C3B-23B00AE36E0C}" srcOrd="2" destOrd="0" presId="urn:microsoft.com/office/officeart/2005/8/layout/equation2"/>
    <dgm:cxn modelId="{3C10E107-89EB-41BF-9850-B8DE07B6F884}" type="presParOf" srcId="{4D099418-7253-4584-89D6-C320E16A75C0}" destId="{2C5A99B7-8885-4AEA-AC37-AAE0014AB17A}" srcOrd="3" destOrd="0" presId="urn:microsoft.com/office/officeart/2005/8/layout/equation2"/>
    <dgm:cxn modelId="{A0036949-3511-4FA3-B0DC-6BECBE57794F}" type="presParOf" srcId="{4D099418-7253-4584-89D6-C320E16A75C0}" destId="{7D5EB644-EDF0-4E5F-AE6D-FD4B19CDF09F}" srcOrd="4" destOrd="0" presId="urn:microsoft.com/office/officeart/2005/8/layout/equation2"/>
    <dgm:cxn modelId="{A3F03B25-5E4E-4822-885B-4288543DDD1F}" type="presParOf" srcId="{07260B97-3401-4417-8B1E-1B0806DEF0BE}" destId="{3EFC1DCC-73BE-43DC-B2F0-CB042AAC0631}" srcOrd="1" destOrd="0" presId="urn:microsoft.com/office/officeart/2005/8/layout/equation2"/>
    <dgm:cxn modelId="{8A3D3173-E169-4DF3-B343-9398E3E6E553}" type="presParOf" srcId="{3EFC1DCC-73BE-43DC-B2F0-CB042AAC0631}" destId="{7CE492BB-8557-4CE7-A003-0ACA1217DA8E}" srcOrd="0" destOrd="0" presId="urn:microsoft.com/office/officeart/2005/8/layout/equation2"/>
    <dgm:cxn modelId="{8C62B2B9-F020-4860-AB32-5779E40292E8}" type="presParOf" srcId="{07260B97-3401-4417-8B1E-1B0806DEF0BE}" destId="{57AD327D-C3DE-4E3E-9F15-17C4F0760627}"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C43E5E-8ADE-4C03-A98E-0C0E5BAD7AEB}" type="doc">
      <dgm:prSet loTypeId="urn:microsoft.com/office/officeart/2005/8/layout/equation2" loCatId="process" qsTypeId="urn:microsoft.com/office/officeart/2005/8/quickstyle/simple1" qsCatId="simple" csTypeId="urn:microsoft.com/office/officeart/2005/8/colors/colorful4" csCatId="colorful" phldr="1"/>
      <dgm:spPr/>
    </dgm:pt>
    <dgm:pt modelId="{8DE996E8-EB22-4203-A1BF-1534D65BA1B3}">
      <dgm:prSet phldrT="[Text]"/>
      <dgm:spPr>
        <a:solidFill>
          <a:schemeClr val="tx2">
            <a:lumMod val="60000"/>
            <a:lumOff val="40000"/>
          </a:schemeClr>
        </a:solidFill>
      </dgm:spPr>
      <dgm:t>
        <a:bodyPr/>
        <a:lstStyle/>
        <a:p>
          <a:r>
            <a:rPr lang="en-US" dirty="0"/>
            <a:t>Distrito C</a:t>
          </a:r>
        </a:p>
      </dgm:t>
    </dgm:pt>
    <dgm:pt modelId="{9B1ED649-0A27-4EE6-8246-BBBD57B52D72}" type="parTrans" cxnId="{EBED028A-683E-433B-86A4-F548E7A0AAE2}">
      <dgm:prSet/>
      <dgm:spPr/>
      <dgm:t>
        <a:bodyPr/>
        <a:lstStyle/>
        <a:p>
          <a:endParaRPr lang="en-US"/>
        </a:p>
      </dgm:t>
    </dgm:pt>
    <dgm:pt modelId="{8448D055-2325-4685-B074-E36EB1DBFBCB}" type="sibTrans" cxnId="{EBED028A-683E-433B-86A4-F548E7A0AAE2}">
      <dgm:prSet/>
      <dgm:spPr>
        <a:solidFill>
          <a:schemeClr val="accent3"/>
        </a:solidFill>
      </dgm:spPr>
      <dgm:t>
        <a:bodyPr/>
        <a:lstStyle/>
        <a:p>
          <a:endParaRPr lang="en-US"/>
        </a:p>
      </dgm:t>
    </dgm:pt>
    <dgm:pt modelId="{C403677E-1750-44B8-BC68-97292799B9FF}">
      <dgm:prSet phldrT="[Text]"/>
      <dgm:spPr>
        <a:solidFill>
          <a:schemeClr val="tx2">
            <a:lumMod val="75000"/>
          </a:schemeClr>
        </a:solidFill>
      </dgm:spPr>
      <dgm:t>
        <a:bodyPr/>
        <a:lstStyle/>
        <a:p>
          <a:r>
            <a:rPr lang="en-US" dirty="0"/>
            <a:t>Distrito D</a:t>
          </a:r>
        </a:p>
      </dgm:t>
    </dgm:pt>
    <dgm:pt modelId="{20AA1B7E-270F-4006-A195-2644DF5F215B}" type="parTrans" cxnId="{E761C1CC-8AF8-403F-9524-8A38C8182EC4}">
      <dgm:prSet/>
      <dgm:spPr/>
      <dgm:t>
        <a:bodyPr/>
        <a:lstStyle/>
        <a:p>
          <a:endParaRPr lang="en-US"/>
        </a:p>
      </dgm:t>
    </dgm:pt>
    <dgm:pt modelId="{04960C2B-D232-4BD7-9BB1-EC9BB7125E3B}" type="sibTrans" cxnId="{E761C1CC-8AF8-403F-9524-8A38C8182EC4}">
      <dgm:prSet/>
      <dgm:spPr>
        <a:solidFill>
          <a:schemeClr val="accent2"/>
        </a:solidFill>
      </dgm:spPr>
      <dgm:t>
        <a:bodyPr/>
        <a:lstStyle/>
        <a:p>
          <a:endParaRPr lang="en-US"/>
        </a:p>
      </dgm:t>
    </dgm:pt>
    <dgm:pt modelId="{11F2CBA5-F9AE-466A-88AC-08C33452CB36}">
      <dgm:prSet phldrT="[Text]"/>
      <dgm:spPr>
        <a:solidFill>
          <a:schemeClr val="tx2">
            <a:lumMod val="50000"/>
          </a:schemeClr>
        </a:solidFill>
      </dgm:spPr>
      <dgm:t>
        <a:bodyPr/>
        <a:lstStyle/>
        <a:p>
          <a:r>
            <a:rPr lang="en-US" dirty="0"/>
            <a:t>Distrito Y</a:t>
          </a:r>
        </a:p>
      </dgm:t>
    </dgm:pt>
    <dgm:pt modelId="{4614D3C1-2B06-4F74-9971-98006D053F8E}" type="parTrans" cxnId="{F2D8B269-FA8B-43A7-985C-3DFDE80BD202}">
      <dgm:prSet/>
      <dgm:spPr/>
      <dgm:t>
        <a:bodyPr/>
        <a:lstStyle/>
        <a:p>
          <a:endParaRPr lang="en-US"/>
        </a:p>
      </dgm:t>
    </dgm:pt>
    <dgm:pt modelId="{7EE34C1D-7C9F-47C0-9FA4-A0E975F9FBB1}" type="sibTrans" cxnId="{F2D8B269-FA8B-43A7-985C-3DFDE80BD202}">
      <dgm:prSet/>
      <dgm:spPr/>
      <dgm:t>
        <a:bodyPr/>
        <a:lstStyle/>
        <a:p>
          <a:endParaRPr lang="en-US"/>
        </a:p>
      </dgm:t>
    </dgm:pt>
    <dgm:pt modelId="{07260B97-3401-4417-8B1E-1B0806DEF0BE}" type="pres">
      <dgm:prSet presAssocID="{53C43E5E-8ADE-4C03-A98E-0C0E5BAD7AEB}" presName="Name0" presStyleCnt="0">
        <dgm:presLayoutVars>
          <dgm:dir/>
          <dgm:resizeHandles val="exact"/>
        </dgm:presLayoutVars>
      </dgm:prSet>
      <dgm:spPr/>
    </dgm:pt>
    <dgm:pt modelId="{4D099418-7253-4584-89D6-C320E16A75C0}" type="pres">
      <dgm:prSet presAssocID="{53C43E5E-8ADE-4C03-A98E-0C0E5BAD7AEB}" presName="vNodes" presStyleCnt="0"/>
      <dgm:spPr/>
    </dgm:pt>
    <dgm:pt modelId="{BFCF4F61-A9FC-4675-AD58-83F0481A7FDE}" type="pres">
      <dgm:prSet presAssocID="{8DE996E8-EB22-4203-A1BF-1534D65BA1B3}" presName="node" presStyleLbl="node1" presStyleIdx="0" presStyleCnt="3">
        <dgm:presLayoutVars>
          <dgm:bulletEnabled val="1"/>
        </dgm:presLayoutVars>
      </dgm:prSet>
      <dgm:spPr/>
      <dgm:t>
        <a:bodyPr/>
        <a:lstStyle/>
        <a:p>
          <a:endParaRPr lang="en-US"/>
        </a:p>
      </dgm:t>
    </dgm:pt>
    <dgm:pt modelId="{A944B171-09AE-4C63-A8A7-8D7B8AC28FC0}" type="pres">
      <dgm:prSet presAssocID="{8448D055-2325-4685-B074-E36EB1DBFBCB}" presName="spacerT" presStyleCnt="0"/>
      <dgm:spPr/>
    </dgm:pt>
    <dgm:pt modelId="{5ED61516-0132-4133-8C3B-23B00AE36E0C}" type="pres">
      <dgm:prSet presAssocID="{8448D055-2325-4685-B074-E36EB1DBFBCB}" presName="sibTrans" presStyleLbl="sibTrans2D1" presStyleIdx="0" presStyleCnt="2"/>
      <dgm:spPr/>
      <dgm:t>
        <a:bodyPr/>
        <a:lstStyle/>
        <a:p>
          <a:endParaRPr lang="en-US"/>
        </a:p>
      </dgm:t>
    </dgm:pt>
    <dgm:pt modelId="{2C5A99B7-8885-4AEA-AC37-AAE0014AB17A}" type="pres">
      <dgm:prSet presAssocID="{8448D055-2325-4685-B074-E36EB1DBFBCB}" presName="spacerB" presStyleCnt="0"/>
      <dgm:spPr/>
    </dgm:pt>
    <dgm:pt modelId="{7D5EB644-EDF0-4E5F-AE6D-FD4B19CDF09F}" type="pres">
      <dgm:prSet presAssocID="{C403677E-1750-44B8-BC68-97292799B9FF}" presName="node" presStyleLbl="node1" presStyleIdx="1" presStyleCnt="3">
        <dgm:presLayoutVars>
          <dgm:bulletEnabled val="1"/>
        </dgm:presLayoutVars>
      </dgm:prSet>
      <dgm:spPr/>
      <dgm:t>
        <a:bodyPr/>
        <a:lstStyle/>
        <a:p>
          <a:endParaRPr lang="en-US"/>
        </a:p>
      </dgm:t>
    </dgm:pt>
    <dgm:pt modelId="{3EFC1DCC-73BE-43DC-B2F0-CB042AAC0631}" type="pres">
      <dgm:prSet presAssocID="{53C43E5E-8ADE-4C03-A98E-0C0E5BAD7AEB}" presName="sibTransLast" presStyleLbl="sibTrans2D1" presStyleIdx="1" presStyleCnt="2"/>
      <dgm:spPr/>
      <dgm:t>
        <a:bodyPr/>
        <a:lstStyle/>
        <a:p>
          <a:endParaRPr lang="en-US"/>
        </a:p>
      </dgm:t>
    </dgm:pt>
    <dgm:pt modelId="{7CE492BB-8557-4CE7-A003-0ACA1217DA8E}" type="pres">
      <dgm:prSet presAssocID="{53C43E5E-8ADE-4C03-A98E-0C0E5BAD7AEB}" presName="connectorText" presStyleLbl="sibTrans2D1" presStyleIdx="1" presStyleCnt="2"/>
      <dgm:spPr/>
      <dgm:t>
        <a:bodyPr/>
        <a:lstStyle/>
        <a:p>
          <a:endParaRPr lang="en-US"/>
        </a:p>
      </dgm:t>
    </dgm:pt>
    <dgm:pt modelId="{57AD327D-C3DE-4E3E-9F15-17C4F0760627}" type="pres">
      <dgm:prSet presAssocID="{53C43E5E-8ADE-4C03-A98E-0C0E5BAD7AEB}" presName="lastNode" presStyleLbl="node1" presStyleIdx="2" presStyleCnt="3" custLinFactNeighborX="3339">
        <dgm:presLayoutVars>
          <dgm:bulletEnabled val="1"/>
        </dgm:presLayoutVars>
      </dgm:prSet>
      <dgm:spPr/>
      <dgm:t>
        <a:bodyPr/>
        <a:lstStyle/>
        <a:p>
          <a:endParaRPr lang="en-US"/>
        </a:p>
      </dgm:t>
    </dgm:pt>
  </dgm:ptLst>
  <dgm:cxnLst>
    <dgm:cxn modelId="{26F8ADE2-96A6-425B-91DB-78C2AA3F3FD8}" type="presOf" srcId="{8DE996E8-EB22-4203-A1BF-1534D65BA1B3}" destId="{BFCF4F61-A9FC-4675-AD58-83F0481A7FDE}" srcOrd="0" destOrd="0" presId="urn:microsoft.com/office/officeart/2005/8/layout/equation2"/>
    <dgm:cxn modelId="{F2D8B269-FA8B-43A7-985C-3DFDE80BD202}" srcId="{53C43E5E-8ADE-4C03-A98E-0C0E5BAD7AEB}" destId="{11F2CBA5-F9AE-466A-88AC-08C33452CB36}" srcOrd="2" destOrd="0" parTransId="{4614D3C1-2B06-4F74-9971-98006D053F8E}" sibTransId="{7EE34C1D-7C9F-47C0-9FA4-A0E975F9FBB1}"/>
    <dgm:cxn modelId="{28F79F04-682F-4D7B-A421-78D30DB6D957}" type="presOf" srcId="{C403677E-1750-44B8-BC68-97292799B9FF}" destId="{7D5EB644-EDF0-4E5F-AE6D-FD4B19CDF09F}" srcOrd="0" destOrd="0" presId="urn:microsoft.com/office/officeart/2005/8/layout/equation2"/>
    <dgm:cxn modelId="{F3C8AB50-1037-42AE-ABD6-B0B7FCFB10B7}" type="presOf" srcId="{53C43E5E-8ADE-4C03-A98E-0C0E5BAD7AEB}" destId="{07260B97-3401-4417-8B1E-1B0806DEF0BE}" srcOrd="0" destOrd="0" presId="urn:microsoft.com/office/officeart/2005/8/layout/equation2"/>
    <dgm:cxn modelId="{EBED028A-683E-433B-86A4-F548E7A0AAE2}" srcId="{53C43E5E-8ADE-4C03-A98E-0C0E5BAD7AEB}" destId="{8DE996E8-EB22-4203-A1BF-1534D65BA1B3}" srcOrd="0" destOrd="0" parTransId="{9B1ED649-0A27-4EE6-8246-BBBD57B52D72}" sibTransId="{8448D055-2325-4685-B074-E36EB1DBFBCB}"/>
    <dgm:cxn modelId="{B0FF9820-42DD-4630-BC8D-025220485DB2}" type="presOf" srcId="{04960C2B-D232-4BD7-9BB1-EC9BB7125E3B}" destId="{3EFC1DCC-73BE-43DC-B2F0-CB042AAC0631}" srcOrd="0" destOrd="0" presId="urn:microsoft.com/office/officeart/2005/8/layout/equation2"/>
    <dgm:cxn modelId="{4738E462-D2FF-44A0-B357-EE6334D70756}" type="presOf" srcId="{8448D055-2325-4685-B074-E36EB1DBFBCB}" destId="{5ED61516-0132-4133-8C3B-23B00AE36E0C}" srcOrd="0" destOrd="0" presId="urn:microsoft.com/office/officeart/2005/8/layout/equation2"/>
    <dgm:cxn modelId="{E761C1CC-8AF8-403F-9524-8A38C8182EC4}" srcId="{53C43E5E-8ADE-4C03-A98E-0C0E5BAD7AEB}" destId="{C403677E-1750-44B8-BC68-97292799B9FF}" srcOrd="1" destOrd="0" parTransId="{20AA1B7E-270F-4006-A195-2644DF5F215B}" sibTransId="{04960C2B-D232-4BD7-9BB1-EC9BB7125E3B}"/>
    <dgm:cxn modelId="{B74DFC41-6E5E-4840-B8E1-D62DC747E93E}" type="presOf" srcId="{04960C2B-D232-4BD7-9BB1-EC9BB7125E3B}" destId="{7CE492BB-8557-4CE7-A003-0ACA1217DA8E}" srcOrd="1" destOrd="0" presId="urn:microsoft.com/office/officeart/2005/8/layout/equation2"/>
    <dgm:cxn modelId="{DC9AAE1C-A5C8-4E5B-8C63-066AB623F234}" type="presOf" srcId="{11F2CBA5-F9AE-466A-88AC-08C33452CB36}" destId="{57AD327D-C3DE-4E3E-9F15-17C4F0760627}" srcOrd="0" destOrd="0" presId="urn:microsoft.com/office/officeart/2005/8/layout/equation2"/>
    <dgm:cxn modelId="{A07799E2-4C6F-49D1-9E7A-5FE2CD585F30}" type="presParOf" srcId="{07260B97-3401-4417-8B1E-1B0806DEF0BE}" destId="{4D099418-7253-4584-89D6-C320E16A75C0}" srcOrd="0" destOrd="0" presId="urn:microsoft.com/office/officeart/2005/8/layout/equation2"/>
    <dgm:cxn modelId="{B450CD75-0CFC-4129-9A6E-AF441B26C9A0}" type="presParOf" srcId="{4D099418-7253-4584-89D6-C320E16A75C0}" destId="{BFCF4F61-A9FC-4675-AD58-83F0481A7FDE}" srcOrd="0" destOrd="0" presId="urn:microsoft.com/office/officeart/2005/8/layout/equation2"/>
    <dgm:cxn modelId="{97934E8D-849B-41DB-9A6D-13009F2C5909}" type="presParOf" srcId="{4D099418-7253-4584-89D6-C320E16A75C0}" destId="{A944B171-09AE-4C63-A8A7-8D7B8AC28FC0}" srcOrd="1" destOrd="0" presId="urn:microsoft.com/office/officeart/2005/8/layout/equation2"/>
    <dgm:cxn modelId="{87551287-D92C-442F-B31A-93CCEE5BFA1B}" type="presParOf" srcId="{4D099418-7253-4584-89D6-C320E16A75C0}" destId="{5ED61516-0132-4133-8C3B-23B00AE36E0C}" srcOrd="2" destOrd="0" presId="urn:microsoft.com/office/officeart/2005/8/layout/equation2"/>
    <dgm:cxn modelId="{4C5BFDF5-6E64-4C61-A390-6A9E030CE632}" type="presParOf" srcId="{4D099418-7253-4584-89D6-C320E16A75C0}" destId="{2C5A99B7-8885-4AEA-AC37-AAE0014AB17A}" srcOrd="3" destOrd="0" presId="urn:microsoft.com/office/officeart/2005/8/layout/equation2"/>
    <dgm:cxn modelId="{D8448A67-6C51-4B7D-B36F-79158FBB66FC}" type="presParOf" srcId="{4D099418-7253-4584-89D6-C320E16A75C0}" destId="{7D5EB644-EDF0-4E5F-AE6D-FD4B19CDF09F}" srcOrd="4" destOrd="0" presId="urn:microsoft.com/office/officeart/2005/8/layout/equation2"/>
    <dgm:cxn modelId="{662DB5AB-F9F7-49BC-9624-19EBCD83B813}" type="presParOf" srcId="{07260B97-3401-4417-8B1E-1B0806DEF0BE}" destId="{3EFC1DCC-73BE-43DC-B2F0-CB042AAC0631}" srcOrd="1" destOrd="0" presId="urn:microsoft.com/office/officeart/2005/8/layout/equation2"/>
    <dgm:cxn modelId="{633563BC-F52C-4EF1-A52C-D9A8023D7505}" type="presParOf" srcId="{3EFC1DCC-73BE-43DC-B2F0-CB042AAC0631}" destId="{7CE492BB-8557-4CE7-A003-0ACA1217DA8E}" srcOrd="0" destOrd="0" presId="urn:microsoft.com/office/officeart/2005/8/layout/equation2"/>
    <dgm:cxn modelId="{FA0C40DC-F2A1-466D-B14E-694F7BCA8775}" type="presParOf" srcId="{07260B97-3401-4417-8B1E-1B0806DEF0BE}" destId="{57AD327D-C3DE-4E3E-9F15-17C4F0760627}"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45955" cy="497397"/>
          </a:xfrm>
          <a:prstGeom prst="rect">
            <a:avLst/>
          </a:prstGeom>
        </p:spPr>
        <p:txBody>
          <a:bodyPr vert="horz" lIns="88220" tIns="44111" rIns="88220" bIns="44111" rtlCol="0"/>
          <a:lstStyle>
            <a:lvl1pPr algn="l">
              <a:defRPr sz="1200"/>
            </a:lvl1pPr>
          </a:lstStyle>
          <a:p>
            <a:endParaRPr lang="en-US" dirty="0"/>
          </a:p>
        </p:txBody>
      </p:sp>
      <p:sp>
        <p:nvSpPr>
          <p:cNvPr id="3" name="Date Placeholder 2"/>
          <p:cNvSpPr>
            <a:spLocks noGrp="1"/>
          </p:cNvSpPr>
          <p:nvPr>
            <p:ph type="dt" sz="quarter" idx="1"/>
          </p:nvPr>
        </p:nvSpPr>
        <p:spPr>
          <a:xfrm>
            <a:off x="3850247" y="3"/>
            <a:ext cx="2945955" cy="497397"/>
          </a:xfrm>
          <a:prstGeom prst="rect">
            <a:avLst/>
          </a:prstGeom>
        </p:spPr>
        <p:txBody>
          <a:bodyPr vert="horz" lIns="88220" tIns="44111" rIns="88220" bIns="44111" rtlCol="0"/>
          <a:lstStyle>
            <a:lvl1pPr algn="r">
              <a:defRPr sz="1200"/>
            </a:lvl1pPr>
          </a:lstStyle>
          <a:p>
            <a:fld id="{C264A5FE-D2C5-41B7-8716-F63ED6A07826}" type="datetimeFigureOut">
              <a:rPr lang="en-US" smtClean="0"/>
              <a:pPr/>
              <a:t>9/18/2017</a:t>
            </a:fld>
            <a:endParaRPr lang="en-US" dirty="0"/>
          </a:p>
        </p:txBody>
      </p:sp>
      <p:sp>
        <p:nvSpPr>
          <p:cNvPr id="4" name="Footer Placeholder 3"/>
          <p:cNvSpPr>
            <a:spLocks noGrp="1"/>
          </p:cNvSpPr>
          <p:nvPr>
            <p:ph type="ftr" sz="quarter" idx="2"/>
          </p:nvPr>
        </p:nvSpPr>
        <p:spPr>
          <a:xfrm>
            <a:off x="1" y="9430832"/>
            <a:ext cx="2945955" cy="497395"/>
          </a:xfrm>
          <a:prstGeom prst="rect">
            <a:avLst/>
          </a:prstGeom>
        </p:spPr>
        <p:txBody>
          <a:bodyPr vert="horz" lIns="88220" tIns="44111" rIns="88220" bIns="4411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247" y="9430832"/>
            <a:ext cx="2945955" cy="497395"/>
          </a:xfrm>
          <a:prstGeom prst="rect">
            <a:avLst/>
          </a:prstGeom>
        </p:spPr>
        <p:txBody>
          <a:bodyPr vert="horz" lIns="88220" tIns="44111" rIns="88220" bIns="44111" rtlCol="0" anchor="b"/>
          <a:lstStyle>
            <a:lvl1pPr algn="r">
              <a:defRPr sz="1200"/>
            </a:lvl1pPr>
          </a:lstStyle>
          <a:p>
            <a:fld id="{E1AEAAEA-8BC0-4BF7-B2DD-FB7C9C039AAC}" type="slidenum">
              <a:rPr lang="en-US" smtClean="0"/>
              <a:pPr/>
              <a:t>‹#›</a:t>
            </a:fld>
            <a:endParaRPr lang="en-US" dirty="0"/>
          </a:p>
        </p:txBody>
      </p:sp>
    </p:spTree>
    <p:extLst>
      <p:ext uri="{BB962C8B-B14F-4D97-AF65-F5344CB8AC3E}">
        <p14:creationId xmlns:p14="http://schemas.microsoft.com/office/powerpoint/2010/main" val="35249641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6412"/>
          </a:xfrm>
          <a:prstGeom prst="rect">
            <a:avLst/>
          </a:prstGeom>
        </p:spPr>
        <p:txBody>
          <a:bodyPr vert="horz" lIns="93249" tIns="46625" rIns="93249" bIns="46625" rtlCol="0"/>
          <a:lstStyle>
            <a:lvl1pPr algn="l">
              <a:defRPr sz="1200"/>
            </a:lvl1pPr>
          </a:lstStyle>
          <a:p>
            <a:endParaRPr lang="en-US" dirty="0"/>
          </a:p>
        </p:txBody>
      </p:sp>
      <p:sp>
        <p:nvSpPr>
          <p:cNvPr id="3" name="Date Placeholder 2"/>
          <p:cNvSpPr>
            <a:spLocks noGrp="1"/>
          </p:cNvSpPr>
          <p:nvPr>
            <p:ph type="dt" idx="1"/>
          </p:nvPr>
        </p:nvSpPr>
        <p:spPr>
          <a:xfrm>
            <a:off x="3850444" y="2"/>
            <a:ext cx="2945659" cy="496412"/>
          </a:xfrm>
          <a:prstGeom prst="rect">
            <a:avLst/>
          </a:prstGeom>
        </p:spPr>
        <p:txBody>
          <a:bodyPr vert="horz" lIns="93249" tIns="46625" rIns="93249" bIns="46625" rtlCol="0"/>
          <a:lstStyle>
            <a:lvl1pPr algn="r">
              <a:defRPr sz="1200"/>
            </a:lvl1pPr>
          </a:lstStyle>
          <a:p>
            <a:fld id="{B80C5CF4-E0F3-4A51-A5CC-AB720AE329C2}" type="datetimeFigureOut">
              <a:rPr lang="en-US" smtClean="0"/>
              <a:pPr/>
              <a:t>9/18/2017</a:t>
            </a:fld>
            <a:endParaRPr lang="en-US" dirty="0"/>
          </a:p>
        </p:txBody>
      </p:sp>
      <p:sp>
        <p:nvSpPr>
          <p:cNvPr id="4" name="Slide Image Placeholder 3"/>
          <p:cNvSpPr>
            <a:spLocks noGrp="1" noRot="1" noChangeAspect="1"/>
          </p:cNvSpPr>
          <p:nvPr>
            <p:ph type="sldImg" idx="2"/>
          </p:nvPr>
        </p:nvSpPr>
        <p:spPr>
          <a:xfrm>
            <a:off x="917575" y="746125"/>
            <a:ext cx="4962525" cy="3722688"/>
          </a:xfrm>
          <a:prstGeom prst="rect">
            <a:avLst/>
          </a:prstGeom>
          <a:noFill/>
          <a:ln w="12700">
            <a:solidFill>
              <a:prstClr val="black"/>
            </a:solidFill>
          </a:ln>
        </p:spPr>
        <p:txBody>
          <a:bodyPr vert="horz" lIns="93249" tIns="46625" rIns="93249" bIns="46625" rtlCol="0" anchor="ctr"/>
          <a:lstStyle/>
          <a:p>
            <a:endParaRPr lang="en-US" dirty="0"/>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3249" tIns="46625" rIns="93249" bIns="466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0091"/>
            <a:ext cx="2945659" cy="496412"/>
          </a:xfrm>
          <a:prstGeom prst="rect">
            <a:avLst/>
          </a:prstGeom>
        </p:spPr>
        <p:txBody>
          <a:bodyPr vert="horz" lIns="93249" tIns="46625" rIns="93249" bIns="4662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430091"/>
            <a:ext cx="2945659" cy="496412"/>
          </a:xfrm>
          <a:prstGeom prst="rect">
            <a:avLst/>
          </a:prstGeom>
        </p:spPr>
        <p:txBody>
          <a:bodyPr vert="horz" lIns="93249" tIns="46625" rIns="93249" bIns="46625" rtlCol="0" anchor="b"/>
          <a:lstStyle>
            <a:lvl1pPr algn="r">
              <a:defRPr sz="1200"/>
            </a:lvl1pPr>
          </a:lstStyle>
          <a:p>
            <a:fld id="{45E9835D-0BE7-44FB-988D-7402714052FC}" type="slidenum">
              <a:rPr lang="en-US" smtClean="0"/>
              <a:pPr/>
              <a:t>‹#›</a:t>
            </a:fld>
            <a:endParaRPr lang="en-US" dirty="0"/>
          </a:p>
        </p:txBody>
      </p:sp>
    </p:spTree>
    <p:extLst>
      <p:ext uri="{BB962C8B-B14F-4D97-AF65-F5344CB8AC3E}">
        <p14:creationId xmlns:p14="http://schemas.microsoft.com/office/powerpoint/2010/main" val="323584591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6096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736782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603645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09249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Edited</a:t>
            </a:r>
          </a:p>
        </p:txBody>
      </p:sp>
    </p:spTree>
    <p:extLst>
      <p:ext uri="{BB962C8B-B14F-4D97-AF65-F5344CB8AC3E}">
        <p14:creationId xmlns:p14="http://schemas.microsoft.com/office/powerpoint/2010/main" val="268814578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30672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a:t>
            </a:r>
          </a:p>
        </p:txBody>
      </p:sp>
    </p:spTree>
    <p:extLst>
      <p:ext uri="{BB962C8B-B14F-4D97-AF65-F5344CB8AC3E}">
        <p14:creationId xmlns:p14="http://schemas.microsoft.com/office/powerpoint/2010/main" val="232906200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866195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Edited</a:t>
            </a:r>
          </a:p>
        </p:txBody>
      </p:sp>
    </p:spTree>
    <p:extLst>
      <p:ext uri="{BB962C8B-B14F-4D97-AF65-F5344CB8AC3E}">
        <p14:creationId xmlns:p14="http://schemas.microsoft.com/office/powerpoint/2010/main" val="149753195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a:t>
            </a:r>
          </a:p>
        </p:txBody>
      </p:sp>
    </p:spTree>
    <p:extLst>
      <p:ext uri="{BB962C8B-B14F-4D97-AF65-F5344CB8AC3E}">
        <p14:creationId xmlns:p14="http://schemas.microsoft.com/office/powerpoint/2010/main" val="218695222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a:t>
            </a:r>
          </a:p>
        </p:txBody>
      </p:sp>
    </p:spTree>
    <p:extLst>
      <p:ext uri="{BB962C8B-B14F-4D97-AF65-F5344CB8AC3E}">
        <p14:creationId xmlns:p14="http://schemas.microsoft.com/office/powerpoint/2010/main" val="392852805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1423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126554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920617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93282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1098883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703532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116779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Edited</a:t>
            </a:r>
          </a:p>
        </p:txBody>
      </p:sp>
    </p:spTree>
    <p:extLst>
      <p:ext uri="{BB962C8B-B14F-4D97-AF65-F5344CB8AC3E}">
        <p14:creationId xmlns:p14="http://schemas.microsoft.com/office/powerpoint/2010/main" val="319053495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685841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22781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8248906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7015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252531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69748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660243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1121840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a:t>
            </a:r>
            <a:r>
              <a:rPr lang="en-US" baseline="0" dirty="0"/>
              <a:t> aggregation level</a:t>
            </a:r>
          </a:p>
        </p:txBody>
      </p:sp>
    </p:spTree>
    <p:extLst>
      <p:ext uri="{BB962C8B-B14F-4D97-AF65-F5344CB8AC3E}">
        <p14:creationId xmlns:p14="http://schemas.microsoft.com/office/powerpoint/2010/main" val="106475892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a:t>
            </a:r>
            <a:r>
              <a:rPr lang="en-US" baseline="0" dirty="0"/>
              <a:t> show how you can use the shift and space bar to select all the options at once. 	</a:t>
            </a:r>
            <a:endParaRPr lang="en-US" dirty="0"/>
          </a:p>
        </p:txBody>
      </p:sp>
    </p:spTree>
    <p:extLst>
      <p:ext uri="{BB962C8B-B14F-4D97-AF65-F5344CB8AC3E}">
        <p14:creationId xmlns:p14="http://schemas.microsoft.com/office/powerpoint/2010/main" val="348266605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a:t>
            </a:r>
            <a:r>
              <a:rPr lang="en-US" baseline="0" dirty="0"/>
              <a:t> show how you can sort by clicking on the column heads</a:t>
            </a:r>
            <a:endParaRPr lang="en-US" dirty="0"/>
          </a:p>
        </p:txBody>
      </p:sp>
    </p:spTree>
    <p:extLst>
      <p:ext uri="{BB962C8B-B14F-4D97-AF65-F5344CB8AC3E}">
        <p14:creationId xmlns:p14="http://schemas.microsoft.com/office/powerpoint/2010/main" val="183729718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449403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266605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639057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5368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9326013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505247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112960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112960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are going to cover what you need to know</a:t>
            </a:r>
            <a:r>
              <a:rPr lang="en-US" baseline="0" dirty="0"/>
              <a:t> to plan the database implementation in your country.</a:t>
            </a:r>
            <a:endParaRPr lang="en-US" dirty="0"/>
          </a:p>
        </p:txBody>
      </p:sp>
    </p:spTree>
    <p:extLst>
      <p:ext uri="{BB962C8B-B14F-4D97-AF65-F5344CB8AC3E}">
        <p14:creationId xmlns:p14="http://schemas.microsoft.com/office/powerpoint/2010/main" val="417098210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060410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374266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944748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16937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97993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0279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Revised slide</a:t>
            </a:r>
          </a:p>
        </p:txBody>
      </p:sp>
    </p:spTree>
    <p:extLst>
      <p:ext uri="{BB962C8B-B14F-4D97-AF65-F5344CB8AC3E}">
        <p14:creationId xmlns:p14="http://schemas.microsoft.com/office/powerpoint/2010/main" val="4109752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5299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Revised slide</a:t>
            </a:r>
          </a:p>
        </p:txBody>
      </p:sp>
    </p:spTree>
    <p:extLst>
      <p:ext uri="{BB962C8B-B14F-4D97-AF65-F5344CB8AC3E}">
        <p14:creationId xmlns:p14="http://schemas.microsoft.com/office/powerpoint/2010/main" val="2095643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75585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352951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78989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2461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78340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6452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3818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9204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6264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a:t>
            </a:r>
            <a:r>
              <a:rPr lang="en-US" baseline="0" dirty="0"/>
              <a:t> – the other languages besides English are coming soon. </a:t>
            </a:r>
            <a:endParaRPr lang="en-US" dirty="0"/>
          </a:p>
        </p:txBody>
      </p:sp>
    </p:spTree>
    <p:extLst>
      <p:ext uri="{BB962C8B-B14F-4D97-AF65-F5344CB8AC3E}">
        <p14:creationId xmlns:p14="http://schemas.microsoft.com/office/powerpoint/2010/main" val="597121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8484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4345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6509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50919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36265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65224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4405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74012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14588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6208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36908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308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NEW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large volume of data is generated from Monitoring and Evaluation</a:t>
            </a:r>
            <a:r>
              <a:rPr lang="en-US" baseline="0" dirty="0"/>
              <a:t> activities for NTDs. A situational analysis conducted in 2012 showed that many national programs do not have an integrated NTD database. Some countries had partner-specific database or disease-specific database but there was no standardized database.  A database is necessary for effective storage and management of data.  Access to and use of data is required for effective program implementation.  In addition, with the goal of elimination and control of NTDs by 2020, historical data is required for preparing elimination dossiers. Therefore, i</a:t>
            </a:r>
            <a:r>
              <a:rPr lang="en-US" altLang="en-US" dirty="0"/>
              <a:t>n February 2013, the fourth NTD STAG Global Working Group Meeting on M&amp;E recommended the development of an integrated NTD database, in order to facilitate integrated data storage, management, and analysis by national programs.  </a:t>
            </a:r>
          </a:p>
        </p:txBody>
      </p:sp>
    </p:spTree>
    <p:extLst>
      <p:ext uri="{BB962C8B-B14F-4D97-AF65-F5344CB8AC3E}">
        <p14:creationId xmlns:p14="http://schemas.microsoft.com/office/powerpoint/2010/main" val="42262679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68268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4878220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87759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30281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89165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54801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63871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75217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a:t>
            </a:r>
            <a:r>
              <a:rPr lang="en-US" baseline="0" dirty="0"/>
              <a:t> Talk about how to add villages for different regions before moving on. </a:t>
            </a:r>
            <a:endParaRPr lang="en-US" dirty="0"/>
          </a:p>
        </p:txBody>
      </p:sp>
    </p:spTree>
    <p:extLst>
      <p:ext uri="{BB962C8B-B14F-4D97-AF65-F5344CB8AC3E}">
        <p14:creationId xmlns:p14="http://schemas.microsoft.com/office/powerpoint/2010/main" val="32432405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9418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06326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55641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7623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12099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77711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17383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850824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77866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87536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NEW SLIDE</a:t>
            </a:r>
          </a:p>
          <a:p>
            <a:endParaRPr lang="en-US" dirty="0"/>
          </a:p>
        </p:txBody>
      </p:sp>
    </p:spTree>
    <p:extLst>
      <p:ext uri="{BB962C8B-B14F-4D97-AF65-F5344CB8AC3E}">
        <p14:creationId xmlns:p14="http://schemas.microsoft.com/office/powerpoint/2010/main" val="23212588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9364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68369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8309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63808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24775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97535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57169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95689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76767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4298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NEW SLIDE</a:t>
            </a:r>
          </a:p>
          <a:p>
            <a:endParaRPr lang="en-US" dirty="0"/>
          </a:p>
        </p:txBody>
      </p:sp>
    </p:spTree>
    <p:extLst>
      <p:ext uri="{BB962C8B-B14F-4D97-AF65-F5344CB8AC3E}">
        <p14:creationId xmlns:p14="http://schemas.microsoft.com/office/powerpoint/2010/main" val="10448395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1838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59311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9978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50824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94191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 SAEs</a:t>
            </a:r>
            <a:r>
              <a:rPr lang="en-US" baseline="0" dirty="0"/>
              <a:t> are in Process Indicators now, but will be in their own module soon,. </a:t>
            </a:r>
            <a:endParaRPr lang="en-US" dirty="0"/>
          </a:p>
        </p:txBody>
      </p:sp>
    </p:spTree>
    <p:extLst>
      <p:ext uri="{BB962C8B-B14F-4D97-AF65-F5344CB8AC3E}">
        <p14:creationId xmlns:p14="http://schemas.microsoft.com/office/powerpoint/2010/main" val="8863653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62647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2679902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30550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51949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40619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0349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a:t>
            </a:r>
          </a:p>
        </p:txBody>
      </p:sp>
    </p:spTree>
    <p:extLst>
      <p:ext uri="{BB962C8B-B14F-4D97-AF65-F5344CB8AC3E}">
        <p14:creationId xmlns:p14="http://schemas.microsoft.com/office/powerpoint/2010/main" val="626566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46632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73664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a:t>
            </a:r>
          </a:p>
        </p:txBody>
      </p:sp>
    </p:spTree>
    <p:extLst>
      <p:ext uri="{BB962C8B-B14F-4D97-AF65-F5344CB8AC3E}">
        <p14:creationId xmlns:p14="http://schemas.microsoft.com/office/powerpoint/2010/main" val="24665684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1223"/>
              </a:spcAft>
            </a:pPr>
            <a:r>
              <a:rPr lang="en-US" dirty="0"/>
              <a:t>The survey module is where you record the surveys that took place in your country, including mapping, baseline, mid-term, among others. </a:t>
            </a:r>
          </a:p>
          <a:p>
            <a:pPr>
              <a:spcAft>
                <a:spcPts val="1223"/>
              </a:spcAft>
            </a:pPr>
            <a:endParaRPr lang="en-US" dirty="0"/>
          </a:p>
          <a:p>
            <a:r>
              <a:rPr lang="en-US" dirty="0"/>
              <a:t>Unlike disease distribution, surveys oftentimes entail choosing more than location and encompass an Ecological Zone, an Evaluation Unit, or Sub-districts. To allow for this, there is an extra data entry screen for many surveys where you can choose multiple locations from different levels. </a:t>
            </a:r>
          </a:p>
          <a:p>
            <a:endParaRPr lang="en-US" dirty="0"/>
          </a:p>
          <a:p>
            <a:r>
              <a:rPr lang="en-US" dirty="0"/>
              <a:t>In addition, you can add sentinel sites to your tool so that you can come back and choose the same site again in the future. </a:t>
            </a:r>
          </a:p>
          <a:p>
            <a:endParaRPr lang="en-US" dirty="0"/>
          </a:p>
        </p:txBody>
      </p:sp>
    </p:spTree>
    <p:extLst>
      <p:ext uri="{BB962C8B-B14F-4D97-AF65-F5344CB8AC3E}">
        <p14:creationId xmlns:p14="http://schemas.microsoft.com/office/powerpoint/2010/main" val="420017498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how to use the ctrl button for multi-select</a:t>
            </a:r>
          </a:p>
        </p:txBody>
      </p:sp>
    </p:spTree>
    <p:extLst>
      <p:ext uri="{BB962C8B-B14F-4D97-AF65-F5344CB8AC3E}">
        <p14:creationId xmlns:p14="http://schemas.microsoft.com/office/powerpoint/2010/main" val="244081935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418612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642610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how to use the ctrl button for multi-select</a:t>
            </a:r>
          </a:p>
        </p:txBody>
      </p:sp>
    </p:spTree>
    <p:extLst>
      <p:ext uri="{BB962C8B-B14F-4D97-AF65-F5344CB8AC3E}">
        <p14:creationId xmlns:p14="http://schemas.microsoft.com/office/powerpoint/2010/main" val="2584430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849872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709136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705874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62796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800334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107646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a:t>
            </a:r>
          </a:p>
        </p:txBody>
      </p:sp>
    </p:spTree>
    <p:extLst>
      <p:ext uri="{BB962C8B-B14F-4D97-AF65-F5344CB8AC3E}">
        <p14:creationId xmlns:p14="http://schemas.microsoft.com/office/powerpoint/2010/main" val="407553216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a:t>
            </a:r>
          </a:p>
        </p:txBody>
      </p:sp>
    </p:spTree>
    <p:extLst>
      <p:ext uri="{BB962C8B-B14F-4D97-AF65-F5344CB8AC3E}">
        <p14:creationId xmlns:p14="http://schemas.microsoft.com/office/powerpoint/2010/main" val="76211460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a:t>
            </a:r>
          </a:p>
        </p:txBody>
      </p:sp>
    </p:spTree>
    <p:extLst>
      <p:ext uri="{BB962C8B-B14F-4D97-AF65-F5344CB8AC3E}">
        <p14:creationId xmlns:p14="http://schemas.microsoft.com/office/powerpoint/2010/main" val="351279789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SLIDE</a:t>
            </a:r>
          </a:p>
        </p:txBody>
      </p:sp>
    </p:spTree>
    <p:extLst>
      <p:ext uri="{BB962C8B-B14F-4D97-AF65-F5344CB8AC3E}">
        <p14:creationId xmlns:p14="http://schemas.microsoft.com/office/powerpoint/2010/main" val="294581854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Process indicators can include many types of data that you want to track. Presently, there are both training and supply chain management forms in the database. </a:t>
            </a:r>
          </a:p>
          <a:p>
            <a:endParaRPr lang="en-US" dirty="0"/>
          </a:p>
          <a:p>
            <a:r>
              <a:rPr lang="en-US" dirty="0"/>
              <a:t>If you would like to add a whole custom form (rather than just a custom indicator), choose </a:t>
            </a:r>
            <a:r>
              <a:rPr lang="en-US" b="1" dirty="0"/>
              <a:t>Add new type</a:t>
            </a:r>
            <a:r>
              <a:rPr lang="en-US" dirty="0"/>
              <a:t> from the drop down list. </a:t>
            </a:r>
          </a:p>
          <a:p>
            <a:endParaRPr lang="en-US" dirty="0"/>
          </a:p>
          <a:p>
            <a:r>
              <a:rPr lang="en-US" dirty="0"/>
              <a:t>You can add custom forms to the surveys, interventions, and process indicator modules. </a:t>
            </a:r>
          </a:p>
          <a:p>
            <a:endParaRPr lang="en-US" dirty="0"/>
          </a:p>
        </p:txBody>
      </p:sp>
    </p:spTree>
    <p:extLst>
      <p:ext uri="{BB962C8B-B14F-4D97-AF65-F5344CB8AC3E}">
        <p14:creationId xmlns:p14="http://schemas.microsoft.com/office/powerpoint/2010/main" val="110532191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472891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8701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12" name="Rectangle 11"/>
          <p:cNvSpPr/>
          <p:nvPr userDrawn="1"/>
        </p:nvSpPr>
        <p:spPr>
          <a:xfrm>
            <a:off x="0" y="3420533"/>
            <a:ext cx="9144000" cy="1447800"/>
          </a:xfrm>
          <a:prstGeom prst="rect">
            <a:avLst/>
          </a:prstGeom>
          <a:solidFill>
            <a:srgbClr val="3464A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09600" y="5029200"/>
            <a:ext cx="7924800" cy="838200"/>
          </a:xfrm>
          <a:prstGeom prst="rect">
            <a:avLst/>
          </a:prstGeom>
        </p:spPr>
        <p:txBody>
          <a:bodyPr lIns="0">
            <a:noAutofit/>
          </a:bodyPr>
          <a:lstStyle>
            <a:lvl1pPr marL="0" indent="0" algn="l" defTabSz="914400" rtl="0" eaLnBrk="1" latinLnBrk="0" hangingPunct="1">
              <a:buNone/>
              <a:defRPr lang="en-US" sz="3800" kern="1200" spc="-50" dirty="0" smtClean="0">
                <a:solidFill>
                  <a:srgbClr val="066E9F"/>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609600" y="3657600"/>
            <a:ext cx="7772400" cy="936625"/>
          </a:xfrm>
          <a:prstGeom prst="rect">
            <a:avLst/>
          </a:prstGeom>
        </p:spPr>
        <p:txBody>
          <a:bodyPr anchor="t" anchorCtr="0"/>
          <a:lstStyle>
            <a:lvl1pPr marL="0" algn="l" defTabSz="914400" rtl="0" eaLnBrk="1" latinLnBrk="0" hangingPunct="1">
              <a:lnSpc>
                <a:spcPct val="120000"/>
              </a:lnSpc>
              <a:defRPr lang="en-US" sz="4200" kern="1200" spc="-50" dirty="0" smtClean="0">
                <a:solidFill>
                  <a:schemeClr val="bg1"/>
                </a:solidFill>
                <a:latin typeface="Segoe UI Semibold" pitchFamily="34" charset="0"/>
                <a:ea typeface="Segoe UI" pitchFamily="34" charset="0"/>
                <a:cs typeface="Segoe UI" pitchFamily="34" charset="0"/>
              </a:defRPr>
            </a:lvl1pPr>
          </a:lstStyle>
          <a:p>
            <a:r>
              <a:rPr lang="en-US" dirty="0"/>
              <a:t>Click to edit Master title style</a:t>
            </a:r>
          </a:p>
        </p:txBody>
      </p:sp>
      <p:sp>
        <p:nvSpPr>
          <p:cNvPr id="11" name="Rectangle 10"/>
          <p:cNvSpPr/>
          <p:nvPr userDrawn="1"/>
        </p:nvSpPr>
        <p:spPr>
          <a:xfrm>
            <a:off x="0" y="0"/>
            <a:ext cx="9152467" cy="3352800"/>
          </a:xfrm>
          <a:prstGeom prst="rect">
            <a:avLst/>
          </a:prstGeom>
          <a:gradFill flip="none" rotWithShape="1">
            <a:gsLst>
              <a:gs pos="0">
                <a:schemeClr val="tx2"/>
              </a:gs>
              <a:gs pos="100000">
                <a:schemeClr val="tx2">
                  <a:lumMod val="50000"/>
                </a:schemeClr>
              </a:gs>
            </a:gsLst>
            <a:lin ang="46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5"/>
          <p:cNvGrpSpPr/>
          <p:nvPr userDrawn="1"/>
        </p:nvGrpSpPr>
        <p:grpSpPr>
          <a:xfrm>
            <a:off x="685799" y="2273295"/>
            <a:ext cx="2813714" cy="1076106"/>
            <a:chOff x="6979985" y="2143163"/>
            <a:chExt cx="1613154" cy="616951"/>
          </a:xfrm>
        </p:grpSpPr>
        <p:sp>
          <p:nvSpPr>
            <p:cNvPr id="7" name="Rectangle 6"/>
            <p:cNvSpPr/>
            <p:nvPr userDrawn="1"/>
          </p:nvSpPr>
          <p:spPr>
            <a:xfrm>
              <a:off x="7260968" y="2143163"/>
              <a:ext cx="206375" cy="614324"/>
            </a:xfrm>
            <a:prstGeom prst="rect">
              <a:avLst/>
            </a:prstGeom>
            <a:solidFill>
              <a:srgbClr val="562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28575" cmpd="sng">
                  <a:solidFill>
                    <a:schemeClr val="tx1"/>
                  </a:solidFill>
                </a:ln>
              </a:endParaRPr>
            </a:p>
          </p:txBody>
        </p:sp>
        <p:sp>
          <p:nvSpPr>
            <p:cNvPr id="8" name="Rectangle 7"/>
            <p:cNvSpPr/>
            <p:nvPr userDrawn="1"/>
          </p:nvSpPr>
          <p:spPr>
            <a:xfrm>
              <a:off x="6979985" y="2300286"/>
              <a:ext cx="206375" cy="457201"/>
            </a:xfrm>
            <a:prstGeom prst="rect">
              <a:avLst/>
            </a:prstGeom>
            <a:solidFill>
              <a:srgbClr val="3464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28575" cmpd="sng">
                  <a:solidFill>
                    <a:schemeClr val="tx1"/>
                  </a:solidFill>
                </a:ln>
                <a:solidFill>
                  <a:srgbClr val="562B73"/>
                </a:solidFill>
              </a:endParaRPr>
            </a:p>
          </p:txBody>
        </p:sp>
        <p:sp>
          <p:nvSpPr>
            <p:cNvPr id="9" name="Rectangle 8"/>
            <p:cNvSpPr/>
            <p:nvPr userDrawn="1"/>
          </p:nvSpPr>
          <p:spPr>
            <a:xfrm>
              <a:off x="7541950" y="2357436"/>
              <a:ext cx="206375" cy="400049"/>
            </a:xfrm>
            <a:prstGeom prst="rect">
              <a:avLst/>
            </a:prstGeom>
            <a:solidFill>
              <a:srgbClr val="C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28575" cmpd="sng">
                  <a:solidFill>
                    <a:schemeClr val="tx1"/>
                  </a:solidFill>
                </a:ln>
              </a:endParaRPr>
            </a:p>
          </p:txBody>
        </p:sp>
        <p:sp>
          <p:nvSpPr>
            <p:cNvPr id="10" name="Rectangle 9"/>
            <p:cNvSpPr/>
            <p:nvPr userDrawn="1"/>
          </p:nvSpPr>
          <p:spPr>
            <a:xfrm>
              <a:off x="7822934" y="2462210"/>
              <a:ext cx="206375" cy="295276"/>
            </a:xfrm>
            <a:prstGeom prst="rect">
              <a:avLst/>
            </a:prstGeom>
            <a:solidFill>
              <a:srgbClr val="598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28575" cmpd="sng">
                  <a:solidFill>
                    <a:schemeClr val="tx1"/>
                  </a:solidFill>
                </a:ln>
              </a:endParaRPr>
            </a:p>
          </p:txBody>
        </p:sp>
        <p:sp>
          <p:nvSpPr>
            <p:cNvPr id="13" name="Rectangle 12"/>
            <p:cNvSpPr/>
            <p:nvPr/>
          </p:nvSpPr>
          <p:spPr>
            <a:xfrm>
              <a:off x="8386764" y="2689247"/>
              <a:ext cx="206375" cy="7086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28575" cmpd="sng">
                  <a:solidFill>
                    <a:schemeClr val="tx1"/>
                  </a:solidFill>
                </a:ln>
              </a:endParaRPr>
            </a:p>
          </p:txBody>
        </p:sp>
        <p:sp>
          <p:nvSpPr>
            <p:cNvPr id="14" name="Rectangle 13"/>
            <p:cNvSpPr/>
            <p:nvPr userDrawn="1"/>
          </p:nvSpPr>
          <p:spPr>
            <a:xfrm>
              <a:off x="8108231" y="2590801"/>
              <a:ext cx="206375" cy="166688"/>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28575" cmpd="sng">
                  <a:solidFill>
                    <a:schemeClr val="tx1"/>
                  </a:solidFill>
                </a:ln>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ercise-purple: first">
    <p:spTree>
      <p:nvGrpSpPr>
        <p:cNvPr id="1" name=""/>
        <p:cNvGrpSpPr/>
        <p:nvPr/>
      </p:nvGrpSpPr>
      <p:grpSpPr>
        <a:xfrm>
          <a:off x="0" y="0"/>
          <a:ext cx="0" cy="0"/>
          <a:chOff x="0" y="0"/>
          <a:chExt cx="0" cy="0"/>
        </a:xfrm>
      </p:grpSpPr>
      <p:sp>
        <p:nvSpPr>
          <p:cNvPr id="21" name="Rectangle 20"/>
          <p:cNvSpPr/>
          <p:nvPr userDrawn="1"/>
        </p:nvSpPr>
        <p:spPr>
          <a:xfrm>
            <a:off x="0" y="0"/>
            <a:ext cx="9162288" cy="66294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p:cNvGrpSpPr/>
          <p:nvPr userDrawn="1"/>
        </p:nvGrpSpPr>
        <p:grpSpPr>
          <a:xfrm>
            <a:off x="8000999" y="76200"/>
            <a:ext cx="838201" cy="275451"/>
            <a:chOff x="6837090" y="2143164"/>
            <a:chExt cx="1806129" cy="614325"/>
          </a:xfrm>
        </p:grpSpPr>
        <p:sp>
          <p:nvSpPr>
            <p:cNvPr id="30" name="Rectangle 29"/>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32" name="Rectangle 31"/>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itle 17"/>
          <p:cNvSpPr>
            <a:spLocks noGrp="1"/>
          </p:cNvSpPr>
          <p:nvPr>
            <p:ph type="title"/>
          </p:nvPr>
        </p:nvSpPr>
        <p:spPr>
          <a:xfrm>
            <a:off x="304800" y="457200"/>
            <a:ext cx="8534400" cy="715962"/>
          </a:xfrm>
          <a:prstGeom prst="rect">
            <a:avLst/>
          </a:prstGeom>
        </p:spPr>
        <p:txBody>
          <a:bodyPr/>
          <a:lstStyle>
            <a:lvl1pPr>
              <a:defRPr sz="2400" b="1">
                <a:solidFill>
                  <a:srgbClr val="562B73"/>
                </a:solidFill>
                <a:latin typeface="Segoe UI" pitchFamily="34" charset="0"/>
                <a:ea typeface="Segoe UI" pitchFamily="34" charset="0"/>
                <a:cs typeface="Segoe UI" pitchFamily="34" charset="0"/>
              </a:defRPr>
            </a:lvl1pPr>
          </a:lstStyle>
          <a:p>
            <a:r>
              <a:rPr lang="en-US" dirty="0"/>
              <a:t>Click to edit Master title style</a:t>
            </a:r>
          </a:p>
        </p:txBody>
      </p:sp>
      <p:sp>
        <p:nvSpPr>
          <p:cNvPr id="37" name="Text Placeholder 16"/>
          <p:cNvSpPr>
            <a:spLocks noGrp="1"/>
          </p:cNvSpPr>
          <p:nvPr>
            <p:ph type="body" sz="quarter" idx="10"/>
          </p:nvPr>
        </p:nvSpPr>
        <p:spPr>
          <a:xfrm>
            <a:off x="762000" y="1295400"/>
            <a:ext cx="7696200" cy="4953000"/>
          </a:xfrm>
          <a:prstGeom prst="rect">
            <a:avLst/>
          </a:prstGeom>
        </p:spPr>
        <p:txBody>
          <a:bodyPr>
            <a:noAutofit/>
          </a:bodyPr>
          <a:lstStyle>
            <a:lvl1pPr marL="457200" indent="-457200">
              <a:buClr>
                <a:srgbClr val="562B73"/>
              </a:buClr>
              <a:buFont typeface="+mj-lt"/>
              <a:buAutoNum type="arabicPeriod"/>
              <a:defRPr sz="2000"/>
            </a:lvl1pPr>
            <a:lvl2pPr marL="742950" indent="-285750">
              <a:buClr>
                <a:srgbClr val="562B73"/>
              </a:buClr>
              <a:buSzPct val="100000"/>
              <a:buFont typeface="Wingdings" charset="2"/>
              <a:buChar char="§"/>
              <a:defRPr/>
            </a:lvl2pPr>
            <a:lvl3pPr marL="1143000" indent="-228600">
              <a:buClr>
                <a:srgbClr val="562B73"/>
              </a:buClr>
              <a:buSzPct val="100000"/>
              <a:buFont typeface="Wingdings" charset="2"/>
              <a:buChar char="§"/>
              <a:defRPr/>
            </a:lvl3pPr>
            <a:lvl4pPr marL="1600200" indent="-228600">
              <a:buClr>
                <a:srgbClr val="562B73"/>
              </a:buClr>
              <a:buSzPct val="100000"/>
              <a:buFont typeface="Wingdings" charset="2"/>
              <a:buChar char="§"/>
              <a:defRPr/>
            </a:lvl4pPr>
            <a:lvl5pPr marL="2057400" indent="-228600">
              <a:buClr>
                <a:srgbClr val="562B73"/>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TextBox 43"/>
          <p:cNvSpPr txBox="1"/>
          <p:nvPr userDrawn="1"/>
        </p:nvSpPr>
        <p:spPr>
          <a:xfrm>
            <a:off x="4724400" y="6169223"/>
            <a:ext cx="3962400" cy="492443"/>
          </a:xfrm>
          <a:prstGeom prst="rect">
            <a:avLst/>
          </a:prstGeom>
          <a:noFill/>
        </p:spPr>
        <p:txBody>
          <a:bodyPr wrap="square" rtlCol="0">
            <a:spAutoFit/>
          </a:bodyPr>
          <a:lstStyle/>
          <a:p>
            <a:pPr algn="r"/>
            <a:r>
              <a:rPr lang="en-US" sz="1200" kern="1200" dirty="0">
                <a:solidFill>
                  <a:srgbClr val="562B73"/>
                </a:solidFill>
                <a:latin typeface="Segoe UI Semibold" pitchFamily="34" charset="0"/>
                <a:ea typeface="+mn-ea"/>
                <a:cs typeface="+mn-cs"/>
              </a:rPr>
              <a:t>Continuação no próximo slide</a:t>
            </a:r>
          </a:p>
          <a:p>
            <a:pPr algn="r"/>
            <a:endParaRPr lang="en-US" sz="1400" kern="1200" dirty="0">
              <a:solidFill>
                <a:srgbClr val="562B73"/>
              </a:solidFill>
              <a:latin typeface="Segoe UI Semibold" pitchFamily="34" charset="0"/>
              <a:ea typeface="+mn-ea"/>
              <a:cs typeface="+mn-cs"/>
            </a:endParaRPr>
          </a:p>
        </p:txBody>
      </p:sp>
      <p:sp>
        <p:nvSpPr>
          <p:cNvPr id="45" name="Rectangle 44"/>
          <p:cNvSpPr/>
          <p:nvPr userDrawn="1"/>
        </p:nvSpPr>
        <p:spPr>
          <a:xfrm>
            <a:off x="215900" y="66675"/>
            <a:ext cx="3365500"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cap="all" spc="100" dirty="0" err="1">
                <a:solidFill>
                  <a:schemeClr val="bg1"/>
                </a:solidFill>
                <a:latin typeface="Segoe UI" pitchFamily="34" charset="0"/>
                <a:ea typeface="Segoe UI" pitchFamily="34" charset="0"/>
                <a:cs typeface="Segoe UI" pitchFamily="34" charset="0"/>
              </a:rPr>
              <a:t>Exercício</a:t>
            </a:r>
            <a:endParaRPr lang="en-US" sz="1400" b="1" cap="all" spc="100" dirty="0">
              <a:solidFill>
                <a:schemeClr val="bg1"/>
              </a:solidFill>
              <a:latin typeface="Segoe UI" pitchFamily="34" charset="0"/>
              <a:ea typeface="Segoe UI" pitchFamily="34" charset="0"/>
              <a:cs typeface="Segoe UI" pitchFamily="34" charset="0"/>
            </a:endParaRPr>
          </a:p>
          <a:p>
            <a:endParaRPr lang="en-US" sz="1400" b="1" cap="small" spc="100" dirty="0">
              <a:solidFill>
                <a:schemeClr val="bg1"/>
              </a:solidFill>
              <a:latin typeface="Segoe UI" pitchFamily="34" charset="0"/>
              <a:ea typeface="Segoe UI" pitchFamily="34" charset="0"/>
              <a:cs typeface="Segoe UI" pitchFamily="34" charset="0"/>
            </a:endParaRPr>
          </a:p>
        </p:txBody>
      </p:sp>
      <p:sp>
        <p:nvSpPr>
          <p:cNvPr id="20" name="Rectangle 19"/>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3"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7" name="TextBox 26"/>
          <p:cNvSpPr txBox="1"/>
          <p:nvPr userDrawn="1"/>
        </p:nvSpPr>
        <p:spPr>
          <a:xfrm>
            <a:off x="197380" y="6596125"/>
            <a:ext cx="4146019" cy="246221"/>
          </a:xfrm>
          <a:prstGeom prst="rect">
            <a:avLst/>
          </a:prstGeom>
          <a:noFill/>
        </p:spPr>
        <p:txBody>
          <a:bodyPr wrap="square">
            <a:spAutoFit/>
          </a:bodyPr>
          <a:lstStyle/>
          <a:p>
            <a:pPr algn="l">
              <a:defRPr/>
            </a:pPr>
            <a:r>
              <a:rPr lang="pt-BR" sz="1000" dirty="0">
                <a:solidFill>
                  <a:schemeClr val="bg1"/>
                </a:solidFill>
                <a:latin typeface="Segoe UI" pitchFamily="34" charset="0"/>
                <a:ea typeface="Segoe UI" pitchFamily="34" charset="0"/>
                <a:cs typeface="Segoe UI" pitchFamily="34" charset="0"/>
              </a:rPr>
              <a:t>A base de dados integrada DTN</a:t>
            </a:r>
            <a:r>
              <a:rPr lang="en-US" sz="1000" dirty="0">
                <a:solidFill>
                  <a:schemeClr val="bg1"/>
                </a:solidFill>
                <a:latin typeface="Segoe UI" pitchFamily="34" charset="0"/>
                <a:ea typeface="Segoe UI" pitchFamily="34" charset="0"/>
                <a:cs typeface="Segoe UI" pitchFamily="34" charset="0"/>
              </a:rPr>
              <a:t>  |  </a:t>
            </a:r>
            <a:r>
              <a:rPr lang="en-US" sz="1000" b="1" dirty="0">
                <a:solidFill>
                  <a:schemeClr val="bg1"/>
                </a:solidFill>
                <a:latin typeface="Segoe UI" pitchFamily="34" charset="0"/>
                <a:ea typeface="Segoe UI" pitchFamily="34" charset="0"/>
                <a:cs typeface="Segoe UI" pitchFamily="34" charset="0"/>
              </a:rPr>
              <a:t>Formação  </a:t>
            </a:r>
            <a:r>
              <a:rPr lang="en-US" sz="1000" dirty="0">
                <a:solidFill>
                  <a:schemeClr val="bg1"/>
                </a:solidFill>
                <a:latin typeface="Segoe UI" pitchFamily="34" charset="0"/>
                <a:ea typeface="Segoe UI" pitchFamily="34" charset="0"/>
                <a:cs typeface="Segoe UI" pitchFamily="34" charset="0"/>
              </a:rPr>
              <a:t>|  2017</a:t>
            </a:r>
            <a:endParaRPr lang="en-US" sz="1000" b="1" dirty="0">
              <a:solidFill>
                <a:schemeClr val="bg1"/>
              </a:solidFill>
              <a:latin typeface="Segoe UI" pitchFamily="34" charset="0"/>
              <a:ea typeface="Segoe UI" pitchFamily="34" charset="0"/>
              <a:cs typeface="Segoe UI" pitchFamily="34" charset="0"/>
            </a:endParaRPr>
          </a:p>
        </p:txBody>
      </p:sp>
      <p:sp>
        <p:nvSpPr>
          <p:cNvPr id="28" name="Rectangle 27"/>
          <p:cNvSpPr>
            <a:spLocks noChangeArrowheads="1"/>
          </p:cNvSpPr>
          <p:nvPr userDrawn="1"/>
        </p:nvSpPr>
        <p:spPr bwMode="auto">
          <a:xfrm rot="10800000">
            <a:off x="7391400" y="6579705"/>
            <a:ext cx="1066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9" name="TextBox 28">
            <a:hlinkClick r:id="rId2" action="ppaction://hlinksldjump"/>
          </p:cNvPr>
          <p:cNvSpPr txBox="1"/>
          <p:nvPr userDrawn="1"/>
        </p:nvSpPr>
        <p:spPr>
          <a:xfrm>
            <a:off x="7391400" y="6595534"/>
            <a:ext cx="1035845"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Visão geral</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ercise-purple: middle">
    <p:spTree>
      <p:nvGrpSpPr>
        <p:cNvPr id="1" name=""/>
        <p:cNvGrpSpPr/>
        <p:nvPr/>
      </p:nvGrpSpPr>
      <p:grpSpPr>
        <a:xfrm>
          <a:off x="0" y="0"/>
          <a:ext cx="0" cy="0"/>
          <a:chOff x="0" y="0"/>
          <a:chExt cx="0" cy="0"/>
        </a:xfrm>
      </p:grpSpPr>
      <p:sp>
        <p:nvSpPr>
          <p:cNvPr id="22" name="Rectangle 21"/>
          <p:cNvSpPr/>
          <p:nvPr userDrawn="1"/>
        </p:nvSpPr>
        <p:spPr>
          <a:xfrm>
            <a:off x="0" y="0"/>
            <a:ext cx="9162288" cy="66294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p:cNvGrpSpPr/>
          <p:nvPr userDrawn="1"/>
        </p:nvGrpSpPr>
        <p:grpSpPr>
          <a:xfrm>
            <a:off x="8000999" y="76200"/>
            <a:ext cx="838201" cy="275451"/>
            <a:chOff x="6837090" y="2143164"/>
            <a:chExt cx="1806129" cy="614325"/>
          </a:xfrm>
        </p:grpSpPr>
        <p:sp>
          <p:nvSpPr>
            <p:cNvPr id="31" name="Rectangle 30"/>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33" name="Rectangle 32"/>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 Placeholder 16"/>
          <p:cNvSpPr>
            <a:spLocks noGrp="1"/>
          </p:cNvSpPr>
          <p:nvPr>
            <p:ph type="body" sz="quarter" idx="10"/>
          </p:nvPr>
        </p:nvSpPr>
        <p:spPr>
          <a:xfrm>
            <a:off x="762000" y="990600"/>
            <a:ext cx="7696200" cy="5334000"/>
          </a:xfrm>
          <a:prstGeom prst="rect">
            <a:avLst/>
          </a:prstGeom>
        </p:spPr>
        <p:txBody>
          <a:bodyPr>
            <a:noAutofit/>
          </a:bodyPr>
          <a:lstStyle>
            <a:lvl1pPr marL="457200" indent="-457200">
              <a:buClr>
                <a:srgbClr val="660066"/>
              </a:buClr>
              <a:buFont typeface="+mj-lt"/>
              <a:buAutoNum type="arabicPeriod"/>
              <a:defRPr sz="2000"/>
            </a:lvl1pPr>
            <a:lvl2pPr marL="742950" indent="-285750">
              <a:buClr>
                <a:srgbClr val="660066"/>
              </a:buClr>
              <a:buSzPct val="100000"/>
              <a:buFont typeface="Wingdings" charset="2"/>
              <a:buChar char="§"/>
              <a:defRPr/>
            </a:lvl2pPr>
            <a:lvl3pPr marL="1143000" indent="-228600">
              <a:buClr>
                <a:srgbClr val="660066"/>
              </a:buClr>
              <a:buSzPct val="100000"/>
              <a:buFont typeface="Wingdings" charset="2"/>
              <a:buChar char="§"/>
              <a:defRPr/>
            </a:lvl3pPr>
            <a:lvl4pPr marL="1600200" indent="-228600">
              <a:buClr>
                <a:srgbClr val="660066"/>
              </a:buClr>
              <a:buSzPct val="100000"/>
              <a:buFont typeface="Wingdings" charset="2"/>
              <a:buChar char="§"/>
              <a:defRPr/>
            </a:lvl4pPr>
            <a:lvl5pPr marL="2057400" indent="-228600">
              <a:buClr>
                <a:srgbClr val="660066"/>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4" name="TextBox 43"/>
          <p:cNvSpPr txBox="1"/>
          <p:nvPr userDrawn="1"/>
        </p:nvSpPr>
        <p:spPr>
          <a:xfrm>
            <a:off x="457200" y="457200"/>
            <a:ext cx="3886200" cy="276999"/>
          </a:xfrm>
          <a:prstGeom prst="rect">
            <a:avLst/>
          </a:prstGeom>
          <a:noFill/>
        </p:spPr>
        <p:txBody>
          <a:bodyPr wrap="square" rtlCol="0">
            <a:spAutoFit/>
          </a:bodyPr>
          <a:lstStyle/>
          <a:p>
            <a:r>
              <a:rPr lang="en-US" sz="1200" kern="1200" dirty="0">
                <a:solidFill>
                  <a:srgbClr val="562B73"/>
                </a:solidFill>
                <a:latin typeface="Segoe UI Semibold" pitchFamily="34" charset="0"/>
                <a:ea typeface="+mn-ea"/>
                <a:cs typeface="+mn-cs"/>
              </a:rPr>
              <a:t>Continuação do slide anterior</a:t>
            </a:r>
          </a:p>
        </p:txBody>
      </p:sp>
      <p:sp>
        <p:nvSpPr>
          <p:cNvPr id="45" name="TextBox 44"/>
          <p:cNvSpPr txBox="1"/>
          <p:nvPr userDrawn="1"/>
        </p:nvSpPr>
        <p:spPr>
          <a:xfrm>
            <a:off x="4724400" y="6169223"/>
            <a:ext cx="3962400" cy="276999"/>
          </a:xfrm>
          <a:prstGeom prst="rect">
            <a:avLst/>
          </a:prstGeom>
          <a:noFill/>
        </p:spPr>
        <p:txBody>
          <a:bodyPr wrap="square" rtlCol="0">
            <a:spAutoFit/>
          </a:bodyPr>
          <a:lstStyle/>
          <a:p>
            <a:pPr algn="r"/>
            <a:r>
              <a:rPr lang="en-US" sz="1200" kern="1200" dirty="0">
                <a:solidFill>
                  <a:srgbClr val="562B73"/>
                </a:solidFill>
                <a:latin typeface="Segoe UI Semibold" pitchFamily="34" charset="0"/>
                <a:ea typeface="+mn-ea"/>
                <a:cs typeface="+mn-cs"/>
              </a:rPr>
              <a:t>Continuação no próximo slide</a:t>
            </a:r>
          </a:p>
        </p:txBody>
      </p:sp>
      <p:sp>
        <p:nvSpPr>
          <p:cNvPr id="41" name="Rectangle 40"/>
          <p:cNvSpPr/>
          <p:nvPr userDrawn="1"/>
        </p:nvSpPr>
        <p:spPr>
          <a:xfrm>
            <a:off x="215900" y="66675"/>
            <a:ext cx="3365500"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cap="all" spc="100" dirty="0" err="1">
                <a:solidFill>
                  <a:schemeClr val="bg1"/>
                </a:solidFill>
                <a:latin typeface="Segoe UI" pitchFamily="34" charset="0"/>
                <a:ea typeface="Segoe UI" pitchFamily="34" charset="0"/>
                <a:cs typeface="Segoe UI" pitchFamily="34" charset="0"/>
              </a:rPr>
              <a:t>Exercício</a:t>
            </a:r>
            <a:endParaRPr lang="en-US" sz="1400" b="1" cap="all" spc="100" dirty="0">
              <a:solidFill>
                <a:schemeClr val="bg1"/>
              </a:solidFill>
              <a:latin typeface="Segoe UI" pitchFamily="34" charset="0"/>
              <a:ea typeface="Segoe UI" pitchFamily="34" charset="0"/>
              <a:cs typeface="Segoe UI" pitchFamily="34" charset="0"/>
            </a:endParaRPr>
          </a:p>
          <a:p>
            <a:endParaRPr lang="en-US" sz="1400" b="1" cap="small" spc="100" dirty="0">
              <a:solidFill>
                <a:schemeClr val="bg1"/>
              </a:solidFill>
              <a:latin typeface="Segoe UI" pitchFamily="34" charset="0"/>
              <a:ea typeface="Segoe UI" pitchFamily="34" charset="0"/>
              <a:cs typeface="Segoe UI" pitchFamily="34" charset="0"/>
            </a:endParaRPr>
          </a:p>
        </p:txBody>
      </p:sp>
      <p:sp>
        <p:nvSpPr>
          <p:cNvPr id="20" name="Rectangle 19"/>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5"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6" name="TextBox 25"/>
          <p:cNvSpPr txBox="1"/>
          <p:nvPr userDrawn="1"/>
        </p:nvSpPr>
        <p:spPr>
          <a:xfrm>
            <a:off x="197380" y="6596125"/>
            <a:ext cx="4146019" cy="246221"/>
          </a:xfrm>
          <a:prstGeom prst="rect">
            <a:avLst/>
          </a:prstGeom>
          <a:noFill/>
        </p:spPr>
        <p:txBody>
          <a:bodyPr wrap="square">
            <a:spAutoFit/>
          </a:bodyPr>
          <a:lstStyle/>
          <a:p>
            <a:pPr algn="l">
              <a:defRPr/>
            </a:pPr>
            <a:r>
              <a:rPr lang="pt-BR" sz="1000" dirty="0">
                <a:solidFill>
                  <a:schemeClr val="bg1"/>
                </a:solidFill>
                <a:latin typeface="Segoe UI" pitchFamily="34" charset="0"/>
                <a:ea typeface="Segoe UI" pitchFamily="34" charset="0"/>
                <a:cs typeface="Segoe UI" pitchFamily="34" charset="0"/>
              </a:rPr>
              <a:t>A base de dados integrada das DTN</a:t>
            </a:r>
            <a:r>
              <a:rPr lang="en-US" sz="1000" dirty="0">
                <a:solidFill>
                  <a:schemeClr val="bg1"/>
                </a:solidFill>
                <a:latin typeface="Segoe UI" pitchFamily="34" charset="0"/>
                <a:ea typeface="Segoe UI" pitchFamily="34" charset="0"/>
                <a:cs typeface="Segoe UI" pitchFamily="34" charset="0"/>
              </a:rPr>
              <a:t>  |  </a:t>
            </a:r>
            <a:r>
              <a:rPr lang="en-US" sz="1000" b="1" dirty="0">
                <a:solidFill>
                  <a:schemeClr val="bg1"/>
                </a:solidFill>
                <a:latin typeface="Segoe UI" pitchFamily="34" charset="0"/>
                <a:ea typeface="Segoe UI" pitchFamily="34" charset="0"/>
                <a:cs typeface="Segoe UI" pitchFamily="34" charset="0"/>
              </a:rPr>
              <a:t>Formação  </a:t>
            </a:r>
            <a:r>
              <a:rPr lang="en-US" sz="1000" dirty="0">
                <a:solidFill>
                  <a:schemeClr val="bg1"/>
                </a:solidFill>
                <a:latin typeface="Segoe UI" pitchFamily="34" charset="0"/>
                <a:ea typeface="Segoe UI" pitchFamily="34" charset="0"/>
                <a:cs typeface="Segoe UI" pitchFamily="34" charset="0"/>
              </a:rPr>
              <a:t>|  2017</a:t>
            </a:r>
            <a:endParaRPr lang="en-US" sz="1000" b="1" dirty="0">
              <a:solidFill>
                <a:schemeClr val="bg1"/>
              </a:solidFill>
              <a:latin typeface="Segoe UI" pitchFamily="34" charset="0"/>
              <a:ea typeface="Segoe UI" pitchFamily="34" charset="0"/>
              <a:cs typeface="Segoe UI" pitchFamily="34" charset="0"/>
            </a:endParaRPr>
          </a:p>
        </p:txBody>
      </p:sp>
      <p:sp>
        <p:nvSpPr>
          <p:cNvPr id="27" name="Rectangle 26"/>
          <p:cNvSpPr>
            <a:spLocks noChangeArrowheads="1"/>
          </p:cNvSpPr>
          <p:nvPr userDrawn="1"/>
        </p:nvSpPr>
        <p:spPr bwMode="auto">
          <a:xfrm rot="10800000">
            <a:off x="7391400" y="6579705"/>
            <a:ext cx="1066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8" name="TextBox 27">
            <a:hlinkClick r:id="rId2" action="ppaction://hlinksldjump"/>
          </p:cNvPr>
          <p:cNvSpPr txBox="1"/>
          <p:nvPr userDrawn="1"/>
        </p:nvSpPr>
        <p:spPr>
          <a:xfrm>
            <a:off x="7391400" y="6595534"/>
            <a:ext cx="1035845"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Visão geral</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ercise-purple: last">
    <p:spTree>
      <p:nvGrpSpPr>
        <p:cNvPr id="1" name=""/>
        <p:cNvGrpSpPr/>
        <p:nvPr/>
      </p:nvGrpSpPr>
      <p:grpSpPr>
        <a:xfrm>
          <a:off x="0" y="0"/>
          <a:ext cx="0" cy="0"/>
          <a:chOff x="0" y="0"/>
          <a:chExt cx="0" cy="0"/>
        </a:xfrm>
      </p:grpSpPr>
      <p:sp>
        <p:nvSpPr>
          <p:cNvPr id="21" name="Rectangle 20"/>
          <p:cNvSpPr/>
          <p:nvPr userDrawn="1"/>
        </p:nvSpPr>
        <p:spPr>
          <a:xfrm>
            <a:off x="0" y="0"/>
            <a:ext cx="9162288" cy="66294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p:cNvGrpSpPr/>
          <p:nvPr userDrawn="1"/>
        </p:nvGrpSpPr>
        <p:grpSpPr>
          <a:xfrm>
            <a:off x="8000999" y="76200"/>
            <a:ext cx="838201" cy="275451"/>
            <a:chOff x="6837090" y="2143164"/>
            <a:chExt cx="1806129" cy="614325"/>
          </a:xfrm>
        </p:grpSpPr>
        <p:sp>
          <p:nvSpPr>
            <p:cNvPr id="30" name="Rectangle 29"/>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32" name="Rectangle 31"/>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Placeholder 16"/>
          <p:cNvSpPr>
            <a:spLocks noGrp="1"/>
          </p:cNvSpPr>
          <p:nvPr>
            <p:ph type="body" sz="quarter" idx="10"/>
          </p:nvPr>
        </p:nvSpPr>
        <p:spPr>
          <a:xfrm>
            <a:off x="762000" y="914400"/>
            <a:ext cx="7696200" cy="5334000"/>
          </a:xfrm>
          <a:prstGeom prst="rect">
            <a:avLst/>
          </a:prstGeom>
        </p:spPr>
        <p:txBody>
          <a:bodyPr>
            <a:noAutofit/>
          </a:bodyPr>
          <a:lstStyle>
            <a:lvl1pPr marL="457200" indent="-457200">
              <a:buClr>
                <a:srgbClr val="660066"/>
              </a:buClr>
              <a:buFont typeface="+mj-lt"/>
              <a:buAutoNum type="arabicPeriod"/>
              <a:defRPr sz="2000"/>
            </a:lvl1pPr>
            <a:lvl2pPr marL="742950" indent="-285750">
              <a:buClr>
                <a:srgbClr val="660066"/>
              </a:buClr>
              <a:buSzPct val="100000"/>
              <a:buFont typeface="Wingdings" charset="2"/>
              <a:buChar char="§"/>
              <a:defRPr/>
            </a:lvl2pPr>
            <a:lvl3pPr marL="1143000" indent="-228600">
              <a:buClr>
                <a:srgbClr val="660066"/>
              </a:buClr>
              <a:buSzPct val="100000"/>
              <a:buFont typeface="Wingdings" charset="2"/>
              <a:buChar char="§"/>
              <a:defRPr/>
            </a:lvl3pPr>
            <a:lvl4pPr marL="1600200" indent="-228600">
              <a:buClr>
                <a:srgbClr val="660066"/>
              </a:buClr>
              <a:buSzPct val="100000"/>
              <a:buFont typeface="Wingdings" charset="2"/>
              <a:buChar char="§"/>
              <a:defRPr/>
            </a:lvl4pPr>
            <a:lvl5pPr marL="2057400" indent="-228600">
              <a:buClr>
                <a:srgbClr val="660066"/>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Box 42"/>
          <p:cNvSpPr txBox="1"/>
          <p:nvPr userDrawn="1"/>
        </p:nvSpPr>
        <p:spPr>
          <a:xfrm>
            <a:off x="457200" y="457200"/>
            <a:ext cx="3886200" cy="276999"/>
          </a:xfrm>
          <a:prstGeom prst="rect">
            <a:avLst/>
          </a:prstGeom>
          <a:noFill/>
        </p:spPr>
        <p:txBody>
          <a:bodyPr wrap="square" rtlCol="0">
            <a:spAutoFit/>
          </a:bodyPr>
          <a:lstStyle/>
          <a:p>
            <a:r>
              <a:rPr lang="en-US" sz="1200" kern="1200" dirty="0">
                <a:solidFill>
                  <a:srgbClr val="562B73"/>
                </a:solidFill>
                <a:latin typeface="Segoe UI Semibold" pitchFamily="34" charset="0"/>
                <a:ea typeface="+mn-ea"/>
                <a:cs typeface="+mn-cs"/>
              </a:rPr>
              <a:t>Continuação do slide anterior</a:t>
            </a:r>
          </a:p>
        </p:txBody>
      </p:sp>
      <p:sp>
        <p:nvSpPr>
          <p:cNvPr id="40" name="Rectangle 39"/>
          <p:cNvSpPr/>
          <p:nvPr userDrawn="1"/>
        </p:nvSpPr>
        <p:spPr>
          <a:xfrm>
            <a:off x="215900" y="66675"/>
            <a:ext cx="3365500"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cap="all" spc="100" dirty="0" err="1">
                <a:solidFill>
                  <a:schemeClr val="bg1"/>
                </a:solidFill>
                <a:latin typeface="Segoe UI" pitchFamily="34" charset="0"/>
                <a:ea typeface="Segoe UI" pitchFamily="34" charset="0"/>
                <a:cs typeface="Segoe UI" pitchFamily="34" charset="0"/>
              </a:rPr>
              <a:t>Exercício</a:t>
            </a:r>
            <a:endParaRPr lang="en-US" sz="1400" b="1" cap="all" spc="100" dirty="0">
              <a:solidFill>
                <a:schemeClr val="bg1"/>
              </a:solidFill>
              <a:latin typeface="Segoe UI" pitchFamily="34" charset="0"/>
              <a:ea typeface="Segoe UI" pitchFamily="34" charset="0"/>
              <a:cs typeface="Segoe UI" pitchFamily="34" charset="0"/>
            </a:endParaRPr>
          </a:p>
          <a:p>
            <a:endParaRPr lang="en-US" sz="1400" b="1" cap="small" spc="100" dirty="0">
              <a:solidFill>
                <a:schemeClr val="bg1"/>
              </a:solidFill>
              <a:latin typeface="Segoe UI" pitchFamily="34" charset="0"/>
              <a:ea typeface="Segoe UI" pitchFamily="34" charset="0"/>
              <a:cs typeface="Segoe UI" pitchFamily="34" charset="0"/>
            </a:endParaRPr>
          </a:p>
        </p:txBody>
      </p:sp>
      <p:sp>
        <p:nvSpPr>
          <p:cNvPr id="19" name="Rectangle 18"/>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3"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6" name="TextBox 25"/>
          <p:cNvSpPr txBox="1"/>
          <p:nvPr userDrawn="1"/>
        </p:nvSpPr>
        <p:spPr>
          <a:xfrm>
            <a:off x="197380" y="6596125"/>
            <a:ext cx="4146019" cy="246221"/>
          </a:xfrm>
          <a:prstGeom prst="rect">
            <a:avLst/>
          </a:prstGeom>
          <a:noFill/>
        </p:spPr>
        <p:txBody>
          <a:bodyPr wrap="square">
            <a:spAutoFit/>
          </a:bodyPr>
          <a:lstStyle/>
          <a:p>
            <a:pPr algn="l">
              <a:defRPr/>
            </a:pPr>
            <a:r>
              <a:rPr lang="pt-BR" sz="1000" dirty="0">
                <a:solidFill>
                  <a:schemeClr val="bg1"/>
                </a:solidFill>
                <a:latin typeface="Segoe UI" pitchFamily="34" charset="0"/>
                <a:ea typeface="Segoe UI" pitchFamily="34" charset="0"/>
                <a:cs typeface="Segoe UI" pitchFamily="34" charset="0"/>
              </a:rPr>
              <a:t>A base de dados integrada das DTN</a:t>
            </a:r>
            <a:r>
              <a:rPr lang="en-US" sz="1000" dirty="0">
                <a:solidFill>
                  <a:schemeClr val="bg1"/>
                </a:solidFill>
                <a:latin typeface="Segoe UI" pitchFamily="34" charset="0"/>
                <a:ea typeface="Segoe UI" pitchFamily="34" charset="0"/>
                <a:cs typeface="Segoe UI" pitchFamily="34" charset="0"/>
              </a:rPr>
              <a:t>  |  </a:t>
            </a:r>
            <a:r>
              <a:rPr lang="en-US" sz="1000" b="1" dirty="0">
                <a:solidFill>
                  <a:schemeClr val="bg1"/>
                </a:solidFill>
                <a:latin typeface="Segoe UI" pitchFamily="34" charset="0"/>
                <a:ea typeface="Segoe UI" pitchFamily="34" charset="0"/>
                <a:cs typeface="Segoe UI" pitchFamily="34" charset="0"/>
              </a:rPr>
              <a:t>Formação  </a:t>
            </a:r>
            <a:r>
              <a:rPr lang="en-US" sz="1000" dirty="0">
                <a:solidFill>
                  <a:schemeClr val="bg1"/>
                </a:solidFill>
                <a:latin typeface="Segoe UI" pitchFamily="34" charset="0"/>
                <a:ea typeface="Segoe UI" pitchFamily="34" charset="0"/>
                <a:cs typeface="Segoe UI" pitchFamily="34" charset="0"/>
              </a:rPr>
              <a:t>|  2017</a:t>
            </a:r>
            <a:endParaRPr lang="en-US" sz="1000" b="1" dirty="0">
              <a:solidFill>
                <a:schemeClr val="bg1"/>
              </a:solidFill>
              <a:latin typeface="Segoe UI" pitchFamily="34" charset="0"/>
              <a:ea typeface="Segoe UI" pitchFamily="34" charset="0"/>
              <a:cs typeface="Segoe UI" pitchFamily="34" charset="0"/>
            </a:endParaRPr>
          </a:p>
        </p:txBody>
      </p:sp>
      <p:sp>
        <p:nvSpPr>
          <p:cNvPr id="27" name="Rectangle 26"/>
          <p:cNvSpPr>
            <a:spLocks noChangeArrowheads="1"/>
          </p:cNvSpPr>
          <p:nvPr userDrawn="1"/>
        </p:nvSpPr>
        <p:spPr bwMode="auto">
          <a:xfrm rot="10800000">
            <a:off x="7391400" y="6579705"/>
            <a:ext cx="1066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8" name="TextBox 27">
            <a:hlinkClick r:id="rId2" action="ppaction://hlinksldjump"/>
          </p:cNvPr>
          <p:cNvSpPr txBox="1"/>
          <p:nvPr userDrawn="1"/>
        </p:nvSpPr>
        <p:spPr>
          <a:xfrm>
            <a:off x="7391400" y="6595534"/>
            <a:ext cx="1035845"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Visão geral</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ercise-orange: single ">
    <p:spTree>
      <p:nvGrpSpPr>
        <p:cNvPr id="1" name=""/>
        <p:cNvGrpSpPr/>
        <p:nvPr/>
      </p:nvGrpSpPr>
      <p:grpSpPr>
        <a:xfrm>
          <a:off x="0" y="0"/>
          <a:ext cx="0" cy="0"/>
          <a:chOff x="0" y="0"/>
          <a:chExt cx="0" cy="0"/>
        </a:xfrm>
      </p:grpSpPr>
      <p:sp>
        <p:nvSpPr>
          <p:cNvPr id="21" name="Rectangle 20"/>
          <p:cNvSpPr/>
          <p:nvPr userDrawn="1"/>
        </p:nvSpPr>
        <p:spPr>
          <a:xfrm>
            <a:off x="0" y="0"/>
            <a:ext cx="9162288" cy="6629400"/>
          </a:xfrm>
          <a:prstGeom prst="rect">
            <a:avLst/>
          </a:prstGeom>
          <a:solidFill>
            <a:srgbClr val="C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p:cNvGrpSpPr/>
          <p:nvPr userDrawn="1"/>
        </p:nvGrpSpPr>
        <p:grpSpPr>
          <a:xfrm>
            <a:off x="8000999" y="76200"/>
            <a:ext cx="838201" cy="275451"/>
            <a:chOff x="6837090" y="2143164"/>
            <a:chExt cx="1806129" cy="614325"/>
          </a:xfrm>
        </p:grpSpPr>
        <p:sp>
          <p:nvSpPr>
            <p:cNvPr id="30" name="Rectangle 29"/>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32" name="Rectangle 31"/>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itle 17"/>
          <p:cNvSpPr>
            <a:spLocks noGrp="1"/>
          </p:cNvSpPr>
          <p:nvPr>
            <p:ph type="title"/>
          </p:nvPr>
        </p:nvSpPr>
        <p:spPr>
          <a:xfrm>
            <a:off x="304800" y="457200"/>
            <a:ext cx="8534400" cy="715962"/>
          </a:xfrm>
          <a:prstGeom prst="rect">
            <a:avLst/>
          </a:prstGeom>
        </p:spPr>
        <p:txBody>
          <a:bodyPr/>
          <a:lstStyle>
            <a:lvl1pPr>
              <a:defRPr sz="2400" b="1">
                <a:solidFill>
                  <a:srgbClr val="C55F27"/>
                </a:solidFill>
                <a:latin typeface="Segoe UI" pitchFamily="34" charset="0"/>
                <a:ea typeface="Segoe UI" pitchFamily="34" charset="0"/>
                <a:cs typeface="Segoe UI" pitchFamily="34" charset="0"/>
              </a:defRPr>
            </a:lvl1pPr>
          </a:lstStyle>
          <a:p>
            <a:r>
              <a:rPr lang="en-US" dirty="0"/>
              <a:t>Click to edit Master title style</a:t>
            </a:r>
          </a:p>
        </p:txBody>
      </p:sp>
      <p:sp>
        <p:nvSpPr>
          <p:cNvPr id="37" name="Text Placeholder 16"/>
          <p:cNvSpPr>
            <a:spLocks noGrp="1"/>
          </p:cNvSpPr>
          <p:nvPr>
            <p:ph type="body" sz="quarter" idx="10"/>
          </p:nvPr>
        </p:nvSpPr>
        <p:spPr>
          <a:xfrm>
            <a:off x="762000" y="1295400"/>
            <a:ext cx="7696200" cy="4953000"/>
          </a:xfrm>
          <a:prstGeom prst="rect">
            <a:avLst/>
          </a:prstGeom>
        </p:spPr>
        <p:txBody>
          <a:bodyPr>
            <a:noAutofit/>
          </a:bodyPr>
          <a:lstStyle>
            <a:lvl1pPr marL="457200" indent="-457200">
              <a:buClr>
                <a:srgbClr val="C55F27"/>
              </a:buClr>
              <a:buFont typeface="+mj-lt"/>
              <a:buAutoNum type="arabicPeriod"/>
              <a:defRPr sz="2000"/>
            </a:lvl1pPr>
            <a:lvl2pPr marL="742950" indent="-285750">
              <a:buClr>
                <a:srgbClr val="C55F27"/>
              </a:buClr>
              <a:buSzPct val="100000"/>
              <a:buFont typeface="Wingdings" charset="2"/>
              <a:buChar char="§"/>
              <a:defRPr/>
            </a:lvl2pPr>
            <a:lvl3pPr marL="1143000" indent="-228600">
              <a:buClr>
                <a:srgbClr val="C55F27"/>
              </a:buClr>
              <a:buSzPct val="100000"/>
              <a:buFont typeface="Wingdings" charset="2"/>
              <a:buChar char="§"/>
              <a:defRPr/>
            </a:lvl3pPr>
            <a:lvl4pPr marL="1600200" indent="-228600">
              <a:buClr>
                <a:srgbClr val="C55F27"/>
              </a:buClr>
              <a:buSzPct val="100000"/>
              <a:buFont typeface="Wingdings" charset="2"/>
              <a:buChar char="§"/>
              <a:defRPr/>
            </a:lvl4pPr>
            <a:lvl5pPr marL="2057400" indent="-228600">
              <a:buClr>
                <a:srgbClr val="C55F27"/>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Rectangle 40"/>
          <p:cNvSpPr/>
          <p:nvPr userDrawn="1"/>
        </p:nvSpPr>
        <p:spPr>
          <a:xfrm>
            <a:off x="215900" y="66675"/>
            <a:ext cx="3365500"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cap="all" spc="100" dirty="0" err="1">
                <a:solidFill>
                  <a:schemeClr val="bg1"/>
                </a:solidFill>
                <a:latin typeface="Segoe UI" pitchFamily="34" charset="0"/>
                <a:ea typeface="Segoe UI" pitchFamily="34" charset="0"/>
                <a:cs typeface="Segoe UI" pitchFamily="34" charset="0"/>
              </a:rPr>
              <a:t>Exercício</a:t>
            </a:r>
            <a:endParaRPr lang="en-US" sz="1400" b="1" cap="all" spc="100" dirty="0">
              <a:solidFill>
                <a:schemeClr val="bg1"/>
              </a:solidFill>
              <a:latin typeface="Segoe UI" pitchFamily="34" charset="0"/>
              <a:ea typeface="Segoe UI" pitchFamily="34" charset="0"/>
              <a:cs typeface="Segoe UI" pitchFamily="34" charset="0"/>
            </a:endParaRPr>
          </a:p>
          <a:p>
            <a:endParaRPr lang="en-US" sz="1400" b="1" cap="small" spc="100" dirty="0">
              <a:solidFill>
                <a:schemeClr val="bg1"/>
              </a:solidFill>
              <a:latin typeface="Segoe UI" pitchFamily="34" charset="0"/>
              <a:ea typeface="Segoe UI" pitchFamily="34" charset="0"/>
              <a:cs typeface="Segoe UI" pitchFamily="34" charset="0"/>
            </a:endParaRPr>
          </a:p>
        </p:txBody>
      </p:sp>
      <p:sp>
        <p:nvSpPr>
          <p:cNvPr id="19" name="Rectangle 18"/>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3"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6" name="TextBox 25"/>
          <p:cNvSpPr txBox="1"/>
          <p:nvPr userDrawn="1"/>
        </p:nvSpPr>
        <p:spPr>
          <a:xfrm>
            <a:off x="197380" y="6596125"/>
            <a:ext cx="4146019" cy="246221"/>
          </a:xfrm>
          <a:prstGeom prst="rect">
            <a:avLst/>
          </a:prstGeom>
          <a:noFill/>
        </p:spPr>
        <p:txBody>
          <a:bodyPr wrap="square">
            <a:spAutoFit/>
          </a:bodyPr>
          <a:lstStyle/>
          <a:p>
            <a:pPr algn="l">
              <a:defRPr/>
            </a:pPr>
            <a:r>
              <a:rPr lang="pt-BR" sz="1000" dirty="0">
                <a:solidFill>
                  <a:schemeClr val="bg1"/>
                </a:solidFill>
                <a:latin typeface="Segoe UI" pitchFamily="34" charset="0"/>
                <a:ea typeface="Segoe UI" pitchFamily="34" charset="0"/>
                <a:cs typeface="Segoe UI" pitchFamily="34" charset="0"/>
              </a:rPr>
              <a:t>A base de dados integrada das DTN</a:t>
            </a:r>
            <a:r>
              <a:rPr lang="en-US" sz="1000" dirty="0">
                <a:solidFill>
                  <a:schemeClr val="bg1"/>
                </a:solidFill>
                <a:latin typeface="Segoe UI" pitchFamily="34" charset="0"/>
                <a:ea typeface="Segoe UI" pitchFamily="34" charset="0"/>
                <a:cs typeface="Segoe UI" pitchFamily="34" charset="0"/>
              </a:rPr>
              <a:t>  |  </a:t>
            </a:r>
            <a:r>
              <a:rPr lang="en-US" sz="1000" b="1" dirty="0">
                <a:solidFill>
                  <a:schemeClr val="bg1"/>
                </a:solidFill>
                <a:latin typeface="Segoe UI" pitchFamily="34" charset="0"/>
                <a:ea typeface="Segoe UI" pitchFamily="34" charset="0"/>
                <a:cs typeface="Segoe UI" pitchFamily="34" charset="0"/>
              </a:rPr>
              <a:t>Formação  </a:t>
            </a:r>
            <a:r>
              <a:rPr lang="en-US" sz="1000" dirty="0">
                <a:solidFill>
                  <a:schemeClr val="bg1"/>
                </a:solidFill>
                <a:latin typeface="Segoe UI" pitchFamily="34" charset="0"/>
                <a:ea typeface="Segoe UI" pitchFamily="34" charset="0"/>
                <a:cs typeface="Segoe UI" pitchFamily="34" charset="0"/>
              </a:rPr>
              <a:t>|  2017</a:t>
            </a:r>
            <a:endParaRPr lang="en-US" sz="1000" b="1" dirty="0">
              <a:solidFill>
                <a:schemeClr val="bg1"/>
              </a:solidFill>
              <a:latin typeface="Segoe UI" pitchFamily="34" charset="0"/>
              <a:ea typeface="Segoe UI" pitchFamily="34" charset="0"/>
              <a:cs typeface="Segoe UI" pitchFamily="34" charset="0"/>
            </a:endParaRPr>
          </a:p>
        </p:txBody>
      </p:sp>
      <p:sp>
        <p:nvSpPr>
          <p:cNvPr id="27" name="Rectangle 26"/>
          <p:cNvSpPr>
            <a:spLocks noChangeArrowheads="1"/>
          </p:cNvSpPr>
          <p:nvPr userDrawn="1"/>
        </p:nvSpPr>
        <p:spPr bwMode="auto">
          <a:xfrm rot="10800000">
            <a:off x="7391400" y="6579705"/>
            <a:ext cx="1066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8" name="TextBox 27">
            <a:hlinkClick r:id="rId2" action="ppaction://hlinksldjump"/>
          </p:cNvPr>
          <p:cNvSpPr txBox="1"/>
          <p:nvPr userDrawn="1"/>
        </p:nvSpPr>
        <p:spPr>
          <a:xfrm>
            <a:off x="7391400" y="6595534"/>
            <a:ext cx="1035845"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Visão geral</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ercise-orange: first">
    <p:spTree>
      <p:nvGrpSpPr>
        <p:cNvPr id="1" name=""/>
        <p:cNvGrpSpPr/>
        <p:nvPr/>
      </p:nvGrpSpPr>
      <p:grpSpPr>
        <a:xfrm>
          <a:off x="0" y="0"/>
          <a:ext cx="0" cy="0"/>
          <a:chOff x="0" y="0"/>
          <a:chExt cx="0" cy="0"/>
        </a:xfrm>
      </p:grpSpPr>
      <p:sp>
        <p:nvSpPr>
          <p:cNvPr id="2" name="Rectangle 1"/>
          <p:cNvSpPr/>
          <p:nvPr userDrawn="1"/>
        </p:nvSpPr>
        <p:spPr>
          <a:xfrm>
            <a:off x="0" y="0"/>
            <a:ext cx="9162288" cy="6629400"/>
          </a:xfrm>
          <a:prstGeom prst="rect">
            <a:avLst/>
          </a:prstGeom>
          <a:solidFill>
            <a:srgbClr val="C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userDrawn="1"/>
        </p:nvGrpSpPr>
        <p:grpSpPr>
          <a:xfrm>
            <a:off x="8000999" y="76200"/>
            <a:ext cx="838201" cy="275451"/>
            <a:chOff x="6837090" y="2143164"/>
            <a:chExt cx="1806129" cy="614325"/>
          </a:xfrm>
        </p:grpSpPr>
        <p:sp>
          <p:nvSpPr>
            <p:cNvPr id="6" name="Rectangle 5"/>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8" name="Rectangle 7"/>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itle 17"/>
          <p:cNvSpPr>
            <a:spLocks noGrp="1"/>
          </p:cNvSpPr>
          <p:nvPr>
            <p:ph type="title"/>
          </p:nvPr>
        </p:nvSpPr>
        <p:spPr>
          <a:xfrm>
            <a:off x="304800" y="457200"/>
            <a:ext cx="8534400" cy="715962"/>
          </a:xfrm>
          <a:prstGeom prst="rect">
            <a:avLst/>
          </a:prstGeom>
        </p:spPr>
        <p:txBody>
          <a:bodyPr/>
          <a:lstStyle>
            <a:lvl1pPr>
              <a:defRPr sz="2400" b="1">
                <a:solidFill>
                  <a:srgbClr val="C55F27"/>
                </a:solidFill>
                <a:latin typeface="Segoe UI" pitchFamily="34" charset="0"/>
                <a:ea typeface="Segoe UI" pitchFamily="34" charset="0"/>
                <a:cs typeface="Segoe UI" pitchFamily="34" charset="0"/>
              </a:defRPr>
            </a:lvl1pPr>
          </a:lstStyle>
          <a:p>
            <a:r>
              <a:rPr lang="en-US" dirty="0"/>
              <a:t>Click to edit Master title style</a:t>
            </a:r>
          </a:p>
        </p:txBody>
      </p:sp>
      <p:sp>
        <p:nvSpPr>
          <p:cNvPr id="13" name="Text Placeholder 16"/>
          <p:cNvSpPr>
            <a:spLocks noGrp="1"/>
          </p:cNvSpPr>
          <p:nvPr>
            <p:ph type="body" sz="quarter" idx="10"/>
          </p:nvPr>
        </p:nvSpPr>
        <p:spPr>
          <a:xfrm>
            <a:off x="762000" y="1295400"/>
            <a:ext cx="7696200" cy="4953000"/>
          </a:xfrm>
          <a:prstGeom prst="rect">
            <a:avLst/>
          </a:prstGeom>
        </p:spPr>
        <p:txBody>
          <a:bodyPr>
            <a:noAutofit/>
          </a:bodyPr>
          <a:lstStyle>
            <a:lvl1pPr marL="457200" indent="-457200">
              <a:buClr>
                <a:srgbClr val="C55F27"/>
              </a:buClr>
              <a:buFont typeface="+mj-lt"/>
              <a:buAutoNum type="arabicPeriod"/>
              <a:defRPr sz="2000"/>
            </a:lvl1pPr>
            <a:lvl2pPr marL="742950" indent="-285750">
              <a:buClr>
                <a:srgbClr val="C55F27"/>
              </a:buClr>
              <a:buSzPct val="100000"/>
              <a:buFont typeface="Wingdings" charset="2"/>
              <a:buChar char="§"/>
              <a:defRPr/>
            </a:lvl2pPr>
            <a:lvl3pPr marL="1143000" indent="-228600">
              <a:buClr>
                <a:srgbClr val="C55F27"/>
              </a:buClr>
              <a:buSzPct val="100000"/>
              <a:buFont typeface="Wingdings" charset="2"/>
              <a:buChar char="§"/>
              <a:defRPr/>
            </a:lvl3pPr>
            <a:lvl4pPr marL="1600200" indent="-228600">
              <a:buClr>
                <a:srgbClr val="C55F27"/>
              </a:buClr>
              <a:buSzPct val="100000"/>
              <a:buFont typeface="Wingdings" charset="2"/>
              <a:buChar char="§"/>
              <a:defRPr/>
            </a:lvl4pPr>
            <a:lvl5pPr marL="2057400" indent="-228600">
              <a:buClr>
                <a:srgbClr val="C55F27"/>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Box 19"/>
          <p:cNvSpPr txBox="1"/>
          <p:nvPr userDrawn="1"/>
        </p:nvSpPr>
        <p:spPr>
          <a:xfrm>
            <a:off x="4724400" y="6169223"/>
            <a:ext cx="3962400" cy="492443"/>
          </a:xfrm>
          <a:prstGeom prst="rect">
            <a:avLst/>
          </a:prstGeom>
          <a:noFill/>
        </p:spPr>
        <p:txBody>
          <a:bodyPr wrap="square" rtlCol="0">
            <a:spAutoFit/>
          </a:bodyPr>
          <a:lstStyle/>
          <a:p>
            <a:pPr algn="r"/>
            <a:r>
              <a:rPr lang="en-US" sz="1200" kern="1200" dirty="0">
                <a:solidFill>
                  <a:srgbClr val="C55F27"/>
                </a:solidFill>
                <a:latin typeface="Segoe UI Semibold" pitchFamily="34" charset="0"/>
                <a:ea typeface="+mn-ea"/>
                <a:cs typeface="+mn-cs"/>
              </a:rPr>
              <a:t>Continuação no próximo slide</a:t>
            </a:r>
          </a:p>
          <a:p>
            <a:pPr algn="r"/>
            <a:endParaRPr lang="en-US" sz="1400" dirty="0">
              <a:solidFill>
                <a:srgbClr val="C55F27"/>
              </a:solidFill>
              <a:latin typeface="Segoe UI Semibold" pitchFamily="34" charset="0"/>
            </a:endParaRPr>
          </a:p>
        </p:txBody>
      </p:sp>
      <p:sp>
        <p:nvSpPr>
          <p:cNvPr id="30" name="Rectangle 29"/>
          <p:cNvSpPr/>
          <p:nvPr userDrawn="1"/>
        </p:nvSpPr>
        <p:spPr>
          <a:xfrm>
            <a:off x="215900" y="66675"/>
            <a:ext cx="3365500"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cap="all" spc="100" dirty="0" err="1">
                <a:solidFill>
                  <a:schemeClr val="bg1"/>
                </a:solidFill>
                <a:latin typeface="Segoe UI" pitchFamily="34" charset="0"/>
                <a:ea typeface="Segoe UI" pitchFamily="34" charset="0"/>
                <a:cs typeface="Segoe UI" pitchFamily="34" charset="0"/>
              </a:rPr>
              <a:t>Exercício</a:t>
            </a:r>
            <a:endParaRPr lang="en-US" sz="1400" b="1" cap="all" spc="100" dirty="0">
              <a:solidFill>
                <a:schemeClr val="bg1"/>
              </a:solidFill>
              <a:latin typeface="Segoe UI" pitchFamily="34" charset="0"/>
              <a:ea typeface="Segoe UI" pitchFamily="34" charset="0"/>
              <a:cs typeface="Segoe UI" pitchFamily="34" charset="0"/>
            </a:endParaRPr>
          </a:p>
          <a:p>
            <a:endParaRPr lang="en-US" sz="1400" b="1" cap="small" spc="100" dirty="0">
              <a:solidFill>
                <a:schemeClr val="bg1"/>
              </a:solidFill>
              <a:latin typeface="Segoe UI" pitchFamily="34" charset="0"/>
              <a:ea typeface="Segoe UI" pitchFamily="34" charset="0"/>
              <a:cs typeface="Segoe UI" pitchFamily="34" charset="0"/>
            </a:endParaRPr>
          </a:p>
        </p:txBody>
      </p:sp>
      <p:sp>
        <p:nvSpPr>
          <p:cNvPr id="23" name="Rectangle 22"/>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4"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5" name="TextBox 24"/>
          <p:cNvSpPr txBox="1"/>
          <p:nvPr userDrawn="1"/>
        </p:nvSpPr>
        <p:spPr>
          <a:xfrm>
            <a:off x="197380" y="6596125"/>
            <a:ext cx="4146019" cy="246221"/>
          </a:xfrm>
          <a:prstGeom prst="rect">
            <a:avLst/>
          </a:prstGeom>
          <a:noFill/>
        </p:spPr>
        <p:txBody>
          <a:bodyPr wrap="square">
            <a:spAutoFit/>
          </a:bodyPr>
          <a:lstStyle/>
          <a:p>
            <a:pPr algn="l">
              <a:defRPr/>
            </a:pPr>
            <a:r>
              <a:rPr lang="pt-BR" sz="1000" dirty="0">
                <a:solidFill>
                  <a:schemeClr val="bg1"/>
                </a:solidFill>
                <a:latin typeface="Segoe UI" pitchFamily="34" charset="0"/>
                <a:ea typeface="Segoe UI" pitchFamily="34" charset="0"/>
                <a:cs typeface="Segoe UI" pitchFamily="34" charset="0"/>
              </a:rPr>
              <a:t>A base de dados integrada das DTN</a:t>
            </a:r>
            <a:r>
              <a:rPr lang="en-US" sz="1000" dirty="0">
                <a:solidFill>
                  <a:schemeClr val="bg1"/>
                </a:solidFill>
                <a:latin typeface="Segoe UI" pitchFamily="34" charset="0"/>
                <a:ea typeface="Segoe UI" pitchFamily="34" charset="0"/>
                <a:cs typeface="Segoe UI" pitchFamily="34" charset="0"/>
              </a:rPr>
              <a:t>  |  </a:t>
            </a:r>
            <a:r>
              <a:rPr lang="en-US" sz="1000" b="1" dirty="0">
                <a:solidFill>
                  <a:schemeClr val="bg1"/>
                </a:solidFill>
                <a:latin typeface="Segoe UI" pitchFamily="34" charset="0"/>
                <a:ea typeface="Segoe UI" pitchFamily="34" charset="0"/>
                <a:cs typeface="Segoe UI" pitchFamily="34" charset="0"/>
              </a:rPr>
              <a:t>Formação  </a:t>
            </a:r>
            <a:r>
              <a:rPr lang="en-US" sz="1000" dirty="0">
                <a:solidFill>
                  <a:schemeClr val="bg1"/>
                </a:solidFill>
                <a:latin typeface="Segoe UI" pitchFamily="34" charset="0"/>
                <a:ea typeface="Segoe UI" pitchFamily="34" charset="0"/>
                <a:cs typeface="Segoe UI" pitchFamily="34" charset="0"/>
              </a:rPr>
              <a:t>|  2017</a:t>
            </a:r>
            <a:endParaRPr lang="en-US" sz="1000" b="1" dirty="0">
              <a:solidFill>
                <a:schemeClr val="bg1"/>
              </a:solidFill>
              <a:latin typeface="Segoe UI" pitchFamily="34" charset="0"/>
              <a:ea typeface="Segoe UI" pitchFamily="34" charset="0"/>
              <a:cs typeface="Segoe UI" pitchFamily="34" charset="0"/>
            </a:endParaRPr>
          </a:p>
        </p:txBody>
      </p:sp>
      <p:sp>
        <p:nvSpPr>
          <p:cNvPr id="27" name="Rectangle 26"/>
          <p:cNvSpPr>
            <a:spLocks noChangeArrowheads="1"/>
          </p:cNvSpPr>
          <p:nvPr userDrawn="1"/>
        </p:nvSpPr>
        <p:spPr bwMode="auto">
          <a:xfrm rot="10800000">
            <a:off x="7391400" y="6579705"/>
            <a:ext cx="1066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31" name="TextBox 30">
            <a:hlinkClick r:id="rId2" action="ppaction://hlinksldjump"/>
          </p:cNvPr>
          <p:cNvSpPr txBox="1"/>
          <p:nvPr userDrawn="1"/>
        </p:nvSpPr>
        <p:spPr>
          <a:xfrm>
            <a:off x="7391400" y="6595534"/>
            <a:ext cx="1035845"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Visão geral</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ercise-orange: middle">
    <p:spTree>
      <p:nvGrpSpPr>
        <p:cNvPr id="1" name=""/>
        <p:cNvGrpSpPr/>
        <p:nvPr/>
      </p:nvGrpSpPr>
      <p:grpSpPr>
        <a:xfrm>
          <a:off x="0" y="0"/>
          <a:ext cx="0" cy="0"/>
          <a:chOff x="0" y="0"/>
          <a:chExt cx="0" cy="0"/>
        </a:xfrm>
      </p:grpSpPr>
      <p:sp>
        <p:nvSpPr>
          <p:cNvPr id="2" name="Rectangle 1"/>
          <p:cNvSpPr/>
          <p:nvPr userDrawn="1"/>
        </p:nvSpPr>
        <p:spPr>
          <a:xfrm>
            <a:off x="0" y="0"/>
            <a:ext cx="9162288" cy="6629400"/>
          </a:xfrm>
          <a:prstGeom prst="rect">
            <a:avLst/>
          </a:prstGeom>
          <a:solidFill>
            <a:srgbClr val="C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userDrawn="1"/>
        </p:nvGrpSpPr>
        <p:grpSpPr>
          <a:xfrm>
            <a:off x="8000999" y="76200"/>
            <a:ext cx="838201" cy="275451"/>
            <a:chOff x="6837090" y="2143164"/>
            <a:chExt cx="1806129" cy="614325"/>
          </a:xfrm>
        </p:grpSpPr>
        <p:sp>
          <p:nvSpPr>
            <p:cNvPr id="6" name="Rectangle 5"/>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8" name="Rectangle 7"/>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Placeholder 16"/>
          <p:cNvSpPr>
            <a:spLocks noGrp="1"/>
          </p:cNvSpPr>
          <p:nvPr>
            <p:ph type="body" sz="quarter" idx="10"/>
          </p:nvPr>
        </p:nvSpPr>
        <p:spPr>
          <a:xfrm>
            <a:off x="762000" y="914400"/>
            <a:ext cx="7696200" cy="5334000"/>
          </a:xfrm>
          <a:prstGeom prst="rect">
            <a:avLst/>
          </a:prstGeom>
        </p:spPr>
        <p:txBody>
          <a:bodyPr>
            <a:noAutofit/>
          </a:bodyPr>
          <a:lstStyle>
            <a:lvl1pPr marL="457200" indent="-457200">
              <a:buClr>
                <a:srgbClr val="C55F27"/>
              </a:buClr>
              <a:buFont typeface="+mj-lt"/>
              <a:buAutoNum type="arabicPeriod"/>
              <a:defRPr sz="2000"/>
            </a:lvl1pPr>
            <a:lvl2pPr marL="742950" indent="-285750">
              <a:buClr>
                <a:srgbClr val="C55F27"/>
              </a:buClr>
              <a:buSzPct val="100000"/>
              <a:buFont typeface="Wingdings" charset="2"/>
              <a:buChar char="§"/>
              <a:defRPr/>
            </a:lvl2pPr>
            <a:lvl3pPr marL="1143000" indent="-228600">
              <a:buClr>
                <a:srgbClr val="C55F27"/>
              </a:buClr>
              <a:buSzPct val="100000"/>
              <a:buFont typeface="Wingdings" charset="2"/>
              <a:buChar char="§"/>
              <a:defRPr/>
            </a:lvl3pPr>
            <a:lvl4pPr marL="1600200" indent="-228600">
              <a:buClr>
                <a:srgbClr val="C55F27"/>
              </a:buClr>
              <a:buSzPct val="100000"/>
              <a:buFont typeface="Wingdings" charset="2"/>
              <a:buChar char="§"/>
              <a:defRPr/>
            </a:lvl4pPr>
            <a:lvl5pPr marL="2057400" indent="-228600">
              <a:buClr>
                <a:srgbClr val="C55F27"/>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Box 18"/>
          <p:cNvSpPr txBox="1"/>
          <p:nvPr userDrawn="1"/>
        </p:nvSpPr>
        <p:spPr>
          <a:xfrm>
            <a:off x="457200" y="457200"/>
            <a:ext cx="3886200" cy="276999"/>
          </a:xfrm>
          <a:prstGeom prst="rect">
            <a:avLst/>
          </a:prstGeom>
          <a:noFill/>
        </p:spPr>
        <p:txBody>
          <a:bodyPr wrap="square" rtlCol="0">
            <a:spAutoFit/>
          </a:bodyPr>
          <a:lstStyle/>
          <a:p>
            <a:r>
              <a:rPr lang="en-US" sz="1200" kern="1200" dirty="0">
                <a:solidFill>
                  <a:srgbClr val="C55F27"/>
                </a:solidFill>
                <a:latin typeface="Segoe UI Semibold" pitchFamily="34" charset="0"/>
                <a:ea typeface="+mn-ea"/>
                <a:cs typeface="+mn-cs"/>
              </a:rPr>
              <a:t>Continuação do slide anterior</a:t>
            </a:r>
          </a:p>
        </p:txBody>
      </p:sp>
      <p:sp>
        <p:nvSpPr>
          <p:cNvPr id="20" name="TextBox 19"/>
          <p:cNvSpPr txBox="1"/>
          <p:nvPr userDrawn="1"/>
        </p:nvSpPr>
        <p:spPr>
          <a:xfrm>
            <a:off x="4724400" y="6169223"/>
            <a:ext cx="3962400" cy="276999"/>
          </a:xfrm>
          <a:prstGeom prst="rect">
            <a:avLst/>
          </a:prstGeom>
          <a:noFill/>
        </p:spPr>
        <p:txBody>
          <a:bodyPr wrap="square" rtlCol="0">
            <a:spAutoFit/>
          </a:bodyPr>
          <a:lstStyle/>
          <a:p>
            <a:pPr algn="r"/>
            <a:r>
              <a:rPr lang="en-US" sz="1200" kern="1200" dirty="0">
                <a:solidFill>
                  <a:srgbClr val="C55F27"/>
                </a:solidFill>
                <a:latin typeface="Segoe UI Semibold" pitchFamily="34" charset="0"/>
                <a:ea typeface="+mn-ea"/>
                <a:cs typeface="+mn-cs"/>
              </a:rPr>
              <a:t>Continuação no próximo slide</a:t>
            </a:r>
          </a:p>
        </p:txBody>
      </p:sp>
      <p:sp>
        <p:nvSpPr>
          <p:cNvPr id="30" name="Rectangle 29"/>
          <p:cNvSpPr/>
          <p:nvPr userDrawn="1"/>
        </p:nvSpPr>
        <p:spPr>
          <a:xfrm>
            <a:off x="215900" y="66675"/>
            <a:ext cx="3365500"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cap="all" spc="100" dirty="0" err="1">
                <a:solidFill>
                  <a:schemeClr val="bg1"/>
                </a:solidFill>
                <a:latin typeface="Segoe UI" pitchFamily="34" charset="0"/>
                <a:ea typeface="Segoe UI" pitchFamily="34" charset="0"/>
                <a:cs typeface="Segoe UI" pitchFamily="34" charset="0"/>
              </a:rPr>
              <a:t>Exercício</a:t>
            </a:r>
            <a:endParaRPr lang="en-US" sz="1400" b="1" cap="all" spc="100" dirty="0">
              <a:solidFill>
                <a:schemeClr val="bg1"/>
              </a:solidFill>
              <a:latin typeface="Segoe UI" pitchFamily="34" charset="0"/>
              <a:ea typeface="Segoe UI" pitchFamily="34" charset="0"/>
              <a:cs typeface="Segoe UI" pitchFamily="34" charset="0"/>
            </a:endParaRPr>
          </a:p>
          <a:p>
            <a:endParaRPr lang="en-US" sz="1400" b="1" cap="small" spc="100" dirty="0">
              <a:solidFill>
                <a:schemeClr val="bg1"/>
              </a:solidFill>
              <a:latin typeface="Segoe UI" pitchFamily="34" charset="0"/>
              <a:ea typeface="Segoe UI" pitchFamily="34" charset="0"/>
              <a:cs typeface="Segoe UI" pitchFamily="34" charset="0"/>
            </a:endParaRPr>
          </a:p>
        </p:txBody>
      </p:sp>
      <p:sp>
        <p:nvSpPr>
          <p:cNvPr id="23" name="Rectangle 22"/>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4"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5" name="TextBox 24"/>
          <p:cNvSpPr txBox="1"/>
          <p:nvPr userDrawn="1"/>
        </p:nvSpPr>
        <p:spPr>
          <a:xfrm>
            <a:off x="197380" y="6596125"/>
            <a:ext cx="4146019" cy="246221"/>
          </a:xfrm>
          <a:prstGeom prst="rect">
            <a:avLst/>
          </a:prstGeom>
          <a:noFill/>
        </p:spPr>
        <p:txBody>
          <a:bodyPr wrap="square">
            <a:spAutoFit/>
          </a:bodyPr>
          <a:lstStyle/>
          <a:p>
            <a:pPr algn="l">
              <a:defRPr/>
            </a:pPr>
            <a:r>
              <a:rPr lang="pt-BR" sz="1000" dirty="0">
                <a:solidFill>
                  <a:schemeClr val="bg1"/>
                </a:solidFill>
                <a:latin typeface="Segoe UI" pitchFamily="34" charset="0"/>
                <a:ea typeface="Segoe UI" pitchFamily="34" charset="0"/>
                <a:cs typeface="Segoe UI" pitchFamily="34" charset="0"/>
              </a:rPr>
              <a:t>A base de dados integrada das DTN</a:t>
            </a:r>
            <a:r>
              <a:rPr lang="en-US" sz="1000" dirty="0">
                <a:solidFill>
                  <a:schemeClr val="bg1"/>
                </a:solidFill>
                <a:latin typeface="Segoe UI" pitchFamily="34" charset="0"/>
                <a:ea typeface="Segoe UI" pitchFamily="34" charset="0"/>
                <a:cs typeface="Segoe UI" pitchFamily="34" charset="0"/>
              </a:rPr>
              <a:t>  |  </a:t>
            </a:r>
            <a:r>
              <a:rPr lang="en-US" sz="1000" b="1" dirty="0">
                <a:solidFill>
                  <a:schemeClr val="bg1"/>
                </a:solidFill>
                <a:latin typeface="Segoe UI" pitchFamily="34" charset="0"/>
                <a:ea typeface="Segoe UI" pitchFamily="34" charset="0"/>
                <a:cs typeface="Segoe UI" pitchFamily="34" charset="0"/>
              </a:rPr>
              <a:t>Formação  </a:t>
            </a:r>
            <a:r>
              <a:rPr lang="en-US" sz="1000" dirty="0">
                <a:solidFill>
                  <a:schemeClr val="bg1"/>
                </a:solidFill>
                <a:latin typeface="Segoe UI" pitchFamily="34" charset="0"/>
                <a:ea typeface="Segoe UI" pitchFamily="34" charset="0"/>
                <a:cs typeface="Segoe UI" pitchFamily="34" charset="0"/>
              </a:rPr>
              <a:t>|  2017</a:t>
            </a:r>
            <a:endParaRPr lang="en-US" sz="1000" b="1" dirty="0">
              <a:solidFill>
                <a:schemeClr val="bg1"/>
              </a:solidFill>
              <a:latin typeface="Segoe UI" pitchFamily="34" charset="0"/>
              <a:ea typeface="Segoe UI" pitchFamily="34" charset="0"/>
              <a:cs typeface="Segoe UI" pitchFamily="34" charset="0"/>
            </a:endParaRPr>
          </a:p>
        </p:txBody>
      </p:sp>
      <p:sp>
        <p:nvSpPr>
          <p:cNvPr id="27" name="Rectangle 26"/>
          <p:cNvSpPr>
            <a:spLocks noChangeArrowheads="1"/>
          </p:cNvSpPr>
          <p:nvPr userDrawn="1"/>
        </p:nvSpPr>
        <p:spPr bwMode="auto">
          <a:xfrm rot="10800000">
            <a:off x="7391400" y="6579705"/>
            <a:ext cx="1066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31" name="TextBox 30">
            <a:hlinkClick r:id="rId2" action="ppaction://hlinksldjump"/>
          </p:cNvPr>
          <p:cNvSpPr txBox="1"/>
          <p:nvPr userDrawn="1"/>
        </p:nvSpPr>
        <p:spPr>
          <a:xfrm>
            <a:off x="7391400" y="6595534"/>
            <a:ext cx="1035845"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Visão geral</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ercise-orange: last">
    <p:spTree>
      <p:nvGrpSpPr>
        <p:cNvPr id="1" name=""/>
        <p:cNvGrpSpPr/>
        <p:nvPr/>
      </p:nvGrpSpPr>
      <p:grpSpPr>
        <a:xfrm>
          <a:off x="0" y="0"/>
          <a:ext cx="0" cy="0"/>
          <a:chOff x="0" y="0"/>
          <a:chExt cx="0" cy="0"/>
        </a:xfrm>
      </p:grpSpPr>
      <p:sp>
        <p:nvSpPr>
          <p:cNvPr id="2" name="Rectangle 1"/>
          <p:cNvSpPr/>
          <p:nvPr userDrawn="1"/>
        </p:nvSpPr>
        <p:spPr>
          <a:xfrm>
            <a:off x="0" y="0"/>
            <a:ext cx="9162288" cy="6629400"/>
          </a:xfrm>
          <a:prstGeom prst="rect">
            <a:avLst/>
          </a:prstGeom>
          <a:solidFill>
            <a:srgbClr val="C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userDrawn="1"/>
        </p:nvGrpSpPr>
        <p:grpSpPr>
          <a:xfrm>
            <a:off x="8000999" y="76200"/>
            <a:ext cx="838201" cy="275451"/>
            <a:chOff x="6837090" y="2143164"/>
            <a:chExt cx="1806129" cy="614325"/>
          </a:xfrm>
        </p:grpSpPr>
        <p:sp>
          <p:nvSpPr>
            <p:cNvPr id="6" name="Rectangle 5"/>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8" name="Rectangle 7"/>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Placeholder 16"/>
          <p:cNvSpPr>
            <a:spLocks noGrp="1"/>
          </p:cNvSpPr>
          <p:nvPr>
            <p:ph type="body" sz="quarter" idx="10"/>
          </p:nvPr>
        </p:nvSpPr>
        <p:spPr>
          <a:xfrm>
            <a:off x="762000" y="914400"/>
            <a:ext cx="7696200" cy="5334000"/>
          </a:xfrm>
          <a:prstGeom prst="rect">
            <a:avLst/>
          </a:prstGeom>
        </p:spPr>
        <p:txBody>
          <a:bodyPr>
            <a:noAutofit/>
          </a:bodyPr>
          <a:lstStyle>
            <a:lvl1pPr marL="457200" indent="-457200">
              <a:buClr>
                <a:srgbClr val="C55F27"/>
              </a:buClr>
              <a:buFont typeface="+mj-lt"/>
              <a:buAutoNum type="arabicPeriod"/>
              <a:defRPr sz="2000"/>
            </a:lvl1pPr>
            <a:lvl2pPr marL="742950" indent="-285750">
              <a:buClr>
                <a:srgbClr val="C55F27"/>
              </a:buClr>
              <a:buSzPct val="100000"/>
              <a:buFont typeface="Wingdings" charset="2"/>
              <a:buChar char="§"/>
              <a:defRPr/>
            </a:lvl2pPr>
            <a:lvl3pPr marL="1143000" indent="-228600">
              <a:buClr>
                <a:srgbClr val="C55F27"/>
              </a:buClr>
              <a:buSzPct val="100000"/>
              <a:buFont typeface="Wingdings" charset="2"/>
              <a:buChar char="§"/>
              <a:defRPr/>
            </a:lvl3pPr>
            <a:lvl4pPr marL="1600200" indent="-228600">
              <a:buClr>
                <a:srgbClr val="C55F27"/>
              </a:buClr>
              <a:buSzPct val="100000"/>
              <a:buFont typeface="Wingdings" charset="2"/>
              <a:buChar char="§"/>
              <a:defRPr/>
            </a:lvl4pPr>
            <a:lvl5pPr marL="2057400" indent="-228600">
              <a:buClr>
                <a:srgbClr val="C55F27"/>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Box 18"/>
          <p:cNvSpPr txBox="1"/>
          <p:nvPr userDrawn="1"/>
        </p:nvSpPr>
        <p:spPr>
          <a:xfrm>
            <a:off x="457200" y="457200"/>
            <a:ext cx="3886200" cy="276999"/>
          </a:xfrm>
          <a:prstGeom prst="rect">
            <a:avLst/>
          </a:prstGeom>
          <a:noFill/>
        </p:spPr>
        <p:txBody>
          <a:bodyPr wrap="square" rtlCol="0">
            <a:spAutoFit/>
          </a:bodyPr>
          <a:lstStyle/>
          <a:p>
            <a:r>
              <a:rPr lang="en-US" sz="1200" kern="1200" dirty="0">
                <a:solidFill>
                  <a:srgbClr val="C55F27"/>
                </a:solidFill>
                <a:latin typeface="Segoe UI Semibold" pitchFamily="34" charset="0"/>
                <a:ea typeface="+mn-ea"/>
                <a:cs typeface="+mn-cs"/>
              </a:rPr>
              <a:t>Continuação do slide anterior</a:t>
            </a:r>
          </a:p>
        </p:txBody>
      </p:sp>
      <p:sp>
        <p:nvSpPr>
          <p:cNvPr id="29" name="Rectangle 28"/>
          <p:cNvSpPr/>
          <p:nvPr userDrawn="1"/>
        </p:nvSpPr>
        <p:spPr>
          <a:xfrm>
            <a:off x="215900" y="66675"/>
            <a:ext cx="3365500"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cap="all" spc="100" dirty="0" err="1">
                <a:solidFill>
                  <a:schemeClr val="bg1"/>
                </a:solidFill>
                <a:latin typeface="Segoe UI" pitchFamily="34" charset="0"/>
                <a:ea typeface="Segoe UI" pitchFamily="34" charset="0"/>
                <a:cs typeface="Segoe UI" pitchFamily="34" charset="0"/>
              </a:rPr>
              <a:t>Exercício</a:t>
            </a:r>
            <a:endParaRPr lang="en-US" sz="1400" b="1" cap="all" spc="100" dirty="0">
              <a:solidFill>
                <a:schemeClr val="bg1"/>
              </a:solidFill>
              <a:latin typeface="Segoe UI" pitchFamily="34" charset="0"/>
              <a:ea typeface="Segoe UI" pitchFamily="34" charset="0"/>
              <a:cs typeface="Segoe UI" pitchFamily="34" charset="0"/>
            </a:endParaRPr>
          </a:p>
          <a:p>
            <a:endParaRPr lang="en-US" sz="1400" b="1" cap="small" spc="100" dirty="0">
              <a:solidFill>
                <a:schemeClr val="bg1"/>
              </a:solidFill>
              <a:latin typeface="Segoe UI" pitchFamily="34" charset="0"/>
              <a:ea typeface="Segoe UI" pitchFamily="34" charset="0"/>
              <a:cs typeface="Segoe UI" pitchFamily="34" charset="0"/>
            </a:endParaRPr>
          </a:p>
        </p:txBody>
      </p:sp>
      <p:sp>
        <p:nvSpPr>
          <p:cNvPr id="22" name="Rectangle 21"/>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3"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4" name="TextBox 23"/>
          <p:cNvSpPr txBox="1"/>
          <p:nvPr userDrawn="1"/>
        </p:nvSpPr>
        <p:spPr>
          <a:xfrm>
            <a:off x="197380" y="6596125"/>
            <a:ext cx="4146019" cy="246221"/>
          </a:xfrm>
          <a:prstGeom prst="rect">
            <a:avLst/>
          </a:prstGeom>
          <a:noFill/>
        </p:spPr>
        <p:txBody>
          <a:bodyPr wrap="square">
            <a:spAutoFit/>
          </a:bodyPr>
          <a:lstStyle/>
          <a:p>
            <a:pPr algn="l">
              <a:defRPr/>
            </a:pPr>
            <a:r>
              <a:rPr lang="pt-BR" sz="1000" dirty="0">
                <a:solidFill>
                  <a:schemeClr val="bg1"/>
                </a:solidFill>
                <a:latin typeface="Segoe UI" pitchFamily="34" charset="0"/>
                <a:ea typeface="Segoe UI" pitchFamily="34" charset="0"/>
                <a:cs typeface="Segoe UI" pitchFamily="34" charset="0"/>
              </a:rPr>
              <a:t>A base de dados integrada das DTN</a:t>
            </a:r>
            <a:r>
              <a:rPr lang="en-US" sz="1000" dirty="0">
                <a:solidFill>
                  <a:schemeClr val="bg1"/>
                </a:solidFill>
                <a:latin typeface="Segoe UI" pitchFamily="34" charset="0"/>
                <a:ea typeface="Segoe UI" pitchFamily="34" charset="0"/>
                <a:cs typeface="Segoe UI" pitchFamily="34" charset="0"/>
              </a:rPr>
              <a:t>  |  </a:t>
            </a:r>
            <a:r>
              <a:rPr lang="en-US" sz="1000" b="1" dirty="0">
                <a:solidFill>
                  <a:schemeClr val="bg1"/>
                </a:solidFill>
                <a:latin typeface="Segoe UI" pitchFamily="34" charset="0"/>
                <a:ea typeface="Segoe UI" pitchFamily="34" charset="0"/>
                <a:cs typeface="Segoe UI" pitchFamily="34" charset="0"/>
              </a:rPr>
              <a:t>Formação  </a:t>
            </a:r>
            <a:r>
              <a:rPr lang="en-US" sz="1000" dirty="0">
                <a:solidFill>
                  <a:schemeClr val="bg1"/>
                </a:solidFill>
                <a:latin typeface="Segoe UI" pitchFamily="34" charset="0"/>
                <a:ea typeface="Segoe UI" pitchFamily="34" charset="0"/>
                <a:cs typeface="Segoe UI" pitchFamily="34" charset="0"/>
              </a:rPr>
              <a:t>|  2017</a:t>
            </a:r>
            <a:endParaRPr lang="en-US" sz="1000" b="1" dirty="0">
              <a:solidFill>
                <a:schemeClr val="bg1"/>
              </a:solidFill>
              <a:latin typeface="Segoe UI" pitchFamily="34" charset="0"/>
              <a:ea typeface="Segoe UI" pitchFamily="34" charset="0"/>
              <a:cs typeface="Segoe UI" pitchFamily="34" charset="0"/>
            </a:endParaRPr>
          </a:p>
        </p:txBody>
      </p:sp>
      <p:sp>
        <p:nvSpPr>
          <p:cNvPr id="26" name="Rectangle 25"/>
          <p:cNvSpPr>
            <a:spLocks noChangeArrowheads="1"/>
          </p:cNvSpPr>
          <p:nvPr userDrawn="1"/>
        </p:nvSpPr>
        <p:spPr bwMode="auto">
          <a:xfrm rot="10800000">
            <a:off x="7391400" y="6579705"/>
            <a:ext cx="1066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30" name="TextBox 29">
            <a:hlinkClick r:id="rId2" action="ppaction://hlinksldjump"/>
          </p:cNvPr>
          <p:cNvSpPr txBox="1"/>
          <p:nvPr userDrawn="1"/>
        </p:nvSpPr>
        <p:spPr>
          <a:xfrm>
            <a:off x="7391400" y="6595534"/>
            <a:ext cx="1035845"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Visão geral</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xercise-green: single ">
    <p:spTree>
      <p:nvGrpSpPr>
        <p:cNvPr id="1" name=""/>
        <p:cNvGrpSpPr/>
        <p:nvPr/>
      </p:nvGrpSpPr>
      <p:grpSpPr>
        <a:xfrm>
          <a:off x="0" y="0"/>
          <a:ext cx="0" cy="0"/>
          <a:chOff x="0" y="0"/>
          <a:chExt cx="0" cy="0"/>
        </a:xfrm>
      </p:grpSpPr>
      <p:sp>
        <p:nvSpPr>
          <p:cNvPr id="2" name="Rectangle 1"/>
          <p:cNvSpPr/>
          <p:nvPr userDrawn="1"/>
        </p:nvSpPr>
        <p:spPr>
          <a:xfrm>
            <a:off x="0" y="0"/>
            <a:ext cx="9162288" cy="6629400"/>
          </a:xfrm>
          <a:prstGeom prst="rect">
            <a:avLst/>
          </a:prstGeom>
          <a:solidFill>
            <a:srgbClr val="598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p:cNvGrpSpPr/>
          <p:nvPr userDrawn="1"/>
        </p:nvGrpSpPr>
        <p:grpSpPr>
          <a:xfrm>
            <a:off x="8000999" y="76200"/>
            <a:ext cx="838201" cy="275451"/>
            <a:chOff x="6837090" y="2143164"/>
            <a:chExt cx="1806129" cy="614325"/>
          </a:xfrm>
        </p:grpSpPr>
        <p:sp>
          <p:nvSpPr>
            <p:cNvPr id="6" name="Rectangle 5"/>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8" name="Rectangle 7"/>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itle 17"/>
          <p:cNvSpPr>
            <a:spLocks noGrp="1"/>
          </p:cNvSpPr>
          <p:nvPr>
            <p:ph type="title"/>
          </p:nvPr>
        </p:nvSpPr>
        <p:spPr>
          <a:xfrm>
            <a:off x="304800" y="457200"/>
            <a:ext cx="8534400" cy="715962"/>
          </a:xfrm>
          <a:prstGeom prst="rect">
            <a:avLst/>
          </a:prstGeom>
        </p:spPr>
        <p:txBody>
          <a:bodyPr/>
          <a:lstStyle>
            <a:lvl1pPr>
              <a:defRPr sz="2400" b="1">
                <a:solidFill>
                  <a:srgbClr val="598841"/>
                </a:solidFill>
                <a:latin typeface="Segoe UI" pitchFamily="34" charset="0"/>
                <a:ea typeface="Segoe UI" pitchFamily="34" charset="0"/>
                <a:cs typeface="Segoe UI" pitchFamily="34" charset="0"/>
              </a:defRPr>
            </a:lvl1pPr>
          </a:lstStyle>
          <a:p>
            <a:r>
              <a:rPr lang="en-US" dirty="0"/>
              <a:t>Click to edit Master title style</a:t>
            </a:r>
          </a:p>
        </p:txBody>
      </p:sp>
      <p:sp>
        <p:nvSpPr>
          <p:cNvPr id="13" name="Text Placeholder 16"/>
          <p:cNvSpPr>
            <a:spLocks noGrp="1"/>
          </p:cNvSpPr>
          <p:nvPr>
            <p:ph type="body" sz="quarter" idx="10"/>
          </p:nvPr>
        </p:nvSpPr>
        <p:spPr>
          <a:xfrm>
            <a:off x="762000" y="1295400"/>
            <a:ext cx="7696200" cy="4953000"/>
          </a:xfrm>
          <a:prstGeom prst="rect">
            <a:avLst/>
          </a:prstGeom>
        </p:spPr>
        <p:txBody>
          <a:bodyPr>
            <a:noAutofit/>
          </a:bodyPr>
          <a:lstStyle>
            <a:lvl1pPr marL="457200" indent="-457200">
              <a:buClr>
                <a:srgbClr val="598841"/>
              </a:buClr>
              <a:buFont typeface="+mj-lt"/>
              <a:buAutoNum type="arabicPeriod"/>
              <a:defRPr sz="2000"/>
            </a:lvl1pPr>
            <a:lvl2pPr marL="742950" indent="-285750">
              <a:buClr>
                <a:srgbClr val="598841"/>
              </a:buClr>
              <a:buSzPct val="100000"/>
              <a:buFont typeface="Wingdings" charset="2"/>
              <a:buChar char="§"/>
              <a:defRPr/>
            </a:lvl2pPr>
            <a:lvl3pPr marL="1143000" indent="-228600">
              <a:buClr>
                <a:srgbClr val="598841"/>
              </a:buClr>
              <a:buSzPct val="100000"/>
              <a:buFont typeface="Wingdings" charset="2"/>
              <a:buChar char="§"/>
              <a:defRPr/>
            </a:lvl3pPr>
            <a:lvl4pPr marL="1600200" indent="-228600">
              <a:buClr>
                <a:srgbClr val="598841"/>
              </a:buClr>
              <a:buSzPct val="100000"/>
              <a:buFont typeface="Wingdings" charset="2"/>
              <a:buChar char="§"/>
              <a:defRPr/>
            </a:lvl4pPr>
            <a:lvl5pPr marL="2057400" indent="-228600">
              <a:buClr>
                <a:srgbClr val="598841"/>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Rectangle 28"/>
          <p:cNvSpPr/>
          <p:nvPr userDrawn="1"/>
        </p:nvSpPr>
        <p:spPr>
          <a:xfrm>
            <a:off x="215900" y="66675"/>
            <a:ext cx="3365500"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cap="all" spc="100" dirty="0" err="1">
                <a:solidFill>
                  <a:schemeClr val="bg1"/>
                </a:solidFill>
                <a:latin typeface="Segoe UI" pitchFamily="34" charset="0"/>
                <a:ea typeface="Segoe UI" pitchFamily="34" charset="0"/>
                <a:cs typeface="Segoe UI" pitchFamily="34" charset="0"/>
              </a:rPr>
              <a:t>Exercício</a:t>
            </a:r>
            <a:endParaRPr lang="en-US" sz="1400" b="1" cap="all" spc="100" dirty="0">
              <a:solidFill>
                <a:schemeClr val="bg1"/>
              </a:solidFill>
              <a:latin typeface="Segoe UI" pitchFamily="34" charset="0"/>
              <a:ea typeface="Segoe UI" pitchFamily="34" charset="0"/>
              <a:cs typeface="Segoe UI" pitchFamily="34" charset="0"/>
            </a:endParaRPr>
          </a:p>
          <a:p>
            <a:endParaRPr lang="en-US" sz="1400" b="1" cap="small" spc="100" dirty="0">
              <a:solidFill>
                <a:schemeClr val="bg1"/>
              </a:solidFill>
              <a:latin typeface="Segoe UI" pitchFamily="34" charset="0"/>
              <a:ea typeface="Segoe UI" pitchFamily="34" charset="0"/>
              <a:cs typeface="Segoe UI" pitchFamily="34" charset="0"/>
            </a:endParaRPr>
          </a:p>
        </p:txBody>
      </p:sp>
      <p:sp>
        <p:nvSpPr>
          <p:cNvPr id="19" name="Rectangle 18"/>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2"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3" name="TextBox 22"/>
          <p:cNvSpPr txBox="1"/>
          <p:nvPr userDrawn="1"/>
        </p:nvSpPr>
        <p:spPr>
          <a:xfrm>
            <a:off x="197380" y="6596125"/>
            <a:ext cx="4146019" cy="246221"/>
          </a:xfrm>
          <a:prstGeom prst="rect">
            <a:avLst/>
          </a:prstGeom>
          <a:noFill/>
        </p:spPr>
        <p:txBody>
          <a:bodyPr wrap="square">
            <a:spAutoFit/>
          </a:bodyPr>
          <a:lstStyle/>
          <a:p>
            <a:pPr algn="l">
              <a:defRPr/>
            </a:pPr>
            <a:r>
              <a:rPr lang="pt-BR" sz="1000" dirty="0">
                <a:solidFill>
                  <a:schemeClr val="bg1"/>
                </a:solidFill>
                <a:latin typeface="Segoe UI" pitchFamily="34" charset="0"/>
                <a:ea typeface="Segoe UI" pitchFamily="34" charset="0"/>
                <a:cs typeface="Segoe UI" pitchFamily="34" charset="0"/>
              </a:rPr>
              <a:t>A base de dados integrada das DTN</a:t>
            </a:r>
            <a:r>
              <a:rPr lang="en-US" sz="1000" dirty="0">
                <a:solidFill>
                  <a:schemeClr val="bg1"/>
                </a:solidFill>
                <a:latin typeface="Segoe UI" pitchFamily="34" charset="0"/>
                <a:ea typeface="Segoe UI" pitchFamily="34" charset="0"/>
                <a:cs typeface="Segoe UI" pitchFamily="34" charset="0"/>
              </a:rPr>
              <a:t>  |  </a:t>
            </a:r>
            <a:r>
              <a:rPr lang="en-US" sz="1000" b="1" dirty="0">
                <a:solidFill>
                  <a:schemeClr val="bg1"/>
                </a:solidFill>
                <a:latin typeface="Segoe UI" pitchFamily="34" charset="0"/>
                <a:ea typeface="Segoe UI" pitchFamily="34" charset="0"/>
                <a:cs typeface="Segoe UI" pitchFamily="34" charset="0"/>
              </a:rPr>
              <a:t>Formação  </a:t>
            </a:r>
            <a:r>
              <a:rPr lang="en-US" sz="1000" dirty="0">
                <a:solidFill>
                  <a:schemeClr val="bg1"/>
                </a:solidFill>
                <a:latin typeface="Segoe UI" pitchFamily="34" charset="0"/>
                <a:ea typeface="Segoe UI" pitchFamily="34" charset="0"/>
                <a:cs typeface="Segoe UI" pitchFamily="34" charset="0"/>
              </a:rPr>
              <a:t>|  2017</a:t>
            </a:r>
            <a:endParaRPr lang="en-US" sz="1000" b="1" dirty="0">
              <a:solidFill>
                <a:schemeClr val="bg1"/>
              </a:solidFill>
              <a:latin typeface="Segoe UI" pitchFamily="34" charset="0"/>
              <a:ea typeface="Segoe UI" pitchFamily="34" charset="0"/>
              <a:cs typeface="Segoe UI" pitchFamily="34" charset="0"/>
            </a:endParaRPr>
          </a:p>
        </p:txBody>
      </p:sp>
      <p:sp>
        <p:nvSpPr>
          <p:cNvPr id="24" name="Rectangle 23"/>
          <p:cNvSpPr>
            <a:spLocks noChangeArrowheads="1"/>
          </p:cNvSpPr>
          <p:nvPr userDrawn="1"/>
        </p:nvSpPr>
        <p:spPr bwMode="auto">
          <a:xfrm rot="10800000">
            <a:off x="7391400" y="6579705"/>
            <a:ext cx="1066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6" name="TextBox 25">
            <a:hlinkClick r:id="rId2" action="ppaction://hlinksldjump"/>
          </p:cNvPr>
          <p:cNvSpPr txBox="1"/>
          <p:nvPr userDrawn="1"/>
        </p:nvSpPr>
        <p:spPr>
          <a:xfrm>
            <a:off x="7391400" y="6595534"/>
            <a:ext cx="1035845"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Visão geral</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xercise-green: first ">
    <p:spTree>
      <p:nvGrpSpPr>
        <p:cNvPr id="1" name=""/>
        <p:cNvGrpSpPr/>
        <p:nvPr/>
      </p:nvGrpSpPr>
      <p:grpSpPr>
        <a:xfrm>
          <a:off x="0" y="0"/>
          <a:ext cx="0" cy="0"/>
          <a:chOff x="0" y="0"/>
          <a:chExt cx="0" cy="0"/>
        </a:xfrm>
      </p:grpSpPr>
      <p:sp>
        <p:nvSpPr>
          <p:cNvPr id="21" name="Rectangle 20"/>
          <p:cNvSpPr/>
          <p:nvPr userDrawn="1"/>
        </p:nvSpPr>
        <p:spPr>
          <a:xfrm>
            <a:off x="0" y="0"/>
            <a:ext cx="9162288" cy="6629400"/>
          </a:xfrm>
          <a:prstGeom prst="rect">
            <a:avLst/>
          </a:prstGeom>
          <a:solidFill>
            <a:srgbClr val="598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p:cNvGrpSpPr/>
          <p:nvPr userDrawn="1"/>
        </p:nvGrpSpPr>
        <p:grpSpPr>
          <a:xfrm>
            <a:off x="8000999" y="76200"/>
            <a:ext cx="838201" cy="275451"/>
            <a:chOff x="6837090" y="2143164"/>
            <a:chExt cx="1806129" cy="614325"/>
          </a:xfrm>
        </p:grpSpPr>
        <p:sp>
          <p:nvSpPr>
            <p:cNvPr id="25" name="Rectangle 24"/>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27" name="Rectangle 26"/>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itle 17"/>
          <p:cNvSpPr>
            <a:spLocks noGrp="1"/>
          </p:cNvSpPr>
          <p:nvPr>
            <p:ph type="title"/>
          </p:nvPr>
        </p:nvSpPr>
        <p:spPr>
          <a:xfrm>
            <a:off x="304800" y="457200"/>
            <a:ext cx="8534400" cy="715962"/>
          </a:xfrm>
          <a:prstGeom prst="rect">
            <a:avLst/>
          </a:prstGeom>
        </p:spPr>
        <p:txBody>
          <a:bodyPr/>
          <a:lstStyle>
            <a:lvl1pPr>
              <a:defRPr sz="2400" b="1">
                <a:solidFill>
                  <a:srgbClr val="598841"/>
                </a:solidFill>
                <a:latin typeface="Segoe UI" pitchFamily="34" charset="0"/>
                <a:ea typeface="Segoe UI" pitchFamily="34" charset="0"/>
                <a:cs typeface="Segoe UI" pitchFamily="34" charset="0"/>
              </a:defRPr>
            </a:lvl1pPr>
          </a:lstStyle>
          <a:p>
            <a:r>
              <a:rPr lang="en-US" dirty="0"/>
              <a:t>Click to edit Master title style</a:t>
            </a:r>
          </a:p>
        </p:txBody>
      </p:sp>
      <p:sp>
        <p:nvSpPr>
          <p:cNvPr id="32" name="Text Placeholder 16"/>
          <p:cNvSpPr>
            <a:spLocks noGrp="1"/>
          </p:cNvSpPr>
          <p:nvPr>
            <p:ph type="body" sz="quarter" idx="10"/>
          </p:nvPr>
        </p:nvSpPr>
        <p:spPr>
          <a:xfrm>
            <a:off x="762000" y="1295400"/>
            <a:ext cx="7696200" cy="4953000"/>
          </a:xfrm>
          <a:prstGeom prst="rect">
            <a:avLst/>
          </a:prstGeom>
        </p:spPr>
        <p:txBody>
          <a:bodyPr>
            <a:noAutofit/>
          </a:bodyPr>
          <a:lstStyle>
            <a:lvl1pPr marL="457200" indent="-457200">
              <a:buClr>
                <a:srgbClr val="598841"/>
              </a:buClr>
              <a:buFont typeface="+mj-lt"/>
              <a:buAutoNum type="arabicPeriod"/>
              <a:defRPr sz="2000"/>
            </a:lvl1pPr>
            <a:lvl2pPr marL="742950" indent="-285750">
              <a:buClr>
                <a:srgbClr val="598841"/>
              </a:buClr>
              <a:buSzPct val="100000"/>
              <a:buFont typeface="Wingdings" charset="2"/>
              <a:buChar char="§"/>
              <a:defRPr/>
            </a:lvl2pPr>
            <a:lvl3pPr marL="1143000" indent="-228600">
              <a:buClr>
                <a:srgbClr val="598841"/>
              </a:buClr>
              <a:buSzPct val="100000"/>
              <a:buFont typeface="Wingdings" charset="2"/>
              <a:buChar char="§"/>
              <a:defRPr/>
            </a:lvl3pPr>
            <a:lvl4pPr marL="1600200" indent="-228600">
              <a:buClr>
                <a:srgbClr val="598841"/>
              </a:buClr>
              <a:buSzPct val="100000"/>
              <a:buFont typeface="Wingdings" charset="2"/>
              <a:buChar char="§"/>
              <a:defRPr/>
            </a:lvl4pPr>
            <a:lvl5pPr marL="2057400" indent="-228600">
              <a:buClr>
                <a:srgbClr val="598841"/>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TextBox 38"/>
          <p:cNvSpPr txBox="1"/>
          <p:nvPr userDrawn="1"/>
        </p:nvSpPr>
        <p:spPr>
          <a:xfrm>
            <a:off x="4724400" y="6169223"/>
            <a:ext cx="3962400" cy="276999"/>
          </a:xfrm>
          <a:prstGeom prst="rect">
            <a:avLst/>
          </a:prstGeom>
          <a:noFill/>
        </p:spPr>
        <p:txBody>
          <a:bodyPr wrap="square" rtlCol="0">
            <a:spAutoFit/>
          </a:bodyPr>
          <a:lstStyle/>
          <a:p>
            <a:pPr algn="r"/>
            <a:r>
              <a:rPr lang="en-US" sz="1200" kern="1200" dirty="0">
                <a:solidFill>
                  <a:srgbClr val="598841"/>
                </a:solidFill>
                <a:latin typeface="Segoe UI Semibold" pitchFamily="34" charset="0"/>
                <a:ea typeface="+mn-ea"/>
                <a:cs typeface="+mn-cs"/>
              </a:rPr>
              <a:t>Continuação no próximo slide</a:t>
            </a:r>
          </a:p>
        </p:txBody>
      </p:sp>
      <p:sp>
        <p:nvSpPr>
          <p:cNvPr id="37" name="Rectangle 36"/>
          <p:cNvSpPr/>
          <p:nvPr userDrawn="1"/>
        </p:nvSpPr>
        <p:spPr>
          <a:xfrm>
            <a:off x="215900" y="66675"/>
            <a:ext cx="3365500"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cap="all" spc="100" dirty="0" err="1">
                <a:solidFill>
                  <a:schemeClr val="bg1"/>
                </a:solidFill>
                <a:latin typeface="Segoe UI" pitchFamily="34" charset="0"/>
                <a:ea typeface="Segoe UI" pitchFamily="34" charset="0"/>
                <a:cs typeface="Segoe UI" pitchFamily="34" charset="0"/>
              </a:rPr>
              <a:t>Exercício</a:t>
            </a:r>
            <a:endParaRPr lang="en-US" sz="1400" b="1" cap="all" spc="100" dirty="0">
              <a:solidFill>
                <a:schemeClr val="bg1"/>
              </a:solidFill>
              <a:latin typeface="Segoe UI" pitchFamily="34" charset="0"/>
              <a:ea typeface="Segoe UI" pitchFamily="34" charset="0"/>
              <a:cs typeface="Segoe UI" pitchFamily="34" charset="0"/>
            </a:endParaRPr>
          </a:p>
          <a:p>
            <a:endParaRPr lang="en-US" sz="1400" b="1" cap="small" spc="100" dirty="0">
              <a:solidFill>
                <a:schemeClr val="bg1"/>
              </a:solidFill>
              <a:latin typeface="Segoe UI" pitchFamily="34" charset="0"/>
              <a:ea typeface="Segoe UI" pitchFamily="34" charset="0"/>
              <a:cs typeface="Segoe UI" pitchFamily="34" charset="0"/>
            </a:endParaRPr>
          </a:p>
        </p:txBody>
      </p:sp>
      <p:sp>
        <p:nvSpPr>
          <p:cNvPr id="20" name="Rectangle 19"/>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3"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33" name="TextBox 32"/>
          <p:cNvSpPr txBox="1"/>
          <p:nvPr userDrawn="1"/>
        </p:nvSpPr>
        <p:spPr>
          <a:xfrm>
            <a:off x="197380" y="6596125"/>
            <a:ext cx="4146019" cy="246221"/>
          </a:xfrm>
          <a:prstGeom prst="rect">
            <a:avLst/>
          </a:prstGeom>
          <a:noFill/>
        </p:spPr>
        <p:txBody>
          <a:bodyPr wrap="square">
            <a:spAutoFit/>
          </a:bodyPr>
          <a:lstStyle/>
          <a:p>
            <a:pPr algn="l">
              <a:defRPr/>
            </a:pPr>
            <a:r>
              <a:rPr lang="pt-BR" sz="1000" dirty="0">
                <a:solidFill>
                  <a:schemeClr val="bg1"/>
                </a:solidFill>
                <a:latin typeface="Segoe UI" pitchFamily="34" charset="0"/>
                <a:ea typeface="Segoe UI" pitchFamily="34" charset="0"/>
                <a:cs typeface="Segoe UI" pitchFamily="34" charset="0"/>
              </a:rPr>
              <a:t>A base de dados integrada das DTN</a:t>
            </a:r>
            <a:r>
              <a:rPr lang="en-US" sz="1000" dirty="0">
                <a:solidFill>
                  <a:schemeClr val="bg1"/>
                </a:solidFill>
                <a:latin typeface="Segoe UI" pitchFamily="34" charset="0"/>
                <a:ea typeface="Segoe UI" pitchFamily="34" charset="0"/>
                <a:cs typeface="Segoe UI" pitchFamily="34" charset="0"/>
              </a:rPr>
              <a:t>  |  </a:t>
            </a:r>
            <a:r>
              <a:rPr lang="en-US" sz="1000" b="1" dirty="0">
                <a:solidFill>
                  <a:schemeClr val="bg1"/>
                </a:solidFill>
                <a:latin typeface="Segoe UI" pitchFamily="34" charset="0"/>
                <a:ea typeface="Segoe UI" pitchFamily="34" charset="0"/>
                <a:cs typeface="Segoe UI" pitchFamily="34" charset="0"/>
              </a:rPr>
              <a:t>Formação  </a:t>
            </a:r>
            <a:r>
              <a:rPr lang="en-US" sz="1000" dirty="0">
                <a:solidFill>
                  <a:schemeClr val="bg1"/>
                </a:solidFill>
                <a:latin typeface="Segoe UI" pitchFamily="34" charset="0"/>
                <a:ea typeface="Segoe UI" pitchFamily="34" charset="0"/>
                <a:cs typeface="Segoe UI" pitchFamily="34" charset="0"/>
              </a:rPr>
              <a:t>|  2017</a:t>
            </a:r>
            <a:endParaRPr lang="en-US" sz="1000" b="1" dirty="0">
              <a:solidFill>
                <a:schemeClr val="bg1"/>
              </a:solidFill>
              <a:latin typeface="Segoe UI" pitchFamily="34" charset="0"/>
              <a:ea typeface="Segoe UI" pitchFamily="34" charset="0"/>
              <a:cs typeface="Segoe UI" pitchFamily="34" charset="0"/>
            </a:endParaRPr>
          </a:p>
        </p:txBody>
      </p:sp>
      <p:sp>
        <p:nvSpPr>
          <p:cNvPr id="38" name="Rectangle 37"/>
          <p:cNvSpPr>
            <a:spLocks noChangeArrowheads="1"/>
          </p:cNvSpPr>
          <p:nvPr userDrawn="1"/>
        </p:nvSpPr>
        <p:spPr bwMode="auto">
          <a:xfrm rot="10800000">
            <a:off x="7391400" y="6579705"/>
            <a:ext cx="1066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42" name="TextBox 41">
            <a:hlinkClick r:id="rId2" action="ppaction://hlinksldjump"/>
          </p:cNvPr>
          <p:cNvSpPr txBox="1"/>
          <p:nvPr userDrawn="1"/>
        </p:nvSpPr>
        <p:spPr>
          <a:xfrm>
            <a:off x="7391400" y="6595534"/>
            <a:ext cx="1035845"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Visão geral</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12975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xercise-green: middle ">
    <p:spTree>
      <p:nvGrpSpPr>
        <p:cNvPr id="1" name=""/>
        <p:cNvGrpSpPr/>
        <p:nvPr/>
      </p:nvGrpSpPr>
      <p:grpSpPr>
        <a:xfrm>
          <a:off x="0" y="0"/>
          <a:ext cx="0" cy="0"/>
          <a:chOff x="0" y="0"/>
          <a:chExt cx="0" cy="0"/>
        </a:xfrm>
      </p:grpSpPr>
      <p:sp>
        <p:nvSpPr>
          <p:cNvPr id="3" name="Rectangle 2"/>
          <p:cNvSpPr/>
          <p:nvPr userDrawn="1"/>
        </p:nvSpPr>
        <p:spPr>
          <a:xfrm>
            <a:off x="0" y="0"/>
            <a:ext cx="9162288" cy="6629400"/>
          </a:xfrm>
          <a:prstGeom prst="rect">
            <a:avLst/>
          </a:prstGeom>
          <a:solidFill>
            <a:srgbClr val="598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userDrawn="1"/>
        </p:nvGrpSpPr>
        <p:grpSpPr>
          <a:xfrm>
            <a:off x="8000999" y="76200"/>
            <a:ext cx="838201" cy="275451"/>
            <a:chOff x="6837090" y="2143164"/>
            <a:chExt cx="1806129" cy="614325"/>
          </a:xfrm>
        </p:grpSpPr>
        <p:sp>
          <p:nvSpPr>
            <p:cNvPr id="7" name="Rectangle 6"/>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9" name="Rectangle 8"/>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 Placeholder 16"/>
          <p:cNvSpPr>
            <a:spLocks noGrp="1"/>
          </p:cNvSpPr>
          <p:nvPr>
            <p:ph type="body" sz="quarter" idx="10"/>
          </p:nvPr>
        </p:nvSpPr>
        <p:spPr>
          <a:xfrm>
            <a:off x="762000" y="914400"/>
            <a:ext cx="7696200" cy="5334000"/>
          </a:xfrm>
          <a:prstGeom prst="rect">
            <a:avLst/>
          </a:prstGeom>
        </p:spPr>
        <p:txBody>
          <a:bodyPr>
            <a:noAutofit/>
          </a:bodyPr>
          <a:lstStyle>
            <a:lvl1pPr marL="457200" indent="-457200">
              <a:buClr>
                <a:srgbClr val="598841"/>
              </a:buClr>
              <a:buFont typeface="+mj-lt"/>
              <a:buAutoNum type="arabicPeriod"/>
              <a:defRPr sz="2000"/>
            </a:lvl1pPr>
            <a:lvl2pPr marL="742950" indent="-285750">
              <a:buClr>
                <a:srgbClr val="598841"/>
              </a:buClr>
              <a:buSzPct val="100000"/>
              <a:buFont typeface="Wingdings" charset="2"/>
              <a:buChar char="§"/>
              <a:defRPr/>
            </a:lvl2pPr>
            <a:lvl3pPr marL="1143000" indent="-228600">
              <a:buClr>
                <a:srgbClr val="598841"/>
              </a:buClr>
              <a:buSzPct val="100000"/>
              <a:buFont typeface="Wingdings" charset="2"/>
              <a:buChar char="§"/>
              <a:defRPr/>
            </a:lvl3pPr>
            <a:lvl4pPr marL="1600200" indent="-228600">
              <a:buClr>
                <a:srgbClr val="598841"/>
              </a:buClr>
              <a:buSzPct val="100000"/>
              <a:buFont typeface="Wingdings" charset="2"/>
              <a:buChar char="§"/>
              <a:defRPr/>
            </a:lvl4pPr>
            <a:lvl5pPr marL="2057400" indent="-228600">
              <a:buClr>
                <a:srgbClr val="598841"/>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Box 19"/>
          <p:cNvSpPr txBox="1"/>
          <p:nvPr userDrawn="1"/>
        </p:nvSpPr>
        <p:spPr>
          <a:xfrm>
            <a:off x="457200" y="457200"/>
            <a:ext cx="3886200" cy="276999"/>
          </a:xfrm>
          <a:prstGeom prst="rect">
            <a:avLst/>
          </a:prstGeom>
          <a:noFill/>
        </p:spPr>
        <p:txBody>
          <a:bodyPr wrap="square" rtlCol="0">
            <a:spAutoFit/>
          </a:bodyPr>
          <a:lstStyle/>
          <a:p>
            <a:r>
              <a:rPr lang="en-US" sz="1200" kern="1200" dirty="0">
                <a:solidFill>
                  <a:srgbClr val="598841"/>
                </a:solidFill>
                <a:latin typeface="Segoe UI Semibold" pitchFamily="34" charset="0"/>
                <a:ea typeface="+mn-ea"/>
                <a:cs typeface="+mn-cs"/>
              </a:rPr>
              <a:t>Continuação do slide anterior</a:t>
            </a:r>
          </a:p>
        </p:txBody>
      </p:sp>
      <p:sp>
        <p:nvSpPr>
          <p:cNvPr id="21" name="TextBox 20"/>
          <p:cNvSpPr txBox="1"/>
          <p:nvPr userDrawn="1"/>
        </p:nvSpPr>
        <p:spPr>
          <a:xfrm>
            <a:off x="4724400" y="6169223"/>
            <a:ext cx="3962400" cy="276999"/>
          </a:xfrm>
          <a:prstGeom prst="rect">
            <a:avLst/>
          </a:prstGeom>
          <a:noFill/>
        </p:spPr>
        <p:txBody>
          <a:bodyPr wrap="square" rtlCol="0">
            <a:spAutoFit/>
          </a:bodyPr>
          <a:lstStyle/>
          <a:p>
            <a:pPr algn="r"/>
            <a:r>
              <a:rPr lang="en-US" sz="1200" kern="1200" dirty="0">
                <a:solidFill>
                  <a:srgbClr val="598841"/>
                </a:solidFill>
                <a:latin typeface="Segoe UI Semibold" pitchFamily="34" charset="0"/>
                <a:ea typeface="+mn-ea"/>
                <a:cs typeface="+mn-cs"/>
              </a:rPr>
              <a:t>Continuação no próximo slide</a:t>
            </a:r>
          </a:p>
        </p:txBody>
      </p:sp>
      <p:sp>
        <p:nvSpPr>
          <p:cNvPr id="31" name="Rectangle 30"/>
          <p:cNvSpPr/>
          <p:nvPr userDrawn="1"/>
        </p:nvSpPr>
        <p:spPr>
          <a:xfrm>
            <a:off x="215900" y="66675"/>
            <a:ext cx="3365500"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cap="all" spc="100" dirty="0" err="1">
                <a:solidFill>
                  <a:schemeClr val="bg1"/>
                </a:solidFill>
                <a:latin typeface="Segoe UI" pitchFamily="34" charset="0"/>
                <a:ea typeface="Segoe UI" pitchFamily="34" charset="0"/>
                <a:cs typeface="Segoe UI" pitchFamily="34" charset="0"/>
              </a:rPr>
              <a:t>Exercício</a:t>
            </a:r>
            <a:endParaRPr lang="en-US" sz="1400" b="1" cap="all" spc="100" dirty="0">
              <a:solidFill>
                <a:schemeClr val="bg1"/>
              </a:solidFill>
              <a:latin typeface="Segoe UI" pitchFamily="34" charset="0"/>
              <a:ea typeface="Segoe UI" pitchFamily="34" charset="0"/>
              <a:cs typeface="Segoe UI" pitchFamily="34" charset="0"/>
            </a:endParaRPr>
          </a:p>
          <a:p>
            <a:endParaRPr lang="en-US" sz="1400" b="1" cap="small" spc="100" dirty="0">
              <a:solidFill>
                <a:schemeClr val="bg1"/>
              </a:solidFill>
              <a:latin typeface="Segoe UI" pitchFamily="34" charset="0"/>
              <a:ea typeface="Segoe UI" pitchFamily="34" charset="0"/>
              <a:cs typeface="Segoe UI" pitchFamily="34" charset="0"/>
            </a:endParaRPr>
          </a:p>
        </p:txBody>
      </p:sp>
      <p:sp>
        <p:nvSpPr>
          <p:cNvPr id="24" name="Rectangle 23"/>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5"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6" name="TextBox 25"/>
          <p:cNvSpPr txBox="1"/>
          <p:nvPr userDrawn="1"/>
        </p:nvSpPr>
        <p:spPr>
          <a:xfrm>
            <a:off x="197380" y="6596125"/>
            <a:ext cx="4146019" cy="246221"/>
          </a:xfrm>
          <a:prstGeom prst="rect">
            <a:avLst/>
          </a:prstGeom>
          <a:noFill/>
        </p:spPr>
        <p:txBody>
          <a:bodyPr wrap="square">
            <a:spAutoFit/>
          </a:bodyPr>
          <a:lstStyle/>
          <a:p>
            <a:pPr algn="l">
              <a:defRPr/>
            </a:pPr>
            <a:r>
              <a:rPr lang="pt-BR" sz="1000" dirty="0">
                <a:solidFill>
                  <a:schemeClr val="bg1"/>
                </a:solidFill>
                <a:latin typeface="Segoe UI" pitchFamily="34" charset="0"/>
                <a:ea typeface="Segoe UI" pitchFamily="34" charset="0"/>
                <a:cs typeface="Segoe UI" pitchFamily="34" charset="0"/>
              </a:rPr>
              <a:t>A base de dados integrada das DTN</a:t>
            </a:r>
            <a:r>
              <a:rPr lang="en-US" sz="1000" dirty="0">
                <a:solidFill>
                  <a:schemeClr val="bg1"/>
                </a:solidFill>
                <a:latin typeface="Segoe UI" pitchFamily="34" charset="0"/>
                <a:ea typeface="Segoe UI" pitchFamily="34" charset="0"/>
                <a:cs typeface="Segoe UI" pitchFamily="34" charset="0"/>
              </a:rPr>
              <a:t>  |  </a:t>
            </a:r>
            <a:r>
              <a:rPr lang="en-US" sz="1000" b="1" dirty="0">
                <a:solidFill>
                  <a:schemeClr val="bg1"/>
                </a:solidFill>
                <a:latin typeface="Segoe UI" pitchFamily="34" charset="0"/>
                <a:ea typeface="Segoe UI" pitchFamily="34" charset="0"/>
                <a:cs typeface="Segoe UI" pitchFamily="34" charset="0"/>
              </a:rPr>
              <a:t>Formação  </a:t>
            </a:r>
            <a:r>
              <a:rPr lang="en-US" sz="1000" dirty="0">
                <a:solidFill>
                  <a:schemeClr val="bg1"/>
                </a:solidFill>
                <a:latin typeface="Segoe UI" pitchFamily="34" charset="0"/>
                <a:ea typeface="Segoe UI" pitchFamily="34" charset="0"/>
                <a:cs typeface="Segoe UI" pitchFamily="34" charset="0"/>
              </a:rPr>
              <a:t>|  2017</a:t>
            </a:r>
            <a:endParaRPr lang="en-US" sz="1000" b="1" dirty="0">
              <a:solidFill>
                <a:schemeClr val="bg1"/>
              </a:solidFill>
              <a:latin typeface="Segoe UI" pitchFamily="34" charset="0"/>
              <a:ea typeface="Segoe UI" pitchFamily="34" charset="0"/>
              <a:cs typeface="Segoe UI" pitchFamily="34" charset="0"/>
            </a:endParaRPr>
          </a:p>
        </p:txBody>
      </p:sp>
      <p:sp>
        <p:nvSpPr>
          <p:cNvPr id="28" name="Rectangle 27"/>
          <p:cNvSpPr>
            <a:spLocks noChangeArrowheads="1"/>
          </p:cNvSpPr>
          <p:nvPr userDrawn="1"/>
        </p:nvSpPr>
        <p:spPr bwMode="auto">
          <a:xfrm rot="10800000">
            <a:off x="7391400" y="6579705"/>
            <a:ext cx="1066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32" name="TextBox 31">
            <a:hlinkClick r:id="rId2" action="ppaction://hlinksldjump"/>
          </p:cNvPr>
          <p:cNvSpPr txBox="1"/>
          <p:nvPr userDrawn="1"/>
        </p:nvSpPr>
        <p:spPr>
          <a:xfrm>
            <a:off x="7391400" y="6595534"/>
            <a:ext cx="1035845"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Visão geral</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60758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19" name="Rectangle 18"/>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4" name="Rectangle 23"/>
          <p:cNvSpPr/>
          <p:nvPr userDrawn="1"/>
        </p:nvSpPr>
        <p:spPr>
          <a:xfrm>
            <a:off x="0" y="0"/>
            <a:ext cx="9152467" cy="3352800"/>
          </a:xfrm>
          <a:prstGeom prst="rect">
            <a:avLst/>
          </a:prstGeom>
          <a:gradFill flip="none" rotWithShape="1">
            <a:gsLst>
              <a:gs pos="0">
                <a:schemeClr val="tx2"/>
              </a:gs>
              <a:gs pos="100000">
                <a:schemeClr val="tx2">
                  <a:lumMod val="50000"/>
                </a:schemeClr>
              </a:gs>
            </a:gsLst>
            <a:lin ang="46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58800" y="3733800"/>
            <a:ext cx="8229600" cy="715963"/>
          </a:xfrm>
          <a:prstGeom prst="rect">
            <a:avLst/>
          </a:prstGeom>
        </p:spPr>
        <p:txBody>
          <a:bodyPr anchor="t"/>
          <a:lstStyle>
            <a:lvl1pPr marL="0" algn="l" defTabSz="914400" rtl="0" eaLnBrk="1" latinLnBrk="0" hangingPunct="1">
              <a:lnSpc>
                <a:spcPct val="120000"/>
              </a:lnSpc>
              <a:defRPr lang="en-US" sz="4200" kern="1200" spc="-50" dirty="0" smtClean="0">
                <a:solidFill>
                  <a:srgbClr val="17375D"/>
                </a:solidFill>
                <a:latin typeface="Segoe UI Semibold" pitchFamily="34" charset="0"/>
                <a:ea typeface="Segoe UI" pitchFamily="34" charset="0"/>
                <a:cs typeface="Segoe UI" pitchFamily="34" charset="0"/>
              </a:defRPr>
            </a:lvl1pPr>
          </a:lstStyle>
          <a:p>
            <a:r>
              <a:rPr lang="en-US" dirty="0"/>
              <a:t>Click to edit Master title style</a:t>
            </a:r>
          </a:p>
        </p:txBody>
      </p:sp>
      <p:sp>
        <p:nvSpPr>
          <p:cNvPr id="3" name="Text Placeholder 2"/>
          <p:cNvSpPr>
            <a:spLocks noGrp="1"/>
          </p:cNvSpPr>
          <p:nvPr>
            <p:ph type="body" idx="1"/>
          </p:nvPr>
        </p:nvSpPr>
        <p:spPr>
          <a:xfrm>
            <a:off x="685800" y="4648200"/>
            <a:ext cx="7772400" cy="1447800"/>
          </a:xfrm>
          <a:prstGeom prst="rect">
            <a:avLst/>
          </a:prstGeom>
        </p:spPr>
        <p:txBody>
          <a:bodyPr lIns="0" anchor="t" anchorCtr="0">
            <a:noAutofit/>
          </a:bodyPr>
          <a:lstStyle>
            <a:lvl1pPr marL="0" indent="0" algn="l" defTabSz="914400" rtl="0" eaLnBrk="1" latinLnBrk="0" hangingPunct="1">
              <a:lnSpc>
                <a:spcPct val="100000"/>
              </a:lnSpc>
              <a:buNone/>
              <a:defRPr lang="en-US" sz="2200" kern="1200" spc="-50" dirty="0" smtClean="0">
                <a:solidFill>
                  <a:srgbClr val="066E9F"/>
                </a:solidFill>
                <a:latin typeface="Segoe UI" pitchFamily="34" charset="0"/>
                <a:ea typeface="Segoe UI" pitchFamily="34" charset="0"/>
                <a:cs typeface="Segoe U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8"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38" name="TextBox 37"/>
          <p:cNvSpPr txBox="1"/>
          <p:nvPr userDrawn="1"/>
        </p:nvSpPr>
        <p:spPr>
          <a:xfrm>
            <a:off x="197380" y="6596125"/>
            <a:ext cx="4146019" cy="246221"/>
          </a:xfrm>
          <a:prstGeom prst="rect">
            <a:avLst/>
          </a:prstGeom>
          <a:noFill/>
        </p:spPr>
        <p:txBody>
          <a:bodyPr wrap="square">
            <a:spAutoFit/>
          </a:bodyPr>
          <a:lstStyle/>
          <a:p>
            <a:pPr algn="l">
              <a:defRPr/>
            </a:pPr>
            <a:r>
              <a:rPr lang="pt-BR" sz="1000" dirty="0">
                <a:solidFill>
                  <a:schemeClr val="bg1"/>
                </a:solidFill>
                <a:latin typeface="Segoe UI" pitchFamily="34" charset="0"/>
                <a:ea typeface="Segoe UI" pitchFamily="34" charset="0"/>
                <a:cs typeface="Segoe UI" pitchFamily="34" charset="0"/>
              </a:rPr>
              <a:t>A base de dados integrada DTN</a:t>
            </a:r>
            <a:r>
              <a:rPr lang="en-US" sz="1000" dirty="0">
                <a:solidFill>
                  <a:schemeClr val="bg1"/>
                </a:solidFill>
                <a:latin typeface="Segoe UI" pitchFamily="34" charset="0"/>
                <a:ea typeface="Segoe UI" pitchFamily="34" charset="0"/>
                <a:cs typeface="Segoe UI" pitchFamily="34" charset="0"/>
              </a:rPr>
              <a:t>  |  </a:t>
            </a:r>
            <a:r>
              <a:rPr lang="en-US" sz="1000" b="1" dirty="0">
                <a:solidFill>
                  <a:schemeClr val="bg1"/>
                </a:solidFill>
                <a:latin typeface="Segoe UI" pitchFamily="34" charset="0"/>
                <a:ea typeface="Segoe UI" pitchFamily="34" charset="0"/>
                <a:cs typeface="Segoe UI" pitchFamily="34" charset="0"/>
              </a:rPr>
              <a:t>Formação  </a:t>
            </a:r>
            <a:r>
              <a:rPr lang="en-US" sz="1000" dirty="0">
                <a:solidFill>
                  <a:schemeClr val="bg1"/>
                </a:solidFill>
                <a:latin typeface="Segoe UI" pitchFamily="34" charset="0"/>
                <a:ea typeface="Segoe UI" pitchFamily="34" charset="0"/>
                <a:cs typeface="Segoe UI" pitchFamily="34" charset="0"/>
              </a:rPr>
              <a:t>|  2017</a:t>
            </a:r>
            <a:endParaRPr lang="en-US" sz="1000" b="1" dirty="0">
              <a:solidFill>
                <a:schemeClr val="bg1"/>
              </a:solidFill>
              <a:latin typeface="Segoe UI" pitchFamily="34" charset="0"/>
              <a:ea typeface="Segoe UI" pitchFamily="34" charset="0"/>
              <a:cs typeface="Segoe UI" pitchFamily="34" charset="0"/>
            </a:endParaRPr>
          </a:p>
        </p:txBody>
      </p:sp>
      <p:grpSp>
        <p:nvGrpSpPr>
          <p:cNvPr id="20" name="Group 19"/>
          <p:cNvGrpSpPr/>
          <p:nvPr userDrawn="1"/>
        </p:nvGrpSpPr>
        <p:grpSpPr>
          <a:xfrm>
            <a:off x="7010400" y="2734732"/>
            <a:ext cx="1613158" cy="614324"/>
            <a:chOff x="6979980" y="2075432"/>
            <a:chExt cx="1613158" cy="614324"/>
          </a:xfrm>
        </p:grpSpPr>
        <p:sp>
          <p:nvSpPr>
            <p:cNvPr id="22" name="Rectangle 21"/>
            <p:cNvSpPr/>
            <p:nvPr userDrawn="1"/>
          </p:nvSpPr>
          <p:spPr>
            <a:xfrm>
              <a:off x="7260963" y="2075432"/>
              <a:ext cx="206375" cy="614324"/>
            </a:xfrm>
            <a:prstGeom prst="rect">
              <a:avLst/>
            </a:prstGeom>
            <a:solidFill>
              <a:srgbClr val="562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6979980" y="2232555"/>
              <a:ext cx="206375" cy="457201"/>
            </a:xfrm>
            <a:prstGeom prst="rect">
              <a:avLst/>
            </a:prstGeom>
            <a:solidFill>
              <a:srgbClr val="066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28" name="Rectangle 27"/>
            <p:cNvSpPr/>
            <p:nvPr userDrawn="1"/>
          </p:nvSpPr>
          <p:spPr>
            <a:xfrm>
              <a:off x="7541946" y="2289706"/>
              <a:ext cx="206375" cy="400050"/>
            </a:xfrm>
            <a:prstGeom prst="rect">
              <a:avLst/>
            </a:prstGeom>
            <a:solidFill>
              <a:srgbClr val="C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7822930" y="2394480"/>
              <a:ext cx="206375" cy="295276"/>
            </a:xfrm>
            <a:prstGeom prst="rect">
              <a:avLst/>
            </a:prstGeom>
            <a:solidFill>
              <a:srgbClr val="598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8386763" y="2604031"/>
              <a:ext cx="206375" cy="85725"/>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8108231" y="2523068"/>
              <a:ext cx="206375" cy="166688"/>
            </a:xfrm>
            <a:prstGeom prst="rect">
              <a:avLst/>
            </a:prstGeom>
            <a:solidFill>
              <a:srgbClr val="9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Rectangle 43"/>
          <p:cNvSpPr>
            <a:spLocks noChangeArrowheads="1"/>
          </p:cNvSpPr>
          <p:nvPr userDrawn="1"/>
        </p:nvSpPr>
        <p:spPr bwMode="auto">
          <a:xfrm rot="10800000">
            <a:off x="7391400" y="6579705"/>
            <a:ext cx="1066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45" name="TextBox 44">
            <a:hlinkClick r:id="rId2" action="ppaction://hlinksldjump"/>
          </p:cNvPr>
          <p:cNvSpPr txBox="1"/>
          <p:nvPr userDrawn="1"/>
        </p:nvSpPr>
        <p:spPr>
          <a:xfrm>
            <a:off x="7391400" y="6595534"/>
            <a:ext cx="1035845"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Visão geral</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ercise-green: last ">
    <p:spTree>
      <p:nvGrpSpPr>
        <p:cNvPr id="1" name=""/>
        <p:cNvGrpSpPr/>
        <p:nvPr/>
      </p:nvGrpSpPr>
      <p:grpSpPr>
        <a:xfrm>
          <a:off x="0" y="0"/>
          <a:ext cx="0" cy="0"/>
          <a:chOff x="0" y="0"/>
          <a:chExt cx="0" cy="0"/>
        </a:xfrm>
      </p:grpSpPr>
      <p:sp>
        <p:nvSpPr>
          <p:cNvPr id="3" name="Rectangle 2"/>
          <p:cNvSpPr/>
          <p:nvPr userDrawn="1"/>
        </p:nvSpPr>
        <p:spPr>
          <a:xfrm>
            <a:off x="0" y="0"/>
            <a:ext cx="9162288" cy="6629400"/>
          </a:xfrm>
          <a:prstGeom prst="rect">
            <a:avLst/>
          </a:prstGeom>
          <a:solidFill>
            <a:srgbClr val="598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userDrawn="1"/>
        </p:nvGrpSpPr>
        <p:grpSpPr>
          <a:xfrm>
            <a:off x="8000999" y="76200"/>
            <a:ext cx="838201" cy="275451"/>
            <a:chOff x="6837090" y="2143164"/>
            <a:chExt cx="1806129" cy="614325"/>
          </a:xfrm>
        </p:grpSpPr>
        <p:sp>
          <p:nvSpPr>
            <p:cNvPr id="7" name="Rectangle 6"/>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9" name="Rectangle 8"/>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 Placeholder 16"/>
          <p:cNvSpPr>
            <a:spLocks noGrp="1"/>
          </p:cNvSpPr>
          <p:nvPr>
            <p:ph type="body" sz="quarter" idx="10"/>
          </p:nvPr>
        </p:nvSpPr>
        <p:spPr>
          <a:xfrm>
            <a:off x="762000" y="914400"/>
            <a:ext cx="7696200" cy="5334000"/>
          </a:xfrm>
          <a:prstGeom prst="rect">
            <a:avLst/>
          </a:prstGeom>
        </p:spPr>
        <p:txBody>
          <a:bodyPr>
            <a:noAutofit/>
          </a:bodyPr>
          <a:lstStyle>
            <a:lvl1pPr marL="457200" indent="-457200">
              <a:buClr>
                <a:srgbClr val="598841"/>
              </a:buClr>
              <a:buFont typeface="+mj-lt"/>
              <a:buAutoNum type="arabicPeriod"/>
              <a:defRPr sz="2000"/>
            </a:lvl1pPr>
            <a:lvl2pPr marL="742950" indent="-285750">
              <a:buClr>
                <a:srgbClr val="598841"/>
              </a:buClr>
              <a:buSzPct val="100000"/>
              <a:buFont typeface="Wingdings" charset="2"/>
              <a:buChar char="§"/>
              <a:defRPr/>
            </a:lvl2pPr>
            <a:lvl3pPr marL="1143000" indent="-228600">
              <a:buClr>
                <a:srgbClr val="598841"/>
              </a:buClr>
              <a:buSzPct val="100000"/>
              <a:buFont typeface="Wingdings" charset="2"/>
              <a:buChar char="§"/>
              <a:defRPr/>
            </a:lvl3pPr>
            <a:lvl4pPr marL="1600200" indent="-228600">
              <a:buClr>
                <a:srgbClr val="598841"/>
              </a:buClr>
              <a:buSzPct val="100000"/>
              <a:buFont typeface="Wingdings" charset="2"/>
              <a:buChar char="§"/>
              <a:defRPr/>
            </a:lvl4pPr>
            <a:lvl5pPr marL="2057400" indent="-228600">
              <a:buClr>
                <a:srgbClr val="598841"/>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Box 21"/>
          <p:cNvSpPr txBox="1"/>
          <p:nvPr userDrawn="1"/>
        </p:nvSpPr>
        <p:spPr>
          <a:xfrm>
            <a:off x="457200" y="457200"/>
            <a:ext cx="3886200" cy="276999"/>
          </a:xfrm>
          <a:prstGeom prst="rect">
            <a:avLst/>
          </a:prstGeom>
          <a:noFill/>
        </p:spPr>
        <p:txBody>
          <a:bodyPr wrap="square" rtlCol="0">
            <a:spAutoFit/>
          </a:bodyPr>
          <a:lstStyle/>
          <a:p>
            <a:r>
              <a:rPr lang="en-US" sz="1200" kern="1200" dirty="0">
                <a:solidFill>
                  <a:srgbClr val="598841"/>
                </a:solidFill>
                <a:latin typeface="Segoe UI Semibold" pitchFamily="34" charset="0"/>
                <a:ea typeface="+mn-ea"/>
                <a:cs typeface="+mn-cs"/>
              </a:rPr>
              <a:t>Continuação do slide anterior</a:t>
            </a:r>
          </a:p>
        </p:txBody>
      </p:sp>
      <p:sp>
        <p:nvSpPr>
          <p:cNvPr id="30" name="Rectangle 29"/>
          <p:cNvSpPr/>
          <p:nvPr userDrawn="1"/>
        </p:nvSpPr>
        <p:spPr>
          <a:xfrm>
            <a:off x="215900" y="66675"/>
            <a:ext cx="3365500"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cap="all" spc="100" dirty="0" err="1">
                <a:solidFill>
                  <a:schemeClr val="bg1"/>
                </a:solidFill>
                <a:latin typeface="Segoe UI" pitchFamily="34" charset="0"/>
                <a:ea typeface="Segoe UI" pitchFamily="34" charset="0"/>
                <a:cs typeface="Segoe UI" pitchFamily="34" charset="0"/>
              </a:rPr>
              <a:t>Exercício</a:t>
            </a:r>
            <a:endParaRPr lang="en-US" sz="1400" b="1" cap="all" spc="100" dirty="0">
              <a:solidFill>
                <a:schemeClr val="bg1"/>
              </a:solidFill>
              <a:latin typeface="Segoe UI" pitchFamily="34" charset="0"/>
              <a:ea typeface="Segoe UI" pitchFamily="34" charset="0"/>
              <a:cs typeface="Segoe UI" pitchFamily="34" charset="0"/>
            </a:endParaRPr>
          </a:p>
          <a:p>
            <a:endParaRPr lang="en-US" sz="1400" b="1" cap="small" spc="100" dirty="0">
              <a:solidFill>
                <a:schemeClr val="bg1"/>
              </a:solidFill>
              <a:latin typeface="Segoe UI" pitchFamily="34" charset="0"/>
              <a:ea typeface="Segoe UI" pitchFamily="34" charset="0"/>
              <a:cs typeface="Segoe UI" pitchFamily="34" charset="0"/>
            </a:endParaRPr>
          </a:p>
        </p:txBody>
      </p:sp>
      <p:sp>
        <p:nvSpPr>
          <p:cNvPr id="19" name="Rectangle 18"/>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3"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4" name="TextBox 23"/>
          <p:cNvSpPr txBox="1"/>
          <p:nvPr userDrawn="1"/>
        </p:nvSpPr>
        <p:spPr>
          <a:xfrm>
            <a:off x="197380" y="6596125"/>
            <a:ext cx="4146019" cy="246221"/>
          </a:xfrm>
          <a:prstGeom prst="rect">
            <a:avLst/>
          </a:prstGeom>
          <a:noFill/>
        </p:spPr>
        <p:txBody>
          <a:bodyPr wrap="square">
            <a:spAutoFit/>
          </a:bodyPr>
          <a:lstStyle/>
          <a:p>
            <a:pPr algn="l">
              <a:defRPr/>
            </a:pPr>
            <a:r>
              <a:rPr lang="pt-BR" sz="1000" dirty="0">
                <a:solidFill>
                  <a:schemeClr val="bg1"/>
                </a:solidFill>
                <a:latin typeface="Segoe UI" pitchFamily="34" charset="0"/>
                <a:ea typeface="Segoe UI" pitchFamily="34" charset="0"/>
                <a:cs typeface="Segoe UI" pitchFamily="34" charset="0"/>
              </a:rPr>
              <a:t>A base de dados integrada das DTN</a:t>
            </a:r>
            <a:r>
              <a:rPr lang="en-US" sz="1000" dirty="0">
                <a:solidFill>
                  <a:schemeClr val="bg1"/>
                </a:solidFill>
                <a:latin typeface="Segoe UI" pitchFamily="34" charset="0"/>
                <a:ea typeface="Segoe UI" pitchFamily="34" charset="0"/>
                <a:cs typeface="Segoe UI" pitchFamily="34" charset="0"/>
              </a:rPr>
              <a:t>  |  </a:t>
            </a:r>
            <a:r>
              <a:rPr lang="en-US" sz="1000" b="1" dirty="0">
                <a:solidFill>
                  <a:schemeClr val="bg1"/>
                </a:solidFill>
                <a:latin typeface="Segoe UI" pitchFamily="34" charset="0"/>
                <a:ea typeface="Segoe UI" pitchFamily="34" charset="0"/>
                <a:cs typeface="Segoe UI" pitchFamily="34" charset="0"/>
              </a:rPr>
              <a:t>Formação  </a:t>
            </a:r>
            <a:r>
              <a:rPr lang="en-US" sz="1000" dirty="0">
                <a:solidFill>
                  <a:schemeClr val="bg1"/>
                </a:solidFill>
                <a:latin typeface="Segoe UI" pitchFamily="34" charset="0"/>
                <a:ea typeface="Segoe UI" pitchFamily="34" charset="0"/>
                <a:cs typeface="Segoe UI" pitchFamily="34" charset="0"/>
              </a:rPr>
              <a:t>|  2017</a:t>
            </a:r>
            <a:endParaRPr lang="en-US" sz="1000" b="1" dirty="0">
              <a:solidFill>
                <a:schemeClr val="bg1"/>
              </a:solidFill>
              <a:latin typeface="Segoe UI" pitchFamily="34" charset="0"/>
              <a:ea typeface="Segoe UI" pitchFamily="34" charset="0"/>
              <a:cs typeface="Segoe UI" pitchFamily="34" charset="0"/>
            </a:endParaRPr>
          </a:p>
        </p:txBody>
      </p:sp>
      <p:sp>
        <p:nvSpPr>
          <p:cNvPr id="25" name="Rectangle 24"/>
          <p:cNvSpPr>
            <a:spLocks noChangeArrowheads="1"/>
          </p:cNvSpPr>
          <p:nvPr userDrawn="1"/>
        </p:nvSpPr>
        <p:spPr bwMode="auto">
          <a:xfrm rot="10800000">
            <a:off x="7391400" y="6579705"/>
            <a:ext cx="1066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7" name="TextBox 26">
            <a:hlinkClick r:id="rId2" action="ppaction://hlinksldjump"/>
          </p:cNvPr>
          <p:cNvSpPr txBox="1"/>
          <p:nvPr userDrawn="1"/>
        </p:nvSpPr>
        <p:spPr>
          <a:xfrm>
            <a:off x="7391400" y="6595534"/>
            <a:ext cx="1035845"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Visão geral</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148553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94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1">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7772400" cy="4525963"/>
          </a:xfrm>
          <a:prstGeom prst="rect">
            <a:avLst/>
          </a:prstGeom>
        </p:spPr>
        <p:txBody>
          <a:bodyPr>
            <a:noAutofit/>
          </a:bodyPr>
          <a:lstStyle>
            <a:lvl1pPr marL="0" indent="0">
              <a:buSzPct val="100000"/>
              <a:buFont typeface="Wingdings" charset="2"/>
              <a:buChar char="§"/>
              <a:defRPr lang="en-US" sz="2400" kern="1200" dirty="0" smtClean="0">
                <a:solidFill>
                  <a:srgbClr val="17375D"/>
                </a:solidFill>
                <a:latin typeface="Segoe UI" pitchFamily="34" charset="0"/>
                <a:ea typeface="Segoe UI" pitchFamily="34" charset="0"/>
                <a:cs typeface="Segoe UI" pitchFamily="34" charset="0"/>
              </a:defRPr>
            </a:lvl1pPr>
            <a:lvl2pPr>
              <a:buSzPct val="100000"/>
              <a:buFont typeface="Wingdings" charset="2"/>
              <a:buChar char="§"/>
              <a:defRPr/>
            </a:lvl2pPr>
            <a:lvl3pPr marL="1143000" indent="-228600">
              <a:buSzPct val="100000"/>
              <a:buFont typeface="Wingdings" charset="2"/>
              <a:buChar char="§"/>
              <a:defRPr/>
            </a:lvl3pPr>
            <a:lvl4pPr marL="1600200" indent="-228600">
              <a:buSzPct val="100000"/>
              <a:buFont typeface="Wingdings" charset="2"/>
              <a:buChar char="§"/>
              <a:defRPr/>
            </a:lvl4pPr>
            <a:lvl5pPr marL="2057400" indent="-228600">
              <a:buSzPct val="100000"/>
              <a:buFont typeface="Wingdings" charset="2"/>
              <a:buChar char="§"/>
              <a:defRPr/>
            </a:lvl5pPr>
          </a:lstStyle>
          <a:p>
            <a:pPr marL="342900" lvl="0" indent="-342900" algn="l" defTabSz="914400" rtl="0" eaLnBrk="1" latinLnBrk="0" hangingPunct="1">
              <a:spcBef>
                <a:spcPct val="20000"/>
              </a:spcBef>
              <a:buClr>
                <a:srgbClr val="066E9F"/>
              </a:buClr>
              <a:buSzPct val="120000"/>
              <a:buFont typeface="Segoe UI" pitchFamily="34" charset="0"/>
              <a:buChar char="◦"/>
            </a:pPr>
            <a:r>
              <a:rPr lang="en-US" dirty="0"/>
              <a:t>Click to edit Master text styles</a:t>
            </a:r>
          </a:p>
          <a:p>
            <a:pPr marL="1085850" lvl="1" indent="-342900" algn="l" defTabSz="914400" rtl="0" eaLnBrk="1" latinLnBrk="0" hangingPunct="1">
              <a:spcBef>
                <a:spcPct val="20000"/>
              </a:spcBef>
              <a:buClr>
                <a:srgbClr val="066E9F"/>
              </a:buClr>
              <a:buSzPct val="120000"/>
              <a:buFont typeface="Segoe UI Semibold" pitchFamily="34" charset="0"/>
              <a:buChar char="◦"/>
            </a:pPr>
            <a:r>
              <a:rPr lang="en-US" dirty="0"/>
              <a:t>Second level</a:t>
            </a:r>
          </a:p>
          <a:p>
            <a:pPr lvl="2"/>
            <a:r>
              <a:rPr lang="en-US" dirty="0"/>
              <a:t>Third level</a:t>
            </a:r>
          </a:p>
          <a:p>
            <a:pPr lvl="3"/>
            <a:r>
              <a:rPr lang="en-US" dirty="0"/>
              <a:t>Fourth level</a:t>
            </a:r>
          </a:p>
          <a:p>
            <a:pPr lvl="4"/>
            <a:r>
              <a:rPr lang="en-US" dirty="0"/>
              <a:t>Fifth level</a:t>
            </a:r>
          </a:p>
        </p:txBody>
      </p:sp>
      <p:sp>
        <p:nvSpPr>
          <p:cNvPr id="35" name="Rectangle 34"/>
          <p:cNvSpPr/>
          <p:nvPr userDrawn="1"/>
        </p:nvSpPr>
        <p:spPr>
          <a:xfrm>
            <a:off x="0" y="3"/>
            <a:ext cx="9152467" cy="155443"/>
          </a:xfrm>
          <a:prstGeom prst="rect">
            <a:avLst/>
          </a:prstGeom>
          <a:gradFill flip="none" rotWithShape="1">
            <a:gsLst>
              <a:gs pos="0">
                <a:schemeClr val="tx2"/>
              </a:gs>
              <a:gs pos="100000">
                <a:schemeClr val="tx2">
                  <a:lumMod val="50000"/>
                </a:schemeClr>
              </a:gs>
            </a:gsLst>
            <a:lin ang="46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itle 28"/>
          <p:cNvSpPr>
            <a:spLocks noGrp="1"/>
          </p:cNvSpPr>
          <p:nvPr userDrawn="1">
            <p:ph type="title"/>
          </p:nvPr>
        </p:nvSpPr>
        <p:spPr>
          <a:xfrm>
            <a:off x="135469" y="206613"/>
            <a:ext cx="5726302" cy="580787"/>
          </a:xfrm>
          <a:prstGeom prst="round2SameRect">
            <a:avLst/>
          </a:prstGeom>
          <a:noFill/>
        </p:spPr>
        <p:txBody>
          <a:bodyPr wrap="none" lIns="182880" rIns="182880">
            <a:spAutoFit/>
          </a:bodyPr>
          <a:lstStyle>
            <a:lvl1pPr algn="l">
              <a:defRPr sz="3000" b="1">
                <a:solidFill>
                  <a:srgbClr val="066E9F"/>
                </a:solidFill>
              </a:defRPr>
            </a:lvl1pPr>
          </a:lstStyle>
          <a:p>
            <a:r>
              <a:rPr lang="en-US" dirty="0"/>
              <a:t>Click to edit Master title style</a:t>
            </a:r>
          </a:p>
        </p:txBody>
      </p:sp>
      <p:sp>
        <p:nvSpPr>
          <p:cNvPr id="10" name="Rectangle 9"/>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13"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4" name="TextBox 13"/>
          <p:cNvSpPr txBox="1"/>
          <p:nvPr userDrawn="1"/>
        </p:nvSpPr>
        <p:spPr>
          <a:xfrm>
            <a:off x="197380" y="6596125"/>
            <a:ext cx="4146019" cy="246221"/>
          </a:xfrm>
          <a:prstGeom prst="rect">
            <a:avLst/>
          </a:prstGeom>
          <a:noFill/>
        </p:spPr>
        <p:txBody>
          <a:bodyPr wrap="square">
            <a:spAutoFit/>
          </a:bodyPr>
          <a:lstStyle/>
          <a:p>
            <a:pPr algn="l">
              <a:defRPr/>
            </a:pPr>
            <a:r>
              <a:rPr lang="pt-BR" sz="1000" dirty="0">
                <a:solidFill>
                  <a:schemeClr val="bg1"/>
                </a:solidFill>
                <a:latin typeface="Segoe UI" pitchFamily="34" charset="0"/>
                <a:ea typeface="Segoe UI" pitchFamily="34" charset="0"/>
                <a:cs typeface="Segoe UI" pitchFamily="34" charset="0"/>
              </a:rPr>
              <a:t>A base de dados integrada DTN</a:t>
            </a:r>
            <a:r>
              <a:rPr lang="en-US" sz="1000" dirty="0">
                <a:solidFill>
                  <a:schemeClr val="bg1"/>
                </a:solidFill>
                <a:latin typeface="Segoe UI" pitchFamily="34" charset="0"/>
                <a:ea typeface="Segoe UI" pitchFamily="34" charset="0"/>
                <a:cs typeface="Segoe UI" pitchFamily="34" charset="0"/>
              </a:rPr>
              <a:t>  |  </a:t>
            </a:r>
            <a:r>
              <a:rPr lang="en-US" sz="1000" b="1" dirty="0">
                <a:solidFill>
                  <a:schemeClr val="bg1"/>
                </a:solidFill>
                <a:latin typeface="Segoe UI" pitchFamily="34" charset="0"/>
                <a:ea typeface="Segoe UI" pitchFamily="34" charset="0"/>
                <a:cs typeface="Segoe UI" pitchFamily="34" charset="0"/>
              </a:rPr>
              <a:t>Formação  </a:t>
            </a:r>
            <a:r>
              <a:rPr lang="en-US" sz="1000" dirty="0">
                <a:solidFill>
                  <a:schemeClr val="bg1"/>
                </a:solidFill>
                <a:latin typeface="Segoe UI" pitchFamily="34" charset="0"/>
                <a:ea typeface="Segoe UI" pitchFamily="34" charset="0"/>
                <a:cs typeface="Segoe UI" pitchFamily="34" charset="0"/>
              </a:rPr>
              <a:t>|  2017</a:t>
            </a:r>
            <a:endParaRPr lang="en-US" sz="1000" b="1" dirty="0">
              <a:solidFill>
                <a:schemeClr val="bg1"/>
              </a:solidFill>
              <a:latin typeface="Segoe UI" pitchFamily="34" charset="0"/>
              <a:ea typeface="Segoe UI" pitchFamily="34" charset="0"/>
              <a:cs typeface="Segoe UI" pitchFamily="34" charset="0"/>
            </a:endParaRPr>
          </a:p>
        </p:txBody>
      </p:sp>
      <p:sp>
        <p:nvSpPr>
          <p:cNvPr id="15" name="Rectangle 14"/>
          <p:cNvSpPr>
            <a:spLocks noChangeArrowheads="1"/>
          </p:cNvSpPr>
          <p:nvPr userDrawn="1"/>
        </p:nvSpPr>
        <p:spPr bwMode="auto">
          <a:xfrm rot="10800000">
            <a:off x="7391400" y="6579705"/>
            <a:ext cx="1066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16" name="TextBox 15">
            <a:hlinkClick r:id="rId2" action="ppaction://hlinksldjump"/>
          </p:cNvPr>
          <p:cNvSpPr txBox="1"/>
          <p:nvPr userDrawn="1"/>
        </p:nvSpPr>
        <p:spPr>
          <a:xfrm>
            <a:off x="7391400" y="6595534"/>
            <a:ext cx="1035845"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Visão geral</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2">
    <p:spTree>
      <p:nvGrpSpPr>
        <p:cNvPr id="1" name=""/>
        <p:cNvGrpSpPr/>
        <p:nvPr/>
      </p:nvGrpSpPr>
      <p:grpSpPr>
        <a:xfrm>
          <a:off x="0" y="0"/>
          <a:ext cx="0" cy="0"/>
          <a:chOff x="0" y="0"/>
          <a:chExt cx="0" cy="0"/>
        </a:xfrm>
      </p:grpSpPr>
      <p:sp>
        <p:nvSpPr>
          <p:cNvPr id="33" name="Rectangle 32"/>
          <p:cNvSpPr/>
          <p:nvPr userDrawn="1"/>
        </p:nvSpPr>
        <p:spPr>
          <a:xfrm>
            <a:off x="0" y="0"/>
            <a:ext cx="9152467" cy="609600"/>
          </a:xfrm>
          <a:prstGeom prst="rect">
            <a:avLst/>
          </a:prstGeom>
          <a:gradFill flip="none" rotWithShape="1">
            <a:gsLst>
              <a:gs pos="0">
                <a:schemeClr val="tx2"/>
              </a:gs>
              <a:gs pos="100000">
                <a:schemeClr val="tx2">
                  <a:lumMod val="50000"/>
                </a:schemeClr>
              </a:gs>
            </a:gsLst>
            <a:lin ang="46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 Placeholder 25"/>
          <p:cNvSpPr>
            <a:spLocks noGrp="1"/>
          </p:cNvSpPr>
          <p:nvPr>
            <p:ph type="body" sz="quarter" idx="13" hasCustomPrompt="1"/>
          </p:nvPr>
        </p:nvSpPr>
        <p:spPr>
          <a:xfrm>
            <a:off x="171331" y="42335"/>
            <a:ext cx="1733669" cy="307777"/>
          </a:xfrm>
          <a:prstGeom prst="rect">
            <a:avLst/>
          </a:prstGeom>
          <a:noFill/>
        </p:spPr>
        <p:txBody>
          <a:bodyPr wrap="none" lIns="0" rIns="0">
            <a:spAutoFit/>
          </a:bodyPr>
          <a:lstStyle>
            <a:lvl1pPr marL="0" algn="l" defTabSz="914400" rtl="0" eaLnBrk="1" latinLnBrk="0" hangingPunct="1">
              <a:buNone/>
              <a:defRPr lang="en-US" sz="1400" kern="1200" cap="small" spc="100" dirty="0" smtClean="0">
                <a:solidFill>
                  <a:srgbClr val="DCE6F2"/>
                </a:solidFill>
                <a:latin typeface="Segoe UI Semibold" pitchFamily="34" charset="0"/>
                <a:ea typeface="Segoe UI" pitchFamily="34" charset="0"/>
                <a:cs typeface="Segoe UI" pitchFamily="34" charset="0"/>
              </a:defRPr>
            </a:lvl1pPr>
          </a:lstStyle>
          <a:p>
            <a:pPr lvl="0"/>
            <a:r>
              <a:rPr lang="en-US" dirty="0"/>
              <a:t>click to edit master</a:t>
            </a:r>
          </a:p>
        </p:txBody>
      </p:sp>
      <p:sp>
        <p:nvSpPr>
          <p:cNvPr id="40" name="Content Placeholder 2"/>
          <p:cNvSpPr>
            <a:spLocks noGrp="1"/>
          </p:cNvSpPr>
          <p:nvPr>
            <p:ph idx="1"/>
          </p:nvPr>
        </p:nvSpPr>
        <p:spPr>
          <a:xfrm>
            <a:off x="685800" y="1143000"/>
            <a:ext cx="7848600" cy="4525963"/>
          </a:xfrm>
          <a:prstGeom prst="rect">
            <a:avLst/>
          </a:prstGeom>
        </p:spPr>
        <p:txBody>
          <a:bodyPr>
            <a:noAutofit/>
          </a:bodyPr>
          <a:lstStyle>
            <a:lvl1pPr marL="342900" indent="-342900" algn="l" defTabSz="914400" rtl="0" eaLnBrk="1" latinLnBrk="0" hangingPunct="1">
              <a:spcBef>
                <a:spcPct val="20000"/>
              </a:spcBef>
              <a:buClr>
                <a:srgbClr val="066E9F"/>
              </a:buClr>
              <a:buSzPct val="100000"/>
              <a:buFont typeface="Wingdings" charset="2"/>
              <a:buChar char="§"/>
              <a:defRPr lang="en-US" sz="2200" kern="1200" dirty="0" smtClean="0">
                <a:solidFill>
                  <a:schemeClr val="tx2">
                    <a:lumMod val="75000"/>
                  </a:schemeClr>
                </a:solidFill>
                <a:latin typeface="Segoe UI" pitchFamily="34" charset="0"/>
                <a:ea typeface="Segoe UI" pitchFamily="34" charset="0"/>
                <a:cs typeface="Segoe UI" pitchFamily="34" charset="0"/>
              </a:defRPr>
            </a:lvl1pPr>
            <a:lvl3pPr marL="1143000" indent="-228600">
              <a:buSzPct val="100000"/>
              <a:buFont typeface="Wingdings" charset="2"/>
              <a:buChar char="§"/>
              <a:defRPr>
                <a:solidFill>
                  <a:schemeClr val="tx2">
                    <a:lumMod val="75000"/>
                  </a:schemeClr>
                </a:solidFill>
              </a:defRPr>
            </a:lvl3pPr>
            <a:lvl4pPr marL="1600200" indent="-228600">
              <a:buSzPct val="100000"/>
              <a:buFont typeface="Wingdings" charset="2"/>
              <a:buChar char="§"/>
              <a:defRPr>
                <a:solidFill>
                  <a:schemeClr val="tx2">
                    <a:lumMod val="75000"/>
                  </a:schemeClr>
                </a:solidFill>
              </a:defRPr>
            </a:lvl4pPr>
            <a:lvl5pPr marL="2057400" indent="-228600">
              <a:buSzPct val="100000"/>
              <a:buFont typeface="Wingdings" charset="2"/>
              <a:buChar char="§"/>
              <a:defRPr>
                <a:solidFill>
                  <a:schemeClr val="tx2">
                    <a:lumMod val="75000"/>
                  </a:schemeClr>
                </a:solidFill>
              </a:defRPr>
            </a:lvl5pPr>
          </a:lstStyle>
          <a:p>
            <a:pPr marL="342900" lvl="0" indent="-342900" algn="l" defTabSz="914400" rtl="0" eaLnBrk="1" latinLnBrk="0" hangingPunct="1">
              <a:spcBef>
                <a:spcPct val="20000"/>
              </a:spcBef>
              <a:buClr>
                <a:srgbClr val="066E9F"/>
              </a:buClr>
              <a:buSzPct val="120000"/>
              <a:buFont typeface="Segoe UI" pitchFamily="34" charset="0"/>
              <a:buChar char="◦"/>
            </a:pPr>
            <a:r>
              <a:rPr lang="en-US" dirty="0"/>
              <a:t>Click to edit Master text styles</a:t>
            </a:r>
          </a:p>
          <a:p>
            <a:pPr marL="342900" lvl="0" indent="-342900" algn="l" defTabSz="914400" rtl="0" eaLnBrk="1" latinLnBrk="0" hangingPunct="1">
              <a:spcBef>
                <a:spcPct val="20000"/>
              </a:spcBef>
              <a:buClr>
                <a:srgbClr val="066E9F"/>
              </a:buClr>
              <a:buSzPct val="120000"/>
              <a:buFont typeface="Segoe UI Semibold" pitchFamily="34" charset="0"/>
              <a:buChar char="◦"/>
            </a:pPr>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52400" y="369094"/>
            <a:ext cx="5012515" cy="516255"/>
          </a:xfrm>
          <a:prstGeom prst="round2SameRect">
            <a:avLst/>
          </a:prstGeom>
          <a:solidFill>
            <a:schemeClr val="bg1"/>
          </a:solidFill>
        </p:spPr>
        <p:txBody>
          <a:bodyPr vert="horz" wrap="none" lIns="182880" tIns="45720" rIns="182880" bIns="45720" rtlCol="0" anchor="ctr" anchorCtr="0">
            <a:spAutoFit/>
          </a:bodyPr>
          <a:lstStyle>
            <a:lvl1pPr algn="l">
              <a:defRPr lang="en-US" sz="2600" b="1" dirty="0">
                <a:solidFill>
                  <a:srgbClr val="066E9F"/>
                </a:solidFill>
              </a:defRPr>
            </a:lvl1pPr>
          </a:lstStyle>
          <a:p>
            <a:pPr marL="0" lvl="0" algn="l"/>
            <a:r>
              <a:rPr lang="en-US" dirty="0"/>
              <a:t>Click to edit Master title style</a:t>
            </a:r>
          </a:p>
        </p:txBody>
      </p:sp>
      <p:sp>
        <p:nvSpPr>
          <p:cNvPr id="11" name="Rectangle 10"/>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14"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15" name="TextBox 14"/>
          <p:cNvSpPr txBox="1"/>
          <p:nvPr userDrawn="1"/>
        </p:nvSpPr>
        <p:spPr>
          <a:xfrm>
            <a:off x="197380" y="6596125"/>
            <a:ext cx="4146019" cy="246221"/>
          </a:xfrm>
          <a:prstGeom prst="rect">
            <a:avLst/>
          </a:prstGeom>
          <a:noFill/>
        </p:spPr>
        <p:txBody>
          <a:bodyPr wrap="square">
            <a:spAutoFit/>
          </a:bodyPr>
          <a:lstStyle/>
          <a:p>
            <a:pPr algn="l">
              <a:defRPr/>
            </a:pPr>
            <a:r>
              <a:rPr lang="pt-BR" sz="1000" dirty="0">
                <a:solidFill>
                  <a:schemeClr val="bg1"/>
                </a:solidFill>
                <a:latin typeface="Segoe UI" pitchFamily="34" charset="0"/>
                <a:ea typeface="Segoe UI" pitchFamily="34" charset="0"/>
                <a:cs typeface="Segoe UI" pitchFamily="34" charset="0"/>
              </a:rPr>
              <a:t>A base de dados integrada DTN</a:t>
            </a:r>
            <a:r>
              <a:rPr lang="en-US" sz="1000" dirty="0">
                <a:solidFill>
                  <a:schemeClr val="bg1"/>
                </a:solidFill>
                <a:latin typeface="Segoe UI" pitchFamily="34" charset="0"/>
                <a:ea typeface="Segoe UI" pitchFamily="34" charset="0"/>
                <a:cs typeface="Segoe UI" pitchFamily="34" charset="0"/>
              </a:rPr>
              <a:t>  |  </a:t>
            </a:r>
            <a:r>
              <a:rPr lang="en-US" sz="1000" b="1" dirty="0">
                <a:solidFill>
                  <a:schemeClr val="bg1"/>
                </a:solidFill>
                <a:latin typeface="Segoe UI" pitchFamily="34" charset="0"/>
                <a:ea typeface="Segoe UI" pitchFamily="34" charset="0"/>
                <a:cs typeface="Segoe UI" pitchFamily="34" charset="0"/>
              </a:rPr>
              <a:t>Formação  </a:t>
            </a:r>
            <a:r>
              <a:rPr lang="en-US" sz="1000" dirty="0">
                <a:solidFill>
                  <a:schemeClr val="bg1"/>
                </a:solidFill>
                <a:latin typeface="Segoe UI" pitchFamily="34" charset="0"/>
                <a:ea typeface="Segoe UI" pitchFamily="34" charset="0"/>
                <a:cs typeface="Segoe UI" pitchFamily="34" charset="0"/>
              </a:rPr>
              <a:t>|  2017</a:t>
            </a:r>
            <a:endParaRPr lang="en-US" sz="1000" b="1" dirty="0">
              <a:solidFill>
                <a:schemeClr val="bg1"/>
              </a:solidFill>
              <a:latin typeface="Segoe UI" pitchFamily="34" charset="0"/>
              <a:ea typeface="Segoe UI" pitchFamily="34" charset="0"/>
              <a:cs typeface="Segoe UI" pitchFamily="34" charset="0"/>
            </a:endParaRPr>
          </a:p>
        </p:txBody>
      </p:sp>
      <p:sp>
        <p:nvSpPr>
          <p:cNvPr id="16" name="Rectangle 15"/>
          <p:cNvSpPr>
            <a:spLocks noChangeArrowheads="1"/>
          </p:cNvSpPr>
          <p:nvPr userDrawn="1"/>
        </p:nvSpPr>
        <p:spPr bwMode="auto">
          <a:xfrm rot="10800000">
            <a:off x="7391400" y="6579705"/>
            <a:ext cx="1066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18" name="TextBox 17">
            <a:hlinkClick r:id="rId2" action="ppaction://hlinksldjump"/>
          </p:cNvPr>
          <p:cNvSpPr txBox="1"/>
          <p:nvPr userDrawn="1"/>
        </p:nvSpPr>
        <p:spPr>
          <a:xfrm>
            <a:off x="7391400" y="6595534"/>
            <a:ext cx="1035845"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Visão geral</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ercise-blue: single">
    <p:spTree>
      <p:nvGrpSpPr>
        <p:cNvPr id="1" name=""/>
        <p:cNvGrpSpPr/>
        <p:nvPr/>
      </p:nvGrpSpPr>
      <p:grpSpPr>
        <a:xfrm>
          <a:off x="0" y="0"/>
          <a:ext cx="0" cy="0"/>
          <a:chOff x="0" y="0"/>
          <a:chExt cx="0" cy="0"/>
        </a:xfrm>
      </p:grpSpPr>
      <p:sp>
        <p:nvSpPr>
          <p:cNvPr id="6" name="Rectangle 5"/>
          <p:cNvSpPr/>
          <p:nvPr userDrawn="1"/>
        </p:nvSpPr>
        <p:spPr>
          <a:xfrm>
            <a:off x="0" y="0"/>
            <a:ext cx="9162288" cy="6629400"/>
          </a:xfrm>
          <a:prstGeom prst="rect">
            <a:avLst/>
          </a:prstGeom>
          <a:solidFill>
            <a:srgbClr val="066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215900" y="66675"/>
            <a:ext cx="3365500" cy="307777"/>
          </a:xfrm>
          <a:prstGeom prst="rect">
            <a:avLst/>
          </a:prstGeom>
        </p:spPr>
        <p:txBody>
          <a:bodyPr wrap="square">
            <a:spAutoFit/>
          </a:bodyPr>
          <a:lstStyle/>
          <a:p>
            <a:r>
              <a:rPr lang="en-US" sz="1400" b="1" cap="all" spc="100" dirty="0" err="1">
                <a:solidFill>
                  <a:schemeClr val="bg1"/>
                </a:solidFill>
                <a:latin typeface="Segoe UI" pitchFamily="34" charset="0"/>
                <a:ea typeface="Segoe UI" pitchFamily="34" charset="0"/>
                <a:cs typeface="Segoe UI" pitchFamily="34" charset="0"/>
              </a:rPr>
              <a:t>Exercício</a:t>
            </a:r>
            <a:endParaRPr lang="en-US" sz="1400" b="1" cap="all" spc="100" dirty="0">
              <a:solidFill>
                <a:schemeClr val="bg1"/>
              </a:solidFill>
              <a:latin typeface="Segoe UI" pitchFamily="34" charset="0"/>
              <a:ea typeface="Segoe UI" pitchFamily="34" charset="0"/>
              <a:cs typeface="Segoe UI" pitchFamily="34" charset="0"/>
            </a:endParaRPr>
          </a:p>
        </p:txBody>
      </p:sp>
      <p:grpSp>
        <p:nvGrpSpPr>
          <p:cNvPr id="9" name="Group 8"/>
          <p:cNvGrpSpPr/>
          <p:nvPr userDrawn="1"/>
        </p:nvGrpSpPr>
        <p:grpSpPr>
          <a:xfrm>
            <a:off x="8000999" y="76200"/>
            <a:ext cx="838201" cy="275451"/>
            <a:chOff x="6837090" y="2143164"/>
            <a:chExt cx="1806129" cy="614325"/>
          </a:xfrm>
        </p:grpSpPr>
        <p:sp>
          <p:nvSpPr>
            <p:cNvPr id="10" name="Rectangle 9"/>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12" name="Rectangle 11"/>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itle 17"/>
          <p:cNvSpPr>
            <a:spLocks noGrp="1"/>
          </p:cNvSpPr>
          <p:nvPr>
            <p:ph type="title"/>
          </p:nvPr>
        </p:nvSpPr>
        <p:spPr>
          <a:xfrm>
            <a:off x="304800" y="457200"/>
            <a:ext cx="8534400" cy="715962"/>
          </a:xfrm>
          <a:prstGeom prst="rect">
            <a:avLst/>
          </a:prstGeom>
        </p:spPr>
        <p:txBody>
          <a:bodyPr/>
          <a:lstStyle>
            <a:lvl1pPr>
              <a:defRPr sz="2400" b="1">
                <a:solidFill>
                  <a:srgbClr val="066E9F"/>
                </a:solidFill>
                <a:latin typeface="Segoe UI" pitchFamily="34" charset="0"/>
                <a:ea typeface="Segoe UI" pitchFamily="34" charset="0"/>
                <a:cs typeface="Segoe UI" pitchFamily="34" charset="0"/>
              </a:defRPr>
            </a:lvl1pPr>
          </a:lstStyle>
          <a:p>
            <a:r>
              <a:rPr lang="en-US" dirty="0"/>
              <a:t>Click to edit Master title style</a:t>
            </a:r>
          </a:p>
        </p:txBody>
      </p:sp>
      <p:sp>
        <p:nvSpPr>
          <p:cNvPr id="19" name="Text Placeholder 16"/>
          <p:cNvSpPr>
            <a:spLocks noGrp="1"/>
          </p:cNvSpPr>
          <p:nvPr>
            <p:ph type="body" sz="quarter" idx="10"/>
          </p:nvPr>
        </p:nvSpPr>
        <p:spPr>
          <a:xfrm>
            <a:off x="762000" y="1219200"/>
            <a:ext cx="7696200" cy="4953000"/>
          </a:xfrm>
          <a:prstGeom prst="rect">
            <a:avLst/>
          </a:prstGeom>
        </p:spPr>
        <p:txBody>
          <a:bodyPr>
            <a:noAutofit/>
          </a:bodyPr>
          <a:lstStyle>
            <a:lvl1pPr marL="457200" indent="-457200">
              <a:buFont typeface="+mj-lt"/>
              <a:buAutoNum type="arabicPeriod"/>
              <a:defRPr sz="2000"/>
            </a:lvl1pPr>
            <a:lvl2pPr marL="742950" indent="-285750">
              <a:buSzPct val="100000"/>
              <a:buFont typeface="Wingdings" charset="2"/>
              <a:buChar char="§"/>
              <a:defRPr/>
            </a:lvl2pPr>
            <a:lvl3pPr marL="1143000" indent="-228600">
              <a:buSzPct val="100000"/>
              <a:buFont typeface="Wingdings" charset="2"/>
              <a:buChar char="§"/>
              <a:defRPr/>
            </a:lvl3pPr>
            <a:lvl4pPr marL="1600200" indent="-228600">
              <a:buSzPct val="100000"/>
              <a:buFont typeface="Wingdings" charset="2"/>
              <a:buChar char="§"/>
              <a:defRPr/>
            </a:lvl4pPr>
            <a:lvl5pPr marL="2057400" indent="-228600">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Rectangle 19"/>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3"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4" name="TextBox 23"/>
          <p:cNvSpPr txBox="1"/>
          <p:nvPr userDrawn="1"/>
        </p:nvSpPr>
        <p:spPr>
          <a:xfrm>
            <a:off x="197380" y="6596125"/>
            <a:ext cx="4146019" cy="246221"/>
          </a:xfrm>
          <a:prstGeom prst="rect">
            <a:avLst/>
          </a:prstGeom>
          <a:noFill/>
        </p:spPr>
        <p:txBody>
          <a:bodyPr wrap="square">
            <a:spAutoFit/>
          </a:bodyPr>
          <a:lstStyle/>
          <a:p>
            <a:pPr algn="l">
              <a:defRPr/>
            </a:pPr>
            <a:r>
              <a:rPr lang="pt-BR" sz="1000" dirty="0">
                <a:solidFill>
                  <a:schemeClr val="bg1"/>
                </a:solidFill>
                <a:latin typeface="Segoe UI" pitchFamily="34" charset="0"/>
                <a:ea typeface="Segoe UI" pitchFamily="34" charset="0"/>
                <a:cs typeface="Segoe UI" pitchFamily="34" charset="0"/>
              </a:rPr>
              <a:t>A base de dados integrada DTN</a:t>
            </a:r>
            <a:r>
              <a:rPr lang="en-US" sz="1000" dirty="0">
                <a:solidFill>
                  <a:schemeClr val="bg1"/>
                </a:solidFill>
                <a:latin typeface="Segoe UI" pitchFamily="34" charset="0"/>
                <a:ea typeface="Segoe UI" pitchFamily="34" charset="0"/>
                <a:cs typeface="Segoe UI" pitchFamily="34" charset="0"/>
              </a:rPr>
              <a:t>  |  </a:t>
            </a:r>
            <a:r>
              <a:rPr lang="en-US" sz="1000" b="1" dirty="0">
                <a:solidFill>
                  <a:schemeClr val="bg1"/>
                </a:solidFill>
                <a:latin typeface="Segoe UI" pitchFamily="34" charset="0"/>
                <a:ea typeface="Segoe UI" pitchFamily="34" charset="0"/>
                <a:cs typeface="Segoe UI" pitchFamily="34" charset="0"/>
              </a:rPr>
              <a:t>Formação  </a:t>
            </a:r>
            <a:r>
              <a:rPr lang="en-US" sz="1000" dirty="0">
                <a:solidFill>
                  <a:schemeClr val="bg1"/>
                </a:solidFill>
                <a:latin typeface="Segoe UI" pitchFamily="34" charset="0"/>
                <a:ea typeface="Segoe UI" pitchFamily="34" charset="0"/>
                <a:cs typeface="Segoe UI" pitchFamily="34" charset="0"/>
              </a:rPr>
              <a:t>|  2017</a:t>
            </a:r>
            <a:endParaRPr lang="en-US" sz="1000" b="1" dirty="0">
              <a:solidFill>
                <a:schemeClr val="bg1"/>
              </a:solidFill>
              <a:latin typeface="Segoe UI" pitchFamily="34" charset="0"/>
              <a:ea typeface="Segoe UI" pitchFamily="34" charset="0"/>
              <a:cs typeface="Segoe UI" pitchFamily="34" charset="0"/>
            </a:endParaRPr>
          </a:p>
        </p:txBody>
      </p:sp>
      <p:sp>
        <p:nvSpPr>
          <p:cNvPr id="26" name="Rectangle 25"/>
          <p:cNvSpPr>
            <a:spLocks noChangeArrowheads="1"/>
          </p:cNvSpPr>
          <p:nvPr userDrawn="1"/>
        </p:nvSpPr>
        <p:spPr bwMode="auto">
          <a:xfrm rot="10800000">
            <a:off x="7391400" y="6579705"/>
            <a:ext cx="1066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7" name="TextBox 26">
            <a:hlinkClick r:id="rId2" action="ppaction://hlinksldjump"/>
          </p:cNvPr>
          <p:cNvSpPr txBox="1"/>
          <p:nvPr userDrawn="1"/>
        </p:nvSpPr>
        <p:spPr>
          <a:xfrm>
            <a:off x="7391400" y="6595534"/>
            <a:ext cx="1035845"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Visão geral</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cise-blue: first">
    <p:spTree>
      <p:nvGrpSpPr>
        <p:cNvPr id="1" name=""/>
        <p:cNvGrpSpPr/>
        <p:nvPr/>
      </p:nvGrpSpPr>
      <p:grpSpPr>
        <a:xfrm>
          <a:off x="0" y="0"/>
          <a:ext cx="0" cy="0"/>
          <a:chOff x="0" y="0"/>
          <a:chExt cx="0" cy="0"/>
        </a:xfrm>
      </p:grpSpPr>
      <p:sp>
        <p:nvSpPr>
          <p:cNvPr id="3" name="Rectangle 2"/>
          <p:cNvSpPr/>
          <p:nvPr userDrawn="1"/>
        </p:nvSpPr>
        <p:spPr>
          <a:xfrm>
            <a:off x="0" y="0"/>
            <a:ext cx="9162288" cy="6629400"/>
          </a:xfrm>
          <a:prstGeom prst="rect">
            <a:avLst/>
          </a:prstGeom>
          <a:solidFill>
            <a:srgbClr val="066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 y="457200"/>
            <a:ext cx="8534400" cy="762000"/>
          </a:xfrm>
          <a:prstGeom prst="rect">
            <a:avLst/>
          </a:prstGeom>
        </p:spPr>
        <p:txBody>
          <a:bodyPr vert="horz"/>
          <a:lstStyle>
            <a:lvl1pPr marL="0" algn="ctr" defTabSz="914400" rtl="0" eaLnBrk="1" latinLnBrk="0" hangingPunct="1">
              <a:spcBef>
                <a:spcPct val="0"/>
              </a:spcBef>
              <a:buNone/>
              <a:defRPr kumimoji="0" lang="en-US" sz="2400" b="1" i="0" u="none" strike="noStrike" kern="1200" cap="none" spc="0" normalizeH="0" baseline="0" noProof="0" dirty="0">
                <a:ln>
                  <a:noFill/>
                </a:ln>
                <a:solidFill>
                  <a:srgbClr val="066E9F"/>
                </a:solidFill>
                <a:effectLst/>
                <a:uLnTx/>
                <a:uFillTx/>
                <a:latin typeface="Segoe UI" pitchFamily="34" charset="0"/>
                <a:ea typeface="Segoe UI" pitchFamily="34" charset="0"/>
                <a:cs typeface="Segoe UI" pitchFamily="34" charset="0"/>
              </a:defRPr>
            </a:lvl1pPr>
          </a:lstStyle>
          <a:p>
            <a:r>
              <a:rPr lang="en-US" dirty="0"/>
              <a:t>Click to edit Master title style</a:t>
            </a:r>
          </a:p>
        </p:txBody>
      </p:sp>
      <p:grpSp>
        <p:nvGrpSpPr>
          <p:cNvPr id="6" name="Group 5"/>
          <p:cNvGrpSpPr/>
          <p:nvPr userDrawn="1"/>
        </p:nvGrpSpPr>
        <p:grpSpPr>
          <a:xfrm>
            <a:off x="8000999" y="76200"/>
            <a:ext cx="838201" cy="275451"/>
            <a:chOff x="6837090" y="2143164"/>
            <a:chExt cx="1806129" cy="614325"/>
          </a:xfrm>
        </p:grpSpPr>
        <p:sp>
          <p:nvSpPr>
            <p:cNvPr id="7" name="Rectangle 6"/>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9" name="Rectangle 8"/>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 Placeholder 16"/>
          <p:cNvSpPr>
            <a:spLocks noGrp="1"/>
          </p:cNvSpPr>
          <p:nvPr>
            <p:ph type="body" sz="quarter" idx="10"/>
          </p:nvPr>
        </p:nvSpPr>
        <p:spPr>
          <a:xfrm>
            <a:off x="762000" y="1295400"/>
            <a:ext cx="7696200" cy="4724400"/>
          </a:xfrm>
          <a:prstGeom prst="rect">
            <a:avLst/>
          </a:prstGeom>
        </p:spPr>
        <p:txBody>
          <a:bodyPr>
            <a:noAutofit/>
          </a:bodyPr>
          <a:lstStyle>
            <a:lvl1pPr marL="457200" indent="-457200">
              <a:buFont typeface="+mj-lt"/>
              <a:buAutoNum type="arabicPeriod"/>
              <a:defRPr sz="2000"/>
            </a:lvl1pPr>
            <a:lvl2pPr marL="742950" indent="-285750">
              <a:buSzPct val="100000"/>
              <a:buFont typeface="Wingdings" charset="2"/>
              <a:buChar char="§"/>
              <a:defRPr/>
            </a:lvl2pPr>
            <a:lvl3pPr marL="1143000" indent="-228600">
              <a:buSzPct val="100000"/>
              <a:buFont typeface="Wingdings" charset="2"/>
              <a:buChar char="§"/>
              <a:defRPr/>
            </a:lvl3pPr>
            <a:lvl4pPr marL="1600200" indent="-228600">
              <a:buSzPct val="100000"/>
              <a:buFont typeface="Wingdings" charset="2"/>
              <a:buChar char="§"/>
              <a:defRPr/>
            </a:lvl4pPr>
            <a:lvl5pPr marL="2057400" indent="-228600">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Box 20"/>
          <p:cNvSpPr txBox="1"/>
          <p:nvPr userDrawn="1"/>
        </p:nvSpPr>
        <p:spPr>
          <a:xfrm>
            <a:off x="4724400" y="6169223"/>
            <a:ext cx="3962400" cy="276999"/>
          </a:xfrm>
          <a:prstGeom prst="rect">
            <a:avLst/>
          </a:prstGeom>
          <a:noFill/>
        </p:spPr>
        <p:txBody>
          <a:bodyPr wrap="square" rtlCol="0">
            <a:spAutoFit/>
          </a:bodyPr>
          <a:lstStyle/>
          <a:p>
            <a:pPr algn="r"/>
            <a:r>
              <a:rPr lang="en-US" sz="1200" kern="1200" dirty="0">
                <a:solidFill>
                  <a:srgbClr val="066E9F"/>
                </a:solidFill>
                <a:latin typeface="Segoe UI Semibold" pitchFamily="34" charset="0"/>
                <a:ea typeface="+mn-ea"/>
                <a:cs typeface="+mn-cs"/>
              </a:rPr>
              <a:t>Continuação no próximo slide</a:t>
            </a:r>
          </a:p>
        </p:txBody>
      </p:sp>
      <p:sp>
        <p:nvSpPr>
          <p:cNvPr id="33" name="Rectangle 32"/>
          <p:cNvSpPr/>
          <p:nvPr userDrawn="1"/>
        </p:nvSpPr>
        <p:spPr>
          <a:xfrm>
            <a:off x="215900" y="66675"/>
            <a:ext cx="3365500"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cap="all" spc="100" dirty="0" err="1">
                <a:solidFill>
                  <a:schemeClr val="bg1"/>
                </a:solidFill>
                <a:latin typeface="Segoe UI" pitchFamily="34" charset="0"/>
                <a:ea typeface="Segoe UI" pitchFamily="34" charset="0"/>
                <a:cs typeface="Segoe UI" pitchFamily="34" charset="0"/>
              </a:rPr>
              <a:t>Exercício</a:t>
            </a:r>
            <a:endParaRPr lang="en-US" sz="1400" b="1" cap="all" spc="100" dirty="0">
              <a:solidFill>
                <a:schemeClr val="bg1"/>
              </a:solidFill>
              <a:latin typeface="Segoe UI" pitchFamily="34" charset="0"/>
              <a:ea typeface="Segoe UI" pitchFamily="34" charset="0"/>
              <a:cs typeface="Segoe UI" pitchFamily="34" charset="0"/>
            </a:endParaRPr>
          </a:p>
          <a:p>
            <a:endParaRPr lang="en-US" sz="1400" b="1" cap="small" spc="100" dirty="0">
              <a:solidFill>
                <a:schemeClr val="bg1"/>
              </a:solidFill>
              <a:latin typeface="Segoe UI" pitchFamily="34" charset="0"/>
              <a:ea typeface="Segoe UI" pitchFamily="34" charset="0"/>
              <a:cs typeface="Segoe UI" pitchFamily="34" charset="0"/>
            </a:endParaRPr>
          </a:p>
        </p:txBody>
      </p:sp>
      <p:sp>
        <p:nvSpPr>
          <p:cNvPr id="20" name="Rectangle 19"/>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4"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5" name="TextBox 24"/>
          <p:cNvSpPr txBox="1"/>
          <p:nvPr userDrawn="1"/>
        </p:nvSpPr>
        <p:spPr>
          <a:xfrm>
            <a:off x="197380" y="6596125"/>
            <a:ext cx="4146019" cy="246221"/>
          </a:xfrm>
          <a:prstGeom prst="rect">
            <a:avLst/>
          </a:prstGeom>
          <a:noFill/>
        </p:spPr>
        <p:txBody>
          <a:bodyPr wrap="square">
            <a:spAutoFit/>
          </a:bodyPr>
          <a:lstStyle/>
          <a:p>
            <a:pPr algn="l">
              <a:defRPr/>
            </a:pPr>
            <a:r>
              <a:rPr lang="pt-BR" sz="1000" dirty="0">
                <a:solidFill>
                  <a:schemeClr val="bg1"/>
                </a:solidFill>
                <a:latin typeface="Segoe UI" pitchFamily="34" charset="0"/>
                <a:ea typeface="Segoe UI" pitchFamily="34" charset="0"/>
                <a:cs typeface="Segoe UI" pitchFamily="34" charset="0"/>
              </a:rPr>
              <a:t>A base de dados integrada DTN</a:t>
            </a:r>
            <a:r>
              <a:rPr lang="en-US" sz="1000" dirty="0">
                <a:solidFill>
                  <a:schemeClr val="bg1"/>
                </a:solidFill>
                <a:latin typeface="Segoe UI" pitchFamily="34" charset="0"/>
                <a:ea typeface="Segoe UI" pitchFamily="34" charset="0"/>
                <a:cs typeface="Segoe UI" pitchFamily="34" charset="0"/>
              </a:rPr>
              <a:t>  |  </a:t>
            </a:r>
            <a:r>
              <a:rPr lang="en-US" sz="1000" b="1" dirty="0">
                <a:solidFill>
                  <a:schemeClr val="bg1"/>
                </a:solidFill>
                <a:latin typeface="Segoe UI" pitchFamily="34" charset="0"/>
                <a:ea typeface="Segoe UI" pitchFamily="34" charset="0"/>
                <a:cs typeface="Segoe UI" pitchFamily="34" charset="0"/>
              </a:rPr>
              <a:t>Formação  </a:t>
            </a:r>
            <a:r>
              <a:rPr lang="en-US" sz="1000" dirty="0">
                <a:solidFill>
                  <a:schemeClr val="bg1"/>
                </a:solidFill>
                <a:latin typeface="Segoe UI" pitchFamily="34" charset="0"/>
                <a:ea typeface="Segoe UI" pitchFamily="34" charset="0"/>
                <a:cs typeface="Segoe UI" pitchFamily="34" charset="0"/>
              </a:rPr>
              <a:t>|  2017</a:t>
            </a:r>
            <a:endParaRPr lang="en-US" sz="1000" b="1" dirty="0">
              <a:solidFill>
                <a:schemeClr val="bg1"/>
              </a:solidFill>
              <a:latin typeface="Segoe UI" pitchFamily="34" charset="0"/>
              <a:ea typeface="Segoe UI" pitchFamily="34" charset="0"/>
              <a:cs typeface="Segoe UI" pitchFamily="34" charset="0"/>
            </a:endParaRPr>
          </a:p>
        </p:txBody>
      </p:sp>
      <p:sp>
        <p:nvSpPr>
          <p:cNvPr id="26" name="Rectangle 25"/>
          <p:cNvSpPr>
            <a:spLocks noChangeArrowheads="1"/>
          </p:cNvSpPr>
          <p:nvPr userDrawn="1"/>
        </p:nvSpPr>
        <p:spPr bwMode="auto">
          <a:xfrm rot="10800000">
            <a:off x="7391400" y="6579705"/>
            <a:ext cx="1066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8" name="TextBox 27">
            <a:hlinkClick r:id="rId2" action="ppaction://hlinksldjump"/>
          </p:cNvPr>
          <p:cNvSpPr txBox="1"/>
          <p:nvPr userDrawn="1"/>
        </p:nvSpPr>
        <p:spPr>
          <a:xfrm>
            <a:off x="7391400" y="6595534"/>
            <a:ext cx="1035845"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Visão geral</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0018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ercise-blue: middle">
    <p:spTree>
      <p:nvGrpSpPr>
        <p:cNvPr id="1" name=""/>
        <p:cNvGrpSpPr/>
        <p:nvPr/>
      </p:nvGrpSpPr>
      <p:grpSpPr>
        <a:xfrm>
          <a:off x="0" y="0"/>
          <a:ext cx="0" cy="0"/>
          <a:chOff x="0" y="0"/>
          <a:chExt cx="0" cy="0"/>
        </a:xfrm>
      </p:grpSpPr>
      <p:sp>
        <p:nvSpPr>
          <p:cNvPr id="3" name="Rectangle 2"/>
          <p:cNvSpPr/>
          <p:nvPr userDrawn="1"/>
        </p:nvSpPr>
        <p:spPr>
          <a:xfrm>
            <a:off x="0" y="0"/>
            <a:ext cx="9162288" cy="6629400"/>
          </a:xfrm>
          <a:prstGeom prst="rect">
            <a:avLst/>
          </a:prstGeom>
          <a:solidFill>
            <a:srgbClr val="066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8000999" y="76200"/>
            <a:ext cx="838201" cy="275451"/>
            <a:chOff x="6837090" y="2143164"/>
            <a:chExt cx="1806129" cy="614325"/>
          </a:xfrm>
        </p:grpSpPr>
        <p:sp>
          <p:nvSpPr>
            <p:cNvPr id="8" name="Rectangle 7"/>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10" name="Rectangle 9"/>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 Placeholder 16"/>
          <p:cNvSpPr>
            <a:spLocks noGrp="1"/>
          </p:cNvSpPr>
          <p:nvPr>
            <p:ph type="body" sz="quarter" idx="10"/>
          </p:nvPr>
        </p:nvSpPr>
        <p:spPr>
          <a:xfrm>
            <a:off x="762000" y="914400"/>
            <a:ext cx="7696200" cy="5334000"/>
          </a:xfrm>
          <a:prstGeom prst="rect">
            <a:avLst/>
          </a:prstGeom>
        </p:spPr>
        <p:txBody>
          <a:bodyPr>
            <a:noAutofit/>
          </a:bodyPr>
          <a:lstStyle>
            <a:lvl1pPr marL="457200" indent="-457200">
              <a:buFont typeface="+mj-lt"/>
              <a:buAutoNum type="arabicPeriod"/>
              <a:defRPr sz="2000"/>
            </a:lvl1pPr>
            <a:lvl2pPr marL="742950" indent="-285750">
              <a:buSzPct val="100000"/>
              <a:buFont typeface="Wingdings" charset="2"/>
              <a:buChar char="§"/>
              <a:defRPr/>
            </a:lvl2pPr>
            <a:lvl3pPr marL="1143000" indent="-228600">
              <a:buSzPct val="100000"/>
              <a:buFont typeface="Wingdings" charset="2"/>
              <a:buChar char="§"/>
              <a:defRPr/>
            </a:lvl3pPr>
            <a:lvl4pPr marL="1600200" indent="-228600">
              <a:buSzPct val="100000"/>
              <a:buFont typeface="Wingdings" charset="2"/>
              <a:buChar char="§"/>
              <a:defRPr/>
            </a:lvl4pPr>
            <a:lvl5pPr marL="2057400" indent="-228600">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Box 20"/>
          <p:cNvSpPr txBox="1"/>
          <p:nvPr userDrawn="1"/>
        </p:nvSpPr>
        <p:spPr>
          <a:xfrm>
            <a:off x="457200" y="457200"/>
            <a:ext cx="3886200" cy="276999"/>
          </a:xfrm>
          <a:prstGeom prst="rect">
            <a:avLst/>
          </a:prstGeom>
          <a:noFill/>
        </p:spPr>
        <p:txBody>
          <a:bodyPr wrap="square" rtlCol="0">
            <a:spAutoFit/>
          </a:bodyPr>
          <a:lstStyle/>
          <a:p>
            <a:r>
              <a:rPr lang="en-US" sz="1200" kern="1200" dirty="0">
                <a:solidFill>
                  <a:srgbClr val="066E9F"/>
                </a:solidFill>
                <a:latin typeface="Segoe UI Semibold" pitchFamily="34" charset="0"/>
                <a:ea typeface="+mn-ea"/>
                <a:cs typeface="+mn-cs"/>
              </a:rPr>
              <a:t>Continuação do slide anterior</a:t>
            </a:r>
          </a:p>
        </p:txBody>
      </p:sp>
      <p:sp>
        <p:nvSpPr>
          <p:cNvPr id="22" name="TextBox 21"/>
          <p:cNvSpPr txBox="1"/>
          <p:nvPr userDrawn="1"/>
        </p:nvSpPr>
        <p:spPr>
          <a:xfrm>
            <a:off x="4724400" y="6169223"/>
            <a:ext cx="3962400" cy="276999"/>
          </a:xfrm>
          <a:prstGeom prst="rect">
            <a:avLst/>
          </a:prstGeom>
          <a:noFill/>
        </p:spPr>
        <p:txBody>
          <a:bodyPr wrap="square" rtlCol="0">
            <a:spAutoFit/>
          </a:bodyPr>
          <a:lstStyle/>
          <a:p>
            <a:pPr algn="r"/>
            <a:r>
              <a:rPr lang="en-US" sz="1200" kern="1200" dirty="0">
                <a:solidFill>
                  <a:srgbClr val="066E9F"/>
                </a:solidFill>
                <a:latin typeface="Segoe UI Semibold" pitchFamily="34" charset="0"/>
                <a:ea typeface="+mn-ea"/>
                <a:cs typeface="+mn-cs"/>
              </a:rPr>
              <a:t>Continuação no próximo slide</a:t>
            </a:r>
          </a:p>
        </p:txBody>
      </p:sp>
      <p:sp>
        <p:nvSpPr>
          <p:cNvPr id="33" name="Rectangle 32"/>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34"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35" name="TextBox 34"/>
          <p:cNvSpPr txBox="1"/>
          <p:nvPr userDrawn="1"/>
        </p:nvSpPr>
        <p:spPr>
          <a:xfrm>
            <a:off x="197380" y="6596125"/>
            <a:ext cx="4146019" cy="246221"/>
          </a:xfrm>
          <a:prstGeom prst="rect">
            <a:avLst/>
          </a:prstGeom>
          <a:noFill/>
        </p:spPr>
        <p:txBody>
          <a:bodyPr wrap="square">
            <a:spAutoFit/>
          </a:bodyPr>
          <a:lstStyle/>
          <a:p>
            <a:pPr algn="l">
              <a:defRPr/>
            </a:pPr>
            <a:r>
              <a:rPr lang="pt-BR" sz="1000" dirty="0">
                <a:solidFill>
                  <a:schemeClr val="bg1"/>
                </a:solidFill>
                <a:latin typeface="Segoe UI" pitchFamily="34" charset="0"/>
                <a:ea typeface="Segoe UI" pitchFamily="34" charset="0"/>
                <a:cs typeface="Segoe UI" pitchFamily="34" charset="0"/>
              </a:rPr>
              <a:t>A base de dados integrada DTN</a:t>
            </a:r>
            <a:r>
              <a:rPr lang="en-US" sz="1000" dirty="0">
                <a:solidFill>
                  <a:schemeClr val="bg1"/>
                </a:solidFill>
                <a:latin typeface="Segoe UI" pitchFamily="34" charset="0"/>
                <a:ea typeface="Segoe UI" pitchFamily="34" charset="0"/>
                <a:cs typeface="Segoe UI" pitchFamily="34" charset="0"/>
              </a:rPr>
              <a:t>  |  </a:t>
            </a:r>
            <a:r>
              <a:rPr lang="en-US" sz="1000" b="1" dirty="0">
                <a:solidFill>
                  <a:schemeClr val="bg1"/>
                </a:solidFill>
                <a:latin typeface="Segoe UI" pitchFamily="34" charset="0"/>
                <a:ea typeface="Segoe UI" pitchFamily="34" charset="0"/>
                <a:cs typeface="Segoe UI" pitchFamily="34" charset="0"/>
              </a:rPr>
              <a:t>Formação  </a:t>
            </a:r>
            <a:r>
              <a:rPr lang="en-US" sz="1000" dirty="0">
                <a:solidFill>
                  <a:schemeClr val="bg1"/>
                </a:solidFill>
                <a:latin typeface="Segoe UI" pitchFamily="34" charset="0"/>
                <a:ea typeface="Segoe UI" pitchFamily="34" charset="0"/>
                <a:cs typeface="Segoe UI" pitchFamily="34" charset="0"/>
              </a:rPr>
              <a:t>|  2017</a:t>
            </a:r>
            <a:endParaRPr lang="en-US" sz="1000" b="1" dirty="0">
              <a:solidFill>
                <a:schemeClr val="bg1"/>
              </a:solidFill>
              <a:latin typeface="Segoe UI" pitchFamily="34" charset="0"/>
              <a:ea typeface="Segoe UI" pitchFamily="34" charset="0"/>
              <a:cs typeface="Segoe UI" pitchFamily="34" charset="0"/>
            </a:endParaRPr>
          </a:p>
        </p:txBody>
      </p:sp>
      <p:sp>
        <p:nvSpPr>
          <p:cNvPr id="36" name="Rectangle 35"/>
          <p:cNvSpPr>
            <a:spLocks noChangeArrowheads="1"/>
          </p:cNvSpPr>
          <p:nvPr userDrawn="1"/>
        </p:nvSpPr>
        <p:spPr bwMode="auto">
          <a:xfrm rot="10800000">
            <a:off x="7391400" y="6579705"/>
            <a:ext cx="1066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37" name="TextBox 36">
            <a:hlinkClick r:id="rId2" action="ppaction://hlinksldjump"/>
          </p:cNvPr>
          <p:cNvSpPr txBox="1"/>
          <p:nvPr userDrawn="1"/>
        </p:nvSpPr>
        <p:spPr>
          <a:xfrm>
            <a:off x="7391400" y="6595534"/>
            <a:ext cx="1035845"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Visão geral</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
        <p:nvSpPr>
          <p:cNvPr id="20" name="Rectangle 19"/>
          <p:cNvSpPr/>
          <p:nvPr userDrawn="1"/>
        </p:nvSpPr>
        <p:spPr>
          <a:xfrm>
            <a:off x="215900" y="66675"/>
            <a:ext cx="3365500"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cap="all" spc="100" dirty="0" err="1">
                <a:solidFill>
                  <a:schemeClr val="bg1"/>
                </a:solidFill>
                <a:latin typeface="Segoe UI" pitchFamily="34" charset="0"/>
                <a:ea typeface="Segoe UI" pitchFamily="34" charset="0"/>
                <a:cs typeface="Segoe UI" pitchFamily="34" charset="0"/>
              </a:rPr>
              <a:t>Exercício</a:t>
            </a:r>
            <a:endParaRPr lang="en-US" sz="1400" b="1" cap="all" spc="100" dirty="0">
              <a:solidFill>
                <a:schemeClr val="bg1"/>
              </a:solidFill>
              <a:latin typeface="Segoe UI" pitchFamily="34" charset="0"/>
              <a:ea typeface="Segoe UI" pitchFamily="34" charset="0"/>
              <a:cs typeface="Segoe UI" pitchFamily="34" charset="0"/>
            </a:endParaRPr>
          </a:p>
          <a:p>
            <a:endParaRPr lang="en-US" sz="1400" b="1" cap="small" spc="100" dirty="0">
              <a:solidFill>
                <a:schemeClr val="bg1"/>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67581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ercise-blue: last">
    <p:spTree>
      <p:nvGrpSpPr>
        <p:cNvPr id="1" name=""/>
        <p:cNvGrpSpPr/>
        <p:nvPr/>
      </p:nvGrpSpPr>
      <p:grpSpPr>
        <a:xfrm>
          <a:off x="0" y="0"/>
          <a:ext cx="0" cy="0"/>
          <a:chOff x="0" y="0"/>
          <a:chExt cx="0" cy="0"/>
        </a:xfrm>
      </p:grpSpPr>
      <p:sp>
        <p:nvSpPr>
          <p:cNvPr id="3" name="Rectangle 2"/>
          <p:cNvSpPr/>
          <p:nvPr userDrawn="1"/>
        </p:nvSpPr>
        <p:spPr>
          <a:xfrm>
            <a:off x="0" y="0"/>
            <a:ext cx="9162288" cy="6629400"/>
          </a:xfrm>
          <a:prstGeom prst="rect">
            <a:avLst/>
          </a:prstGeom>
          <a:solidFill>
            <a:srgbClr val="066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userDrawn="1"/>
        </p:nvGrpSpPr>
        <p:grpSpPr>
          <a:xfrm>
            <a:off x="8000999" y="76200"/>
            <a:ext cx="838201" cy="275451"/>
            <a:chOff x="6837090" y="2143164"/>
            <a:chExt cx="1806129" cy="614325"/>
          </a:xfrm>
        </p:grpSpPr>
        <p:sp>
          <p:nvSpPr>
            <p:cNvPr id="7" name="Rectangle 6"/>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9" name="Rectangle 8"/>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 Placeholder 16"/>
          <p:cNvSpPr>
            <a:spLocks noGrp="1"/>
          </p:cNvSpPr>
          <p:nvPr>
            <p:ph type="body" sz="quarter" idx="10"/>
          </p:nvPr>
        </p:nvSpPr>
        <p:spPr>
          <a:xfrm>
            <a:off x="762000" y="914400"/>
            <a:ext cx="7696200" cy="5334000"/>
          </a:xfrm>
          <a:prstGeom prst="rect">
            <a:avLst/>
          </a:prstGeom>
        </p:spPr>
        <p:txBody>
          <a:bodyPr>
            <a:noAutofit/>
          </a:bodyPr>
          <a:lstStyle>
            <a:lvl1pPr marL="457200" indent="-457200">
              <a:buFont typeface="+mj-lt"/>
              <a:buAutoNum type="arabicPeriod"/>
              <a:defRPr sz="2000"/>
            </a:lvl1pPr>
            <a:lvl2pPr marL="742950" indent="-285750">
              <a:buSzPct val="100000"/>
              <a:buFont typeface="Wingdings" charset="2"/>
              <a:buChar char="§"/>
              <a:defRPr/>
            </a:lvl2pPr>
            <a:lvl3pPr marL="1143000" indent="-228600">
              <a:buSzPct val="100000"/>
              <a:buFont typeface="Wingdings" charset="2"/>
              <a:buChar char="§"/>
              <a:defRPr/>
            </a:lvl3pPr>
            <a:lvl4pPr marL="1600200" indent="-228600">
              <a:buSzPct val="100000"/>
              <a:buFont typeface="Wingdings" charset="2"/>
              <a:buChar char="§"/>
              <a:defRPr/>
            </a:lvl4pPr>
            <a:lvl5pPr marL="2057400" indent="-228600">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Box 19"/>
          <p:cNvSpPr txBox="1"/>
          <p:nvPr userDrawn="1"/>
        </p:nvSpPr>
        <p:spPr>
          <a:xfrm>
            <a:off x="457200" y="457200"/>
            <a:ext cx="3886200" cy="276999"/>
          </a:xfrm>
          <a:prstGeom prst="rect">
            <a:avLst/>
          </a:prstGeom>
          <a:noFill/>
        </p:spPr>
        <p:txBody>
          <a:bodyPr wrap="square" rtlCol="0">
            <a:spAutoFit/>
          </a:bodyPr>
          <a:lstStyle/>
          <a:p>
            <a:r>
              <a:rPr lang="en-US" sz="1200" kern="1200" dirty="0">
                <a:solidFill>
                  <a:srgbClr val="066E9F"/>
                </a:solidFill>
                <a:latin typeface="Segoe UI Semibold" pitchFamily="34" charset="0"/>
                <a:ea typeface="+mn-ea"/>
                <a:cs typeface="+mn-cs"/>
              </a:rPr>
              <a:t>Continuação do slide anterior</a:t>
            </a:r>
          </a:p>
        </p:txBody>
      </p:sp>
      <p:sp>
        <p:nvSpPr>
          <p:cNvPr id="32" name="Rectangle 31"/>
          <p:cNvSpPr/>
          <p:nvPr userDrawn="1"/>
        </p:nvSpPr>
        <p:spPr>
          <a:xfrm>
            <a:off x="215900" y="66675"/>
            <a:ext cx="3365500"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cap="all" spc="100" dirty="0" err="1">
                <a:solidFill>
                  <a:schemeClr val="bg1"/>
                </a:solidFill>
                <a:latin typeface="Segoe UI" pitchFamily="34" charset="0"/>
                <a:ea typeface="Segoe UI" pitchFamily="34" charset="0"/>
                <a:cs typeface="Segoe UI" pitchFamily="34" charset="0"/>
              </a:rPr>
              <a:t>Exercício</a:t>
            </a:r>
            <a:endParaRPr lang="en-US" sz="1400" b="1" cap="all" spc="100" dirty="0">
              <a:solidFill>
                <a:schemeClr val="bg1"/>
              </a:solidFill>
              <a:latin typeface="Segoe UI" pitchFamily="34" charset="0"/>
              <a:ea typeface="Segoe UI" pitchFamily="34" charset="0"/>
              <a:cs typeface="Segoe UI" pitchFamily="34" charset="0"/>
            </a:endParaRPr>
          </a:p>
          <a:p>
            <a:endParaRPr lang="en-US" sz="1400" b="1" cap="small" spc="100" dirty="0">
              <a:solidFill>
                <a:schemeClr val="bg1"/>
              </a:solidFill>
              <a:latin typeface="Segoe UI" pitchFamily="34" charset="0"/>
              <a:ea typeface="Segoe UI" pitchFamily="34" charset="0"/>
              <a:cs typeface="Segoe UI" pitchFamily="34" charset="0"/>
            </a:endParaRPr>
          </a:p>
        </p:txBody>
      </p:sp>
      <p:sp>
        <p:nvSpPr>
          <p:cNvPr id="23" name="Rectangle 22"/>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4"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5" name="TextBox 24"/>
          <p:cNvSpPr txBox="1"/>
          <p:nvPr userDrawn="1"/>
        </p:nvSpPr>
        <p:spPr>
          <a:xfrm>
            <a:off x="197380" y="6596125"/>
            <a:ext cx="4146019" cy="246221"/>
          </a:xfrm>
          <a:prstGeom prst="rect">
            <a:avLst/>
          </a:prstGeom>
          <a:noFill/>
        </p:spPr>
        <p:txBody>
          <a:bodyPr wrap="square">
            <a:spAutoFit/>
          </a:bodyPr>
          <a:lstStyle/>
          <a:p>
            <a:pPr algn="l">
              <a:defRPr/>
            </a:pPr>
            <a:r>
              <a:rPr lang="pt-BR" sz="1000" dirty="0">
                <a:solidFill>
                  <a:schemeClr val="bg1"/>
                </a:solidFill>
                <a:latin typeface="Segoe UI" pitchFamily="34" charset="0"/>
                <a:ea typeface="Segoe UI" pitchFamily="34" charset="0"/>
                <a:cs typeface="Segoe UI" pitchFamily="34" charset="0"/>
              </a:rPr>
              <a:t>A base de dados integrada DTN</a:t>
            </a:r>
            <a:r>
              <a:rPr lang="en-US" sz="1000" dirty="0">
                <a:solidFill>
                  <a:schemeClr val="bg1"/>
                </a:solidFill>
                <a:latin typeface="Segoe UI" pitchFamily="34" charset="0"/>
                <a:ea typeface="Segoe UI" pitchFamily="34" charset="0"/>
                <a:cs typeface="Segoe UI" pitchFamily="34" charset="0"/>
              </a:rPr>
              <a:t>  |  </a:t>
            </a:r>
            <a:r>
              <a:rPr lang="en-US" sz="1000" b="1" dirty="0">
                <a:solidFill>
                  <a:schemeClr val="bg1"/>
                </a:solidFill>
                <a:latin typeface="Segoe UI" pitchFamily="34" charset="0"/>
                <a:ea typeface="Segoe UI" pitchFamily="34" charset="0"/>
                <a:cs typeface="Segoe UI" pitchFamily="34" charset="0"/>
              </a:rPr>
              <a:t>Formação  </a:t>
            </a:r>
            <a:r>
              <a:rPr lang="en-US" sz="1000" dirty="0">
                <a:solidFill>
                  <a:schemeClr val="bg1"/>
                </a:solidFill>
                <a:latin typeface="Segoe UI" pitchFamily="34" charset="0"/>
                <a:ea typeface="Segoe UI" pitchFamily="34" charset="0"/>
                <a:cs typeface="Segoe UI" pitchFamily="34" charset="0"/>
              </a:rPr>
              <a:t>|  2017</a:t>
            </a:r>
            <a:endParaRPr lang="en-US" sz="1000" b="1" dirty="0">
              <a:solidFill>
                <a:schemeClr val="bg1"/>
              </a:solidFill>
              <a:latin typeface="Segoe UI" pitchFamily="34" charset="0"/>
              <a:ea typeface="Segoe UI" pitchFamily="34" charset="0"/>
              <a:cs typeface="Segoe UI" pitchFamily="34" charset="0"/>
            </a:endParaRPr>
          </a:p>
        </p:txBody>
      </p:sp>
      <p:sp>
        <p:nvSpPr>
          <p:cNvPr id="27" name="Rectangle 26"/>
          <p:cNvSpPr>
            <a:spLocks noChangeArrowheads="1"/>
          </p:cNvSpPr>
          <p:nvPr userDrawn="1"/>
        </p:nvSpPr>
        <p:spPr bwMode="auto">
          <a:xfrm rot="10800000">
            <a:off x="7391400" y="6579705"/>
            <a:ext cx="1066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33" name="TextBox 32">
            <a:hlinkClick r:id="rId2" action="ppaction://hlinksldjump"/>
          </p:cNvPr>
          <p:cNvSpPr txBox="1"/>
          <p:nvPr userDrawn="1"/>
        </p:nvSpPr>
        <p:spPr>
          <a:xfrm>
            <a:off x="7391400" y="6595534"/>
            <a:ext cx="1035845"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Visão geral</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27437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ercise-purple: single">
    <p:spTree>
      <p:nvGrpSpPr>
        <p:cNvPr id="1" name=""/>
        <p:cNvGrpSpPr/>
        <p:nvPr/>
      </p:nvGrpSpPr>
      <p:grpSpPr>
        <a:xfrm>
          <a:off x="0" y="0"/>
          <a:ext cx="0" cy="0"/>
          <a:chOff x="0" y="0"/>
          <a:chExt cx="0" cy="0"/>
        </a:xfrm>
      </p:grpSpPr>
      <p:sp>
        <p:nvSpPr>
          <p:cNvPr id="21" name="Rectangle 20"/>
          <p:cNvSpPr/>
          <p:nvPr userDrawn="1"/>
        </p:nvSpPr>
        <p:spPr>
          <a:xfrm>
            <a:off x="0" y="0"/>
            <a:ext cx="9162288" cy="66294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11150" y="390524"/>
            <a:ext cx="8534400" cy="623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userDrawn="1"/>
        </p:nvGrpSpPr>
        <p:grpSpPr>
          <a:xfrm>
            <a:off x="8000999" y="76200"/>
            <a:ext cx="838201" cy="275451"/>
            <a:chOff x="6837090" y="2143164"/>
            <a:chExt cx="1806129" cy="614325"/>
          </a:xfrm>
        </p:grpSpPr>
        <p:sp>
          <p:nvSpPr>
            <p:cNvPr id="30" name="Rectangle 29"/>
            <p:cNvSpPr/>
            <p:nvPr/>
          </p:nvSpPr>
          <p:spPr>
            <a:xfrm>
              <a:off x="7165703" y="2143164"/>
              <a:ext cx="206375" cy="614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6837090" y="2300287"/>
              <a:ext cx="206375" cy="4572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32" name="Rectangle 31"/>
            <p:cNvSpPr/>
            <p:nvPr/>
          </p:nvSpPr>
          <p:spPr>
            <a:xfrm>
              <a:off x="7484790" y="2357438"/>
              <a:ext cx="206375"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7794352" y="2462213"/>
              <a:ext cx="206375" cy="29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8436844" y="2671763"/>
              <a:ext cx="206375" cy="8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8112994" y="2571749"/>
              <a:ext cx="206375" cy="18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itle 17"/>
          <p:cNvSpPr>
            <a:spLocks noGrp="1"/>
          </p:cNvSpPr>
          <p:nvPr>
            <p:ph type="title"/>
          </p:nvPr>
        </p:nvSpPr>
        <p:spPr>
          <a:xfrm>
            <a:off x="304800" y="457200"/>
            <a:ext cx="8534400" cy="715962"/>
          </a:xfrm>
          <a:prstGeom prst="rect">
            <a:avLst/>
          </a:prstGeom>
        </p:spPr>
        <p:txBody>
          <a:bodyPr/>
          <a:lstStyle>
            <a:lvl1pPr>
              <a:defRPr sz="2400" b="1">
                <a:solidFill>
                  <a:srgbClr val="562B73"/>
                </a:solidFill>
                <a:latin typeface="Segoe UI" pitchFamily="34" charset="0"/>
                <a:ea typeface="Segoe UI" pitchFamily="34" charset="0"/>
                <a:cs typeface="Segoe UI" pitchFamily="34" charset="0"/>
              </a:defRPr>
            </a:lvl1pPr>
          </a:lstStyle>
          <a:p>
            <a:r>
              <a:rPr lang="en-US" dirty="0"/>
              <a:t>Click to edit Master title style</a:t>
            </a:r>
          </a:p>
        </p:txBody>
      </p:sp>
      <p:sp>
        <p:nvSpPr>
          <p:cNvPr id="37" name="Text Placeholder 16"/>
          <p:cNvSpPr>
            <a:spLocks noGrp="1"/>
          </p:cNvSpPr>
          <p:nvPr>
            <p:ph type="body" sz="quarter" idx="10"/>
          </p:nvPr>
        </p:nvSpPr>
        <p:spPr>
          <a:xfrm>
            <a:off x="762000" y="1295400"/>
            <a:ext cx="7696200" cy="4953000"/>
          </a:xfrm>
          <a:prstGeom prst="rect">
            <a:avLst/>
          </a:prstGeom>
        </p:spPr>
        <p:txBody>
          <a:bodyPr>
            <a:noAutofit/>
          </a:bodyPr>
          <a:lstStyle>
            <a:lvl1pPr marL="457200" indent="-457200">
              <a:buClr>
                <a:srgbClr val="562B73"/>
              </a:buClr>
              <a:buFont typeface="+mj-lt"/>
              <a:buAutoNum type="arabicPeriod"/>
              <a:defRPr sz="2000"/>
            </a:lvl1pPr>
            <a:lvl2pPr marL="742950" indent="-285750">
              <a:buClr>
                <a:srgbClr val="562B73"/>
              </a:buClr>
              <a:buSzPct val="100000"/>
              <a:buFont typeface="Wingdings" charset="2"/>
              <a:buChar char="§"/>
              <a:defRPr/>
            </a:lvl2pPr>
            <a:lvl3pPr marL="1143000" indent="-228600">
              <a:buClr>
                <a:srgbClr val="562B73"/>
              </a:buClr>
              <a:buSzPct val="100000"/>
              <a:buFont typeface="Wingdings" charset="2"/>
              <a:buChar char="§"/>
              <a:defRPr/>
            </a:lvl3pPr>
            <a:lvl4pPr marL="1600200" indent="-228600">
              <a:buClr>
                <a:srgbClr val="562B73"/>
              </a:buClr>
              <a:buSzPct val="100000"/>
              <a:buFont typeface="Wingdings" charset="2"/>
              <a:buChar char="§"/>
              <a:defRPr/>
            </a:lvl4pPr>
            <a:lvl5pPr marL="2057400" indent="-228600">
              <a:buClr>
                <a:srgbClr val="562B73"/>
              </a:buClr>
              <a:buSzPct val="100000"/>
              <a:buFont typeface="Wingdings"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Rectangle 42"/>
          <p:cNvSpPr/>
          <p:nvPr userDrawn="1"/>
        </p:nvSpPr>
        <p:spPr>
          <a:xfrm>
            <a:off x="215900" y="66675"/>
            <a:ext cx="3365500" cy="523220"/>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cap="all" spc="100" dirty="0" err="1">
                <a:solidFill>
                  <a:schemeClr val="bg1"/>
                </a:solidFill>
                <a:latin typeface="Segoe UI" pitchFamily="34" charset="0"/>
                <a:ea typeface="Segoe UI" pitchFamily="34" charset="0"/>
                <a:cs typeface="Segoe UI" pitchFamily="34" charset="0"/>
              </a:rPr>
              <a:t>Exercício</a:t>
            </a:r>
            <a:endParaRPr lang="en-US" sz="1400" b="1" cap="all" spc="100" dirty="0">
              <a:solidFill>
                <a:schemeClr val="bg1"/>
              </a:solidFill>
              <a:latin typeface="Segoe UI" pitchFamily="34" charset="0"/>
              <a:ea typeface="Segoe UI" pitchFamily="34" charset="0"/>
              <a:cs typeface="Segoe UI" pitchFamily="34" charset="0"/>
            </a:endParaRPr>
          </a:p>
          <a:p>
            <a:endParaRPr lang="en-US" sz="1400" b="1" cap="small" spc="100" dirty="0">
              <a:solidFill>
                <a:schemeClr val="bg1"/>
              </a:solidFill>
              <a:latin typeface="Segoe UI" pitchFamily="34" charset="0"/>
              <a:ea typeface="Segoe UI" pitchFamily="34" charset="0"/>
              <a:cs typeface="Segoe UI" pitchFamily="34" charset="0"/>
            </a:endParaRPr>
          </a:p>
        </p:txBody>
      </p:sp>
      <p:sp>
        <p:nvSpPr>
          <p:cNvPr id="19" name="Rectangle 18"/>
          <p:cNvSpPr>
            <a:spLocks noChangeArrowheads="1"/>
          </p:cNvSpPr>
          <p:nvPr userDrawn="1"/>
        </p:nvSpPr>
        <p:spPr bwMode="auto">
          <a:xfrm rot="10800000">
            <a:off x="3556" y="6582424"/>
            <a:ext cx="9153144" cy="288276"/>
          </a:xfrm>
          <a:prstGeom prst="rect">
            <a:avLst/>
          </a:prstGeom>
          <a:solidFill>
            <a:srgbClr val="17375D"/>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3" name="Slide Number Placeholder 5"/>
          <p:cNvSpPr txBox="1">
            <a:spLocks/>
          </p:cNvSpPr>
          <p:nvPr userDrawn="1"/>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25" name="TextBox 24"/>
          <p:cNvSpPr txBox="1"/>
          <p:nvPr userDrawn="1"/>
        </p:nvSpPr>
        <p:spPr>
          <a:xfrm>
            <a:off x="197380" y="6596125"/>
            <a:ext cx="4146019" cy="246221"/>
          </a:xfrm>
          <a:prstGeom prst="rect">
            <a:avLst/>
          </a:prstGeom>
          <a:noFill/>
        </p:spPr>
        <p:txBody>
          <a:bodyPr wrap="square">
            <a:spAutoFit/>
          </a:bodyPr>
          <a:lstStyle/>
          <a:p>
            <a:pPr algn="l">
              <a:defRPr/>
            </a:pPr>
            <a:r>
              <a:rPr lang="pt-BR" sz="1000" dirty="0">
                <a:solidFill>
                  <a:schemeClr val="bg1"/>
                </a:solidFill>
                <a:latin typeface="Segoe UI" pitchFamily="34" charset="0"/>
                <a:ea typeface="Segoe UI" pitchFamily="34" charset="0"/>
                <a:cs typeface="Segoe UI" pitchFamily="34" charset="0"/>
              </a:rPr>
              <a:t>A base de dados integrada DTN</a:t>
            </a:r>
            <a:r>
              <a:rPr lang="en-US" sz="1000" dirty="0">
                <a:solidFill>
                  <a:schemeClr val="bg1"/>
                </a:solidFill>
                <a:latin typeface="Segoe UI" pitchFamily="34" charset="0"/>
                <a:ea typeface="Segoe UI" pitchFamily="34" charset="0"/>
                <a:cs typeface="Segoe UI" pitchFamily="34" charset="0"/>
              </a:rPr>
              <a:t>  |  </a:t>
            </a:r>
            <a:r>
              <a:rPr lang="en-US" sz="1000" b="1" dirty="0">
                <a:solidFill>
                  <a:schemeClr val="bg1"/>
                </a:solidFill>
                <a:latin typeface="Segoe UI" pitchFamily="34" charset="0"/>
                <a:ea typeface="Segoe UI" pitchFamily="34" charset="0"/>
                <a:cs typeface="Segoe UI" pitchFamily="34" charset="0"/>
              </a:rPr>
              <a:t>Formação  </a:t>
            </a:r>
            <a:r>
              <a:rPr lang="en-US" sz="1000" dirty="0">
                <a:solidFill>
                  <a:schemeClr val="bg1"/>
                </a:solidFill>
                <a:latin typeface="Segoe UI" pitchFamily="34" charset="0"/>
                <a:ea typeface="Segoe UI" pitchFamily="34" charset="0"/>
                <a:cs typeface="Segoe UI" pitchFamily="34" charset="0"/>
              </a:rPr>
              <a:t>|  2017</a:t>
            </a:r>
            <a:endParaRPr lang="en-US" sz="1000" b="1" dirty="0">
              <a:solidFill>
                <a:schemeClr val="bg1"/>
              </a:solidFill>
              <a:latin typeface="Segoe UI" pitchFamily="34" charset="0"/>
              <a:ea typeface="Segoe UI" pitchFamily="34" charset="0"/>
              <a:cs typeface="Segoe UI" pitchFamily="34" charset="0"/>
            </a:endParaRPr>
          </a:p>
        </p:txBody>
      </p:sp>
      <p:sp>
        <p:nvSpPr>
          <p:cNvPr id="26" name="Rectangle 25"/>
          <p:cNvSpPr>
            <a:spLocks noChangeArrowheads="1"/>
          </p:cNvSpPr>
          <p:nvPr userDrawn="1"/>
        </p:nvSpPr>
        <p:spPr bwMode="auto">
          <a:xfrm rot="10800000">
            <a:off x="7391400" y="6579705"/>
            <a:ext cx="1066800" cy="279132"/>
          </a:xfrm>
          <a:prstGeom prst="rect">
            <a:avLst/>
          </a:prstGeom>
          <a:solidFill>
            <a:srgbClr val="1E3F65"/>
          </a:solidFill>
          <a:ln w="12700">
            <a:noFill/>
            <a:miter lim="800000"/>
            <a:headEnd/>
            <a:tailEnd/>
          </a:ln>
          <a:effectLst>
            <a:innerShdw blurRad="63500" dist="50800" dir="18900000">
              <a:prstClr val="black">
                <a:alpha val="50000"/>
              </a:prstClr>
            </a:innerShdw>
          </a:effectLst>
        </p:spPr>
        <p:txBody>
          <a:bodyPr anchor="ctr"/>
          <a:lstStyle/>
          <a:p>
            <a:pPr algn="ctr">
              <a:defRPr/>
            </a:pPr>
            <a:endParaRPr lang="en-US" dirty="0">
              <a:solidFill>
                <a:schemeClr val="lt1"/>
              </a:solidFill>
              <a:latin typeface="+mn-lt"/>
              <a:ea typeface="+mn-ea"/>
            </a:endParaRPr>
          </a:p>
        </p:txBody>
      </p:sp>
      <p:sp>
        <p:nvSpPr>
          <p:cNvPr id="27" name="TextBox 26">
            <a:hlinkClick r:id="rId2" action="ppaction://hlinksldjump"/>
          </p:cNvPr>
          <p:cNvSpPr txBox="1"/>
          <p:nvPr userDrawn="1"/>
        </p:nvSpPr>
        <p:spPr>
          <a:xfrm>
            <a:off x="7391400" y="6595534"/>
            <a:ext cx="1035845" cy="246221"/>
          </a:xfrm>
          <a:prstGeom prst="rect">
            <a:avLst/>
          </a:prstGeom>
          <a:noFill/>
        </p:spPr>
        <p:txBody>
          <a:bodyPr wrap="square">
            <a:spAutoFit/>
          </a:bodyPr>
          <a:lstStyle/>
          <a:p>
            <a:pPr algn="ctr">
              <a:defRPr/>
            </a:pPr>
            <a:r>
              <a:rPr lang="en-US" sz="1000" dirty="0">
                <a:solidFill>
                  <a:schemeClr val="accent1">
                    <a:lumMod val="60000"/>
                    <a:lumOff val="40000"/>
                  </a:schemeClr>
                </a:solidFill>
                <a:latin typeface="Segoe UI" pitchFamily="34" charset="0"/>
                <a:ea typeface="Segoe UI" pitchFamily="34" charset="0"/>
                <a:cs typeface="Segoe UI" pitchFamily="34" charset="0"/>
              </a:rPr>
              <a:t>Visão geral</a:t>
            </a:r>
            <a:endParaRPr lang="en-US" sz="1000" b="1" dirty="0">
              <a:solidFill>
                <a:schemeClr val="accent1">
                  <a:lumMod val="60000"/>
                  <a:lumOff val="40000"/>
                </a:schemeClr>
              </a:solidFill>
              <a:latin typeface="Segoe UI" pitchFamily="34" charset="0"/>
              <a:ea typeface="Segoe UI" pitchFamily="34" charset="0"/>
              <a:cs typeface="Segoe UI"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5" r:id="rId5"/>
    <p:sldLayoutId id="2147483666" r:id="rId6"/>
    <p:sldLayoutId id="2147483667" r:id="rId7"/>
    <p:sldLayoutId id="2147483668" r:id="rId8"/>
    <p:sldLayoutId id="2147483659" r:id="rId9"/>
    <p:sldLayoutId id="2147483660" r:id="rId10"/>
    <p:sldLayoutId id="2147483661" r:id="rId11"/>
    <p:sldLayoutId id="2147483662" r:id="rId12"/>
    <p:sldLayoutId id="2147483663" r:id="rId13"/>
    <p:sldLayoutId id="2147483656" r:id="rId14"/>
    <p:sldLayoutId id="2147483657" r:id="rId15"/>
    <p:sldLayoutId id="2147483664" r:id="rId16"/>
    <p:sldLayoutId id="2147483665" r:id="rId17"/>
    <p:sldLayoutId id="2147483669" r:id="rId18"/>
    <p:sldLayoutId id="2147483670" r:id="rId19"/>
    <p:sldLayoutId id="2147483671" r:id="rId20"/>
    <p:sldLayoutId id="2147483672" r:id="rId21"/>
  </p:sldLayoutIdLst>
  <p:hf sldNum="0" hdr="0" ftr="0"/>
  <p:txStyles>
    <p:titleStyle>
      <a:lvl1pPr algn="ctr" defTabSz="914400" rtl="0" eaLnBrk="1" latinLnBrk="0" hangingPunct="1">
        <a:spcBef>
          <a:spcPct val="0"/>
        </a:spcBef>
        <a:buNone/>
        <a:defRPr kumimoji="0" lang="en-US" sz="3800" b="0" i="0" u="none" strike="noStrike" kern="1200" cap="none" spc="0" normalizeH="0" baseline="0" noProof="0" dirty="0" smtClean="0">
          <a:ln>
            <a:noFill/>
          </a:ln>
          <a:solidFill>
            <a:srgbClr val="17375D"/>
          </a:solidFill>
          <a:effectLst/>
          <a:uLnTx/>
          <a:uFillTx/>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66E9F"/>
        </a:buClr>
        <a:buSzPct val="120000"/>
        <a:buFont typeface="Wingdings" charset="2"/>
        <a:buChar char="§"/>
        <a:defRPr sz="2400" kern="1200">
          <a:solidFill>
            <a:srgbClr val="17375D"/>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66E9F"/>
        </a:buClr>
        <a:buSzPct val="120000"/>
        <a:buFont typeface="Arial"/>
        <a:buChar char="•"/>
        <a:defRPr sz="1800" kern="1200">
          <a:solidFill>
            <a:srgbClr val="17375D"/>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15.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9.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0.xml"/></Relationships>
</file>

<file path=ppt/slides/_rels/slide1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0.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1.xml"/></Relationships>
</file>

<file path=ppt/slides/_rels/slide14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wmf"/><Relationship Id="rId2" Type="http://schemas.openxmlformats.org/officeDocument/2006/relationships/notesSlide" Target="../notesSlides/notesSlide136.xml"/><Relationship Id="rId1" Type="http://schemas.openxmlformats.org/officeDocument/2006/relationships/slideLayout" Target="../slideLayouts/slideLayout21.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apps.who.int/neglected_diseases/ntddata/ntd_database/"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slide" Target="slide76.xml"/><Relationship Id="rId13" Type="http://schemas.openxmlformats.org/officeDocument/2006/relationships/slide" Target="slide130.xml"/><Relationship Id="rId3" Type="http://schemas.openxmlformats.org/officeDocument/2006/relationships/slide" Target="slide2.xml"/><Relationship Id="rId7" Type="http://schemas.openxmlformats.org/officeDocument/2006/relationships/slide" Target="slide51.xml"/><Relationship Id="rId12" Type="http://schemas.openxmlformats.org/officeDocument/2006/relationships/slide" Target="slide12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33.xml"/><Relationship Id="rId11" Type="http://schemas.openxmlformats.org/officeDocument/2006/relationships/slide" Target="slide115.xml"/><Relationship Id="rId5" Type="http://schemas.openxmlformats.org/officeDocument/2006/relationships/slide" Target="slide26.xml"/><Relationship Id="rId10" Type="http://schemas.openxmlformats.org/officeDocument/2006/relationships/slide" Target="slide111.xml"/><Relationship Id="rId4" Type="http://schemas.openxmlformats.org/officeDocument/2006/relationships/slide" Target="slide22.xml"/><Relationship Id="rId9" Type="http://schemas.openxmlformats.org/officeDocument/2006/relationships/slide" Target="slide99.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0.xml"/></Relationships>
</file>

<file path=ppt/slides/_rels/slide8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7262" y="3632199"/>
            <a:ext cx="8229600" cy="936625"/>
          </a:xfrm>
        </p:spPr>
        <p:txBody>
          <a:bodyPr/>
          <a:lstStyle/>
          <a:p>
            <a:r>
              <a:rPr lang="pt-BR" sz="4000" dirty="0">
                <a:solidFill>
                  <a:srgbClr val="FFFFFF"/>
                </a:solidFill>
              </a:rPr>
              <a:t>A base de dados integrada DTN</a:t>
            </a:r>
            <a:endParaRPr lang="en-US" sz="4000" dirty="0">
              <a:solidFill>
                <a:srgbClr val="FFFFFF"/>
              </a:solidFill>
            </a:endParaRPr>
          </a:p>
        </p:txBody>
      </p:sp>
      <p:sp>
        <p:nvSpPr>
          <p:cNvPr id="3" name="Subtitle 2"/>
          <p:cNvSpPr>
            <a:spLocks noGrp="1"/>
          </p:cNvSpPr>
          <p:nvPr>
            <p:ph type="subTitle" idx="1"/>
          </p:nvPr>
        </p:nvSpPr>
        <p:spPr>
          <a:xfrm>
            <a:off x="685800" y="5173132"/>
            <a:ext cx="7924800" cy="846667"/>
          </a:xfrm>
        </p:spPr>
        <p:txBody>
          <a:bodyPr/>
          <a:lstStyle/>
          <a:p>
            <a:r>
              <a:rPr lang="en-US" dirty="0" err="1">
                <a:solidFill>
                  <a:srgbClr val="3464A0"/>
                </a:solidFill>
              </a:rPr>
              <a:t>Formação</a:t>
            </a:r>
            <a:endParaRPr lang="en-US" dirty="0">
              <a:solidFill>
                <a:srgbClr val="3464A0"/>
              </a:solidFill>
            </a:endParaRPr>
          </a:p>
        </p:txBody>
      </p:sp>
      <p:sp>
        <p:nvSpPr>
          <p:cNvPr id="19" name="TextBox 18"/>
          <p:cNvSpPr txBox="1"/>
          <p:nvPr/>
        </p:nvSpPr>
        <p:spPr>
          <a:xfrm>
            <a:off x="685800" y="5943600"/>
            <a:ext cx="605294" cy="369332"/>
          </a:xfrm>
          <a:prstGeom prst="rect">
            <a:avLst/>
          </a:prstGeom>
          <a:noFill/>
        </p:spPr>
        <p:txBody>
          <a:bodyPr wrap="none" lIns="0" rtlCol="0">
            <a:spAutoFit/>
          </a:bodyPr>
          <a:lstStyle/>
          <a:p>
            <a:r>
              <a:rPr lang="en-US" dirty="0">
                <a:solidFill>
                  <a:srgbClr val="3464A0"/>
                </a:solidFill>
                <a:latin typeface="Segoe"/>
                <a:cs typeface="Segoe"/>
              </a:rPr>
              <a:t>2017</a:t>
            </a:r>
          </a:p>
        </p:txBody>
      </p:sp>
    </p:spTree>
    <p:extLst>
      <p:ext uri="{BB962C8B-B14F-4D97-AF65-F5344CB8AC3E}">
        <p14:creationId xmlns:p14="http://schemas.microsoft.com/office/powerpoint/2010/main" val="987095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lvl="0" indent="0">
              <a:spcAft>
                <a:spcPts val="1200"/>
              </a:spcAft>
              <a:buNone/>
            </a:pPr>
            <a:r>
              <a:rPr lang="pt-BR" sz="2200" dirty="0"/>
              <a:t>A base de dados integrada DTN</a:t>
            </a:r>
            <a:r>
              <a:rPr lang="pt-PT" sz="2200" dirty="0"/>
              <a:t> gere os seguintes tipos de dados sobre doenças tropicais negligenciadas:</a:t>
            </a:r>
          </a:p>
          <a:p>
            <a:pPr marL="800100" lvl="2" indent="-342900">
              <a:spcAft>
                <a:spcPts val="900"/>
              </a:spcAft>
              <a:buSzPct val="100000"/>
              <a:buFont typeface="Wingdings" charset="2"/>
              <a:buChar char="§"/>
              <a:defRPr/>
            </a:pPr>
            <a:r>
              <a:rPr lang="pt-PT" sz="2200" b="1" dirty="0">
                <a:latin typeface="Segoe UI Semibold" pitchFamily="34" charset="0"/>
                <a:ea typeface="MS PGothic" charset="0"/>
              </a:rPr>
              <a:t>Demografia</a:t>
            </a:r>
          </a:p>
          <a:p>
            <a:pPr marL="800100" lvl="2" indent="-342900">
              <a:spcAft>
                <a:spcPts val="900"/>
              </a:spcAft>
              <a:buSzPct val="100000"/>
              <a:buFont typeface="Wingdings" charset="2"/>
              <a:buChar char="§"/>
              <a:defRPr/>
            </a:pPr>
            <a:r>
              <a:rPr lang="pt-PT" sz="2200" b="1" dirty="0">
                <a:latin typeface="Segoe UI Semibold" pitchFamily="34" charset="0"/>
                <a:ea typeface="MS PGothic" charset="0"/>
              </a:rPr>
              <a:t>Distribuição da doença</a:t>
            </a:r>
          </a:p>
          <a:p>
            <a:pPr marL="800100" lvl="2" indent="-342900">
              <a:spcAft>
                <a:spcPts val="900"/>
              </a:spcAft>
              <a:defRPr/>
            </a:pPr>
            <a:r>
              <a:rPr lang="pt-PT" sz="2200" b="1" dirty="0">
                <a:latin typeface="Segoe UI Semibold" pitchFamily="34" charset="0"/>
                <a:ea typeface="MS PGothic" charset="0"/>
              </a:rPr>
              <a:t>Inquéritos</a:t>
            </a:r>
          </a:p>
          <a:p>
            <a:pPr marL="800100" lvl="2" indent="-342900">
              <a:spcAft>
                <a:spcPts val="900"/>
              </a:spcAft>
              <a:buSzPct val="100000"/>
              <a:buFont typeface="Wingdings" charset="2"/>
              <a:buChar char="§"/>
              <a:defRPr/>
            </a:pPr>
            <a:r>
              <a:rPr lang="pt-PT" sz="2200" b="1" dirty="0">
                <a:latin typeface="Segoe UI Semibold" pitchFamily="34" charset="0"/>
                <a:ea typeface="MS PGothic" charset="0"/>
              </a:rPr>
              <a:t>Intervenções</a:t>
            </a:r>
          </a:p>
          <a:p>
            <a:pPr marL="800100" lvl="2" indent="-342900">
              <a:spcAft>
                <a:spcPts val="900"/>
              </a:spcAft>
              <a:buSzPct val="100000"/>
              <a:buFont typeface="Wingdings" charset="2"/>
              <a:buChar char="§"/>
              <a:defRPr/>
            </a:pPr>
            <a:r>
              <a:rPr lang="pt-PT" sz="2200" b="1" dirty="0">
                <a:latin typeface="Segoe UI Semibold" pitchFamily="34" charset="0"/>
                <a:ea typeface="MS PGothic" charset="0"/>
              </a:rPr>
              <a:t>Indicadores de processos</a:t>
            </a:r>
          </a:p>
        </p:txBody>
      </p:sp>
      <p:sp>
        <p:nvSpPr>
          <p:cNvPr id="3" name="Title 2"/>
          <p:cNvSpPr>
            <a:spLocks noGrp="1"/>
          </p:cNvSpPr>
          <p:nvPr>
            <p:ph type="title"/>
          </p:nvPr>
        </p:nvSpPr>
        <p:spPr>
          <a:xfrm>
            <a:off x="135469" y="206613"/>
            <a:ext cx="3394655" cy="580787"/>
          </a:xfrm>
        </p:spPr>
        <p:txBody>
          <a:bodyPr/>
          <a:lstStyle/>
          <a:p>
            <a:r>
              <a:rPr lang="pt-PT" dirty="0"/>
              <a:t>Gestão de dados</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1"/>
            <a:ext cx="8229600" cy="4038600"/>
          </a:xfrm>
          <a:prstGeom prst="rect">
            <a:avLst/>
          </a:prstGeom>
        </p:spPr>
        <p:txBody>
          <a:bodyPr/>
          <a:lstStyle/>
          <a:p>
            <a:pPr marL="0" indent="0">
              <a:spcAft>
                <a:spcPts val="1200"/>
              </a:spcAft>
              <a:buNone/>
            </a:pPr>
            <a:r>
              <a:rPr lang="pt-PT" sz="2200" dirty="0"/>
              <a:t>Em vez de inserir os dados de actividades na base de dados, formulário a formulário pode-se também importar em massa.</a:t>
            </a:r>
          </a:p>
          <a:p>
            <a:pPr marL="0" indent="0">
              <a:spcAft>
                <a:spcPts val="1200"/>
              </a:spcAft>
              <a:buNone/>
            </a:pPr>
            <a:r>
              <a:rPr lang="pt-PT" sz="2200" dirty="0"/>
              <a:t>Existem três passos para importar em massa:</a:t>
            </a:r>
          </a:p>
          <a:p>
            <a:pPr marL="640080" lvl="1" indent="-457200">
              <a:spcAft>
                <a:spcPts val="1200"/>
              </a:spcAft>
              <a:buFont typeface="+mj-lt"/>
              <a:buAutoNum type="arabicPeriod"/>
            </a:pPr>
            <a:r>
              <a:rPr lang="pt-PT" sz="2000" dirty="0">
                <a:latin typeface="Segoe UI Semibold" pitchFamily="34" charset="0"/>
              </a:rPr>
              <a:t>Criar o ficheiro a importar</a:t>
            </a:r>
          </a:p>
          <a:p>
            <a:pPr marL="640080" lvl="1" indent="-457200">
              <a:spcAft>
                <a:spcPts val="1200"/>
              </a:spcAft>
              <a:buFont typeface="+mj-lt"/>
              <a:buAutoNum type="arabicPeriod"/>
            </a:pPr>
            <a:r>
              <a:rPr lang="pt-PT" sz="2000" dirty="0">
                <a:latin typeface="Segoe UI Semibold" pitchFamily="34" charset="0"/>
              </a:rPr>
              <a:t>Preencher o ficheiro a importar</a:t>
            </a:r>
          </a:p>
          <a:p>
            <a:pPr marL="640080" lvl="1" indent="-457200">
              <a:spcAft>
                <a:spcPts val="2400"/>
              </a:spcAft>
              <a:buFont typeface="+mj-lt"/>
              <a:buAutoNum type="arabicPeriod"/>
            </a:pPr>
            <a:r>
              <a:rPr lang="pt-PT" sz="2000" dirty="0">
                <a:latin typeface="Segoe UI Semibold" pitchFamily="34" charset="0"/>
              </a:rPr>
              <a:t>Fazer o upload do ficheiro a importar</a:t>
            </a:r>
            <a:endParaRPr lang="pt-PT" sz="2000" dirty="0"/>
          </a:p>
          <a:p>
            <a:pPr marL="0" indent="0">
              <a:buNone/>
            </a:pPr>
            <a:r>
              <a:rPr lang="pt-PT" sz="2200" b="1" dirty="0"/>
              <a:t>A importação em massa destina-se a poupar tempo.</a:t>
            </a:r>
          </a:p>
        </p:txBody>
      </p:sp>
      <p:sp>
        <p:nvSpPr>
          <p:cNvPr id="2" name="Title 1"/>
          <p:cNvSpPr>
            <a:spLocks noGrp="1"/>
          </p:cNvSpPr>
          <p:nvPr>
            <p:ph type="title"/>
          </p:nvPr>
        </p:nvSpPr>
        <p:spPr>
          <a:xfrm>
            <a:off x="135469" y="206613"/>
            <a:ext cx="8488542" cy="580787"/>
          </a:xfrm>
        </p:spPr>
        <p:txBody>
          <a:bodyPr/>
          <a:lstStyle/>
          <a:p>
            <a:r>
              <a:rPr lang="pt-PT" dirty="0"/>
              <a:t>Introdução de dados: importação em massa</a:t>
            </a:r>
          </a:p>
        </p:txBody>
      </p:sp>
    </p:spTree>
    <p:extLst>
      <p:ext uri="{BB962C8B-B14F-4D97-AF65-F5344CB8AC3E}">
        <p14:creationId xmlns:p14="http://schemas.microsoft.com/office/powerpoint/2010/main" val="14299711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1.PNG"/>
          <p:cNvPicPr>
            <a:picLocks noChangeAspect="1"/>
          </p:cNvPicPr>
          <p:nvPr/>
        </p:nvPicPr>
        <p:blipFill rotWithShape="1">
          <a:blip r:embed="rId3">
            <a:extLst>
              <a:ext uri="{28A0092B-C50C-407E-A947-70E740481C1C}">
                <a14:useLocalDpi xmlns:a14="http://schemas.microsoft.com/office/drawing/2010/main" val="0"/>
              </a:ext>
            </a:extLst>
          </a:blip>
          <a:srcRect l="470" t="3936" r="54745" b="59237"/>
          <a:stretch/>
        </p:blipFill>
        <p:spPr>
          <a:xfrm>
            <a:off x="5333999" y="3962400"/>
            <a:ext cx="3243443" cy="2072665"/>
          </a:xfrm>
          <a:prstGeom prst="rect">
            <a:avLst/>
          </a:prstGeom>
          <a:effectLst>
            <a:outerShdw blurRad="63500" sx="102000" sy="102000" algn="ctr" rotWithShape="0">
              <a:schemeClr val="bg1">
                <a:lumMod val="65000"/>
                <a:alpha val="40000"/>
              </a:schemeClr>
            </a:outerShdw>
          </a:effectLst>
        </p:spPr>
      </p:pic>
      <p:sp>
        <p:nvSpPr>
          <p:cNvPr id="7" name="Text Placeholder 2"/>
          <p:cNvSpPr>
            <a:spLocks noGrp="1"/>
          </p:cNvSpPr>
          <p:nvPr>
            <p:ph type="body" sz="quarter" idx="13"/>
          </p:nvPr>
        </p:nvSpPr>
        <p:spPr/>
        <p:txBody>
          <a:bodyPr>
            <a:noAutofit/>
          </a:bodyPr>
          <a:lstStyle/>
          <a:p>
            <a:r>
              <a:rPr lang="pt-PT" dirty="0">
                <a:solidFill>
                  <a:srgbClr val="DCE6F2"/>
                </a:solidFill>
              </a:rPr>
              <a:t>introdução de dados: importação de volume</a:t>
            </a:r>
          </a:p>
        </p:txBody>
      </p:sp>
      <p:sp>
        <p:nvSpPr>
          <p:cNvPr id="4" name="Content Placeholder 3"/>
          <p:cNvSpPr>
            <a:spLocks noGrp="1"/>
          </p:cNvSpPr>
          <p:nvPr>
            <p:ph idx="1"/>
          </p:nvPr>
        </p:nvSpPr>
        <p:spPr/>
        <p:txBody>
          <a:bodyPr/>
          <a:lstStyle/>
          <a:p>
            <a:pPr marL="0" indent="0">
              <a:spcAft>
                <a:spcPts val="1200"/>
              </a:spcAft>
              <a:buNone/>
            </a:pPr>
            <a:r>
              <a:rPr lang="pt-PT" dirty="0"/>
              <a:t>O primeiro passo para importação em massa é criar o ficheiro a importar: </a:t>
            </a:r>
          </a:p>
          <a:p>
            <a:pPr marL="640080" indent="-457200">
              <a:spcAft>
                <a:spcPts val="1200"/>
              </a:spcAft>
              <a:buFont typeface="+mj-lt"/>
              <a:buAutoNum type="arabicPeriod"/>
            </a:pPr>
            <a:r>
              <a:rPr lang="pt-PT" sz="2000" dirty="0"/>
              <a:t>Escolher </a:t>
            </a:r>
            <a:r>
              <a:rPr lang="pt-PT" sz="2000" b="1" dirty="0"/>
              <a:t>Import (Importar)</a:t>
            </a:r>
            <a:r>
              <a:rPr lang="pt-PT" sz="2000" dirty="0"/>
              <a:t> do</a:t>
            </a:r>
          </a:p>
          <a:p>
            <a:pPr marL="182880" indent="0">
              <a:spcAft>
                <a:spcPts val="1200"/>
              </a:spcAft>
              <a:buNone/>
            </a:pPr>
            <a:r>
              <a:rPr lang="pt-PT" sz="2000" dirty="0"/>
              <a:t>Menu Principal</a:t>
            </a:r>
          </a:p>
          <a:p>
            <a:pPr marL="640080" indent="-457200">
              <a:spcAft>
                <a:spcPts val="1200"/>
              </a:spcAft>
              <a:buAutoNum type="arabicPeriod" startAt="2"/>
            </a:pPr>
            <a:r>
              <a:rPr lang="pt-PT" sz="2000" dirty="0"/>
              <a:t>Seleccionar a actividade</a:t>
            </a:r>
          </a:p>
          <a:p>
            <a:pPr marL="640080" indent="-457200">
              <a:spcAft>
                <a:spcPts val="1200"/>
              </a:spcAft>
              <a:buAutoNum type="arabicPeriod" startAt="2"/>
            </a:pPr>
            <a:r>
              <a:rPr lang="pt-PT" sz="2000" dirty="0"/>
              <a:t>Seleccionar o tipo de formulário a importar da lista abaixo</a:t>
            </a:r>
          </a:p>
          <a:p>
            <a:pPr marL="640080" indent="-457200">
              <a:spcAft>
                <a:spcPts val="1200"/>
              </a:spcAft>
              <a:buFont typeface="+mj-lt"/>
              <a:buAutoNum type="arabicPeriod"/>
            </a:pPr>
            <a:r>
              <a:rPr lang="pt-PT" sz="2000" dirty="0"/>
              <a:t>Clicar em </a:t>
            </a:r>
            <a:r>
              <a:rPr lang="pt-PT" sz="2000" b="1" dirty="0"/>
              <a:t>Create Import File</a:t>
            </a:r>
            <a:endParaRPr lang="pt-PT" sz="2000" dirty="0"/>
          </a:p>
          <a:p>
            <a:pPr marL="640080" indent="-457200">
              <a:spcAft>
                <a:spcPts val="1200"/>
              </a:spcAft>
              <a:buFont typeface="+mj-lt"/>
              <a:buAutoNum type="arabicPeriod"/>
            </a:pPr>
            <a:r>
              <a:rPr lang="pt-PT" sz="2000" dirty="0"/>
              <a:t>Seleccionar as unidades </a:t>
            </a:r>
            <a:br>
              <a:rPr lang="pt-PT" sz="2000" dirty="0"/>
            </a:br>
            <a:r>
              <a:rPr lang="pt-PT" sz="2000" dirty="0"/>
              <a:t>administrativas a incluir</a:t>
            </a:r>
          </a:p>
          <a:p>
            <a:endParaRPr lang="en-US" b="1" dirty="0"/>
          </a:p>
        </p:txBody>
      </p:sp>
      <p:sp>
        <p:nvSpPr>
          <p:cNvPr id="2" name="Title 1"/>
          <p:cNvSpPr>
            <a:spLocks noGrp="1"/>
          </p:cNvSpPr>
          <p:nvPr>
            <p:ph type="title"/>
          </p:nvPr>
        </p:nvSpPr>
        <p:spPr>
          <a:xfrm>
            <a:off x="152400" y="369094"/>
            <a:ext cx="4571999" cy="516255"/>
          </a:xfrm>
        </p:spPr>
        <p:txBody>
          <a:bodyPr/>
          <a:lstStyle/>
          <a:p>
            <a:pPr algn="l"/>
            <a:r>
              <a:rPr lang="pt-PT" dirty="0"/>
              <a:t>Criar o ficheiro a importar</a:t>
            </a:r>
          </a:p>
        </p:txBody>
      </p:sp>
      <p:grpSp>
        <p:nvGrpSpPr>
          <p:cNvPr id="16" name="Group 15"/>
          <p:cNvGrpSpPr/>
          <p:nvPr/>
        </p:nvGrpSpPr>
        <p:grpSpPr>
          <a:xfrm>
            <a:off x="5105400" y="5105400"/>
            <a:ext cx="3276600" cy="533400"/>
            <a:chOff x="4800600" y="4953000"/>
            <a:chExt cx="3276600" cy="533400"/>
          </a:xfrm>
        </p:grpSpPr>
        <p:sp>
          <p:nvSpPr>
            <p:cNvPr id="13" name="Rounded Rectangle 12"/>
            <p:cNvSpPr/>
            <p:nvPr/>
          </p:nvSpPr>
          <p:spPr>
            <a:xfrm rot="10800000">
              <a:off x="5181600" y="4953000"/>
              <a:ext cx="2895600" cy="5334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a:off x="4800600" y="5050536"/>
              <a:ext cx="3810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p:cNvGrpSpPr/>
          <p:nvPr/>
        </p:nvGrpSpPr>
        <p:grpSpPr>
          <a:xfrm>
            <a:off x="5117105" y="5645736"/>
            <a:ext cx="1752600" cy="316992"/>
            <a:chOff x="4800600" y="5099304"/>
            <a:chExt cx="1752600" cy="316992"/>
          </a:xfrm>
        </p:grpSpPr>
        <p:sp>
          <p:nvSpPr>
            <p:cNvPr id="18" name="Rounded Rectangle 17"/>
            <p:cNvSpPr/>
            <p:nvPr/>
          </p:nvSpPr>
          <p:spPr>
            <a:xfrm rot="10800000">
              <a:off x="5181600" y="5105400"/>
              <a:ext cx="13716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Arrow 18"/>
            <p:cNvSpPr/>
            <p:nvPr/>
          </p:nvSpPr>
          <p:spPr>
            <a:xfrm>
              <a:off x="4800600" y="5099304"/>
              <a:ext cx="3810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0792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1331" y="59269"/>
            <a:ext cx="2165336" cy="307777"/>
          </a:xfrm>
        </p:spPr>
        <p:txBody>
          <a:bodyPr/>
          <a:lstStyle/>
          <a:p>
            <a:r>
              <a:rPr lang="en-US" dirty="0" err="1">
                <a:solidFill>
                  <a:srgbClr val="DCE6F2"/>
                </a:solidFill>
              </a:rPr>
              <a:t>Reorganização</a:t>
            </a:r>
            <a:r>
              <a:rPr lang="en-US" dirty="0">
                <a:solidFill>
                  <a:srgbClr val="DCE6F2"/>
                </a:solidFill>
              </a:rPr>
              <a:t> </a:t>
            </a:r>
            <a:r>
              <a:rPr lang="en-US" dirty="0" err="1">
                <a:solidFill>
                  <a:srgbClr val="DCE6F2"/>
                </a:solidFill>
              </a:rPr>
              <a:t>distrital</a:t>
            </a:r>
            <a:endParaRPr lang="en-US" dirty="0">
              <a:solidFill>
                <a:srgbClr val="DCE6F2"/>
              </a:solidFill>
            </a:endParaRPr>
          </a:p>
        </p:txBody>
      </p:sp>
      <p:sp>
        <p:nvSpPr>
          <p:cNvPr id="4" name="Content Placeholder 3"/>
          <p:cNvSpPr>
            <a:spLocks noGrp="1"/>
          </p:cNvSpPr>
          <p:nvPr>
            <p:ph idx="1"/>
          </p:nvPr>
        </p:nvSpPr>
        <p:spPr>
          <a:xfrm>
            <a:off x="533400" y="1143000"/>
            <a:ext cx="7848600" cy="4525963"/>
          </a:xfrm>
        </p:spPr>
        <p:txBody>
          <a:bodyPr/>
          <a:lstStyle/>
          <a:p>
            <a:pPr lvl="0">
              <a:spcAft>
                <a:spcPts val="1200"/>
              </a:spcAft>
              <a:buSzPct val="120000"/>
            </a:pPr>
            <a:r>
              <a:rPr lang="en-US" dirty="0">
                <a:solidFill>
                  <a:srgbClr val="17375D"/>
                </a:solidFill>
              </a:rPr>
              <a:t>O </a:t>
            </a:r>
            <a:r>
              <a:rPr lang="en-US" dirty="0" err="1">
                <a:solidFill>
                  <a:srgbClr val="17375D"/>
                </a:solidFill>
              </a:rPr>
              <a:t>ficheiro</a:t>
            </a:r>
            <a:r>
              <a:rPr lang="en-US" dirty="0">
                <a:solidFill>
                  <a:srgbClr val="17375D"/>
                </a:solidFill>
              </a:rPr>
              <a:t> Excel a </a:t>
            </a:r>
            <a:r>
              <a:rPr lang="en-US" dirty="0" err="1">
                <a:solidFill>
                  <a:srgbClr val="17375D"/>
                </a:solidFill>
              </a:rPr>
              <a:t>importar</a:t>
            </a:r>
            <a:r>
              <a:rPr lang="en-US" dirty="0">
                <a:solidFill>
                  <a:srgbClr val="17375D"/>
                </a:solidFill>
              </a:rPr>
              <a:t> </a:t>
            </a:r>
            <a:r>
              <a:rPr lang="en-US" dirty="0" err="1">
                <a:solidFill>
                  <a:srgbClr val="17375D"/>
                </a:solidFill>
              </a:rPr>
              <a:t>vai</a:t>
            </a:r>
            <a:r>
              <a:rPr lang="en-US" dirty="0">
                <a:solidFill>
                  <a:srgbClr val="17375D"/>
                </a:solidFill>
              </a:rPr>
              <a:t> </a:t>
            </a:r>
            <a:r>
              <a:rPr lang="en-US" dirty="0" err="1">
                <a:solidFill>
                  <a:srgbClr val="17375D"/>
                </a:solidFill>
              </a:rPr>
              <a:t>inclui</a:t>
            </a:r>
            <a:r>
              <a:rPr lang="en-US" dirty="0">
                <a:solidFill>
                  <a:srgbClr val="17375D"/>
                </a:solidFill>
              </a:rPr>
              <a:t> </a:t>
            </a:r>
            <a:r>
              <a:rPr lang="en-US" dirty="0" err="1">
                <a:solidFill>
                  <a:srgbClr val="17375D"/>
                </a:solidFill>
              </a:rPr>
              <a:t>cada</a:t>
            </a:r>
            <a:r>
              <a:rPr lang="en-US" dirty="0">
                <a:solidFill>
                  <a:srgbClr val="17375D"/>
                </a:solidFill>
              </a:rPr>
              <a:t> </a:t>
            </a:r>
            <a:r>
              <a:rPr lang="en-US" dirty="0" err="1">
                <a:solidFill>
                  <a:srgbClr val="17375D"/>
                </a:solidFill>
              </a:rPr>
              <a:t>indicador</a:t>
            </a:r>
            <a:r>
              <a:rPr lang="en-US" dirty="0">
                <a:solidFill>
                  <a:srgbClr val="17375D"/>
                </a:solidFill>
              </a:rPr>
              <a:t> </a:t>
            </a:r>
            <a:r>
              <a:rPr lang="en-US" dirty="0" err="1">
                <a:solidFill>
                  <a:srgbClr val="17375D"/>
                </a:solidFill>
              </a:rPr>
              <a:t>como</a:t>
            </a:r>
            <a:r>
              <a:rPr lang="en-US" dirty="0">
                <a:solidFill>
                  <a:srgbClr val="17375D"/>
                </a:solidFill>
              </a:rPr>
              <a:t> </a:t>
            </a:r>
            <a:r>
              <a:rPr lang="en-US" dirty="0" err="1">
                <a:solidFill>
                  <a:srgbClr val="17375D"/>
                </a:solidFill>
              </a:rPr>
              <a:t>uma</a:t>
            </a:r>
            <a:r>
              <a:rPr lang="en-US" dirty="0">
                <a:solidFill>
                  <a:srgbClr val="17375D"/>
                </a:solidFill>
              </a:rPr>
              <a:t> </a:t>
            </a:r>
            <a:r>
              <a:rPr lang="en-US" dirty="0" err="1">
                <a:solidFill>
                  <a:srgbClr val="17375D"/>
                </a:solidFill>
              </a:rPr>
              <a:t>coluna</a:t>
            </a:r>
            <a:r>
              <a:rPr lang="en-US" dirty="0">
                <a:solidFill>
                  <a:srgbClr val="17375D"/>
                </a:solidFill>
              </a:rPr>
              <a:t>. As </a:t>
            </a:r>
            <a:r>
              <a:rPr lang="en-US" dirty="0" err="1">
                <a:solidFill>
                  <a:srgbClr val="17375D"/>
                </a:solidFill>
              </a:rPr>
              <a:t>unidades</a:t>
            </a:r>
            <a:r>
              <a:rPr lang="en-US" dirty="0">
                <a:solidFill>
                  <a:srgbClr val="17375D"/>
                </a:solidFill>
              </a:rPr>
              <a:t> </a:t>
            </a:r>
            <a:r>
              <a:rPr lang="en-US" dirty="0" err="1">
                <a:solidFill>
                  <a:srgbClr val="17375D"/>
                </a:solidFill>
              </a:rPr>
              <a:t>administrativas</a:t>
            </a:r>
            <a:r>
              <a:rPr lang="en-US" dirty="0">
                <a:solidFill>
                  <a:srgbClr val="17375D"/>
                </a:solidFill>
              </a:rPr>
              <a:t> </a:t>
            </a:r>
            <a:r>
              <a:rPr lang="en-US" dirty="0" err="1">
                <a:solidFill>
                  <a:srgbClr val="17375D"/>
                </a:solidFill>
              </a:rPr>
              <a:t>ser</a:t>
            </a:r>
            <a:r>
              <a:rPr lang="en-US" dirty="0" err="1">
                <a:solidFill>
                  <a:srgbClr val="17375D"/>
                </a:solidFill>
                <a:latin typeface="Calibri"/>
                <a:cs typeface="Calibri"/>
              </a:rPr>
              <a:t>ão</a:t>
            </a:r>
            <a:r>
              <a:rPr lang="en-US" dirty="0">
                <a:solidFill>
                  <a:srgbClr val="17375D"/>
                </a:solidFill>
                <a:latin typeface="Calibri"/>
                <a:cs typeface="Calibri"/>
              </a:rPr>
              <a:t> </a:t>
            </a:r>
            <a:r>
              <a:rPr lang="en-US" dirty="0" err="1">
                <a:solidFill>
                  <a:srgbClr val="17375D"/>
                </a:solidFill>
                <a:latin typeface="Calibri"/>
                <a:cs typeface="Calibri"/>
              </a:rPr>
              <a:t>listadas</a:t>
            </a:r>
            <a:r>
              <a:rPr lang="en-US" dirty="0">
                <a:solidFill>
                  <a:srgbClr val="17375D"/>
                </a:solidFill>
                <a:latin typeface="Calibri"/>
                <a:cs typeface="Calibri"/>
              </a:rPr>
              <a:t> </a:t>
            </a:r>
            <a:r>
              <a:rPr lang="en-US" dirty="0" err="1">
                <a:solidFill>
                  <a:srgbClr val="17375D"/>
                </a:solidFill>
                <a:latin typeface="Calibri"/>
                <a:cs typeface="Calibri"/>
              </a:rPr>
              <a:t>como</a:t>
            </a:r>
            <a:r>
              <a:rPr lang="en-US" dirty="0">
                <a:solidFill>
                  <a:srgbClr val="17375D"/>
                </a:solidFill>
                <a:latin typeface="Calibri"/>
                <a:cs typeface="Calibri"/>
              </a:rPr>
              <a:t> </a:t>
            </a:r>
            <a:r>
              <a:rPr lang="en-US" dirty="0" err="1">
                <a:solidFill>
                  <a:srgbClr val="17375D"/>
                </a:solidFill>
                <a:latin typeface="Calibri"/>
                <a:cs typeface="Calibri"/>
              </a:rPr>
              <a:t>linhas</a:t>
            </a:r>
            <a:r>
              <a:rPr lang="en-US" dirty="0">
                <a:solidFill>
                  <a:srgbClr val="17375D"/>
                </a:solidFill>
              </a:rPr>
              <a:t>. Uma </a:t>
            </a:r>
            <a:r>
              <a:rPr lang="en-US" dirty="0" err="1">
                <a:solidFill>
                  <a:srgbClr val="17375D"/>
                </a:solidFill>
              </a:rPr>
              <a:t>vez</a:t>
            </a:r>
            <a:r>
              <a:rPr lang="en-US" dirty="0">
                <a:solidFill>
                  <a:srgbClr val="17375D"/>
                </a:solidFill>
              </a:rPr>
              <a:t> </a:t>
            </a:r>
            <a:r>
              <a:rPr lang="en-US" dirty="0" err="1">
                <a:solidFill>
                  <a:srgbClr val="17375D"/>
                </a:solidFill>
              </a:rPr>
              <a:t>inseridos</a:t>
            </a:r>
            <a:r>
              <a:rPr lang="en-US" dirty="0">
                <a:solidFill>
                  <a:srgbClr val="17375D"/>
                </a:solidFill>
              </a:rPr>
              <a:t> </a:t>
            </a:r>
            <a:r>
              <a:rPr lang="en-US" dirty="0" err="1">
                <a:solidFill>
                  <a:srgbClr val="17375D"/>
                </a:solidFill>
              </a:rPr>
              <a:t>os</a:t>
            </a:r>
            <a:r>
              <a:rPr lang="en-US" dirty="0">
                <a:solidFill>
                  <a:srgbClr val="17375D"/>
                </a:solidFill>
              </a:rPr>
              <a:t> dados, </a:t>
            </a:r>
            <a:r>
              <a:rPr lang="en-US" dirty="0" err="1">
                <a:solidFill>
                  <a:srgbClr val="17375D"/>
                </a:solidFill>
              </a:rPr>
              <a:t>guardar</a:t>
            </a:r>
            <a:r>
              <a:rPr lang="en-US" dirty="0">
                <a:solidFill>
                  <a:srgbClr val="17375D"/>
                </a:solidFill>
              </a:rPr>
              <a:t> e </a:t>
            </a:r>
            <a:r>
              <a:rPr lang="en-US" dirty="0" err="1">
                <a:solidFill>
                  <a:srgbClr val="17375D"/>
                </a:solidFill>
              </a:rPr>
              <a:t>fechar</a:t>
            </a:r>
            <a:r>
              <a:rPr lang="en-US" dirty="0">
                <a:solidFill>
                  <a:srgbClr val="17375D"/>
                </a:solidFill>
              </a:rPr>
              <a:t> o </a:t>
            </a:r>
            <a:r>
              <a:rPr lang="en-US" dirty="0" err="1">
                <a:solidFill>
                  <a:srgbClr val="17375D"/>
                </a:solidFill>
              </a:rPr>
              <a:t>ficheiro</a:t>
            </a:r>
            <a:r>
              <a:rPr lang="en-US" dirty="0">
                <a:solidFill>
                  <a:srgbClr val="17375D"/>
                </a:solidFill>
              </a:rPr>
              <a:t>. O </a:t>
            </a:r>
            <a:r>
              <a:rPr lang="en-US" dirty="0" err="1">
                <a:solidFill>
                  <a:srgbClr val="17375D"/>
                </a:solidFill>
              </a:rPr>
              <a:t>ficheiro</a:t>
            </a:r>
            <a:r>
              <a:rPr lang="en-US" dirty="0">
                <a:solidFill>
                  <a:srgbClr val="17375D"/>
                </a:solidFill>
              </a:rPr>
              <a:t> tem de </a:t>
            </a:r>
            <a:r>
              <a:rPr lang="en-US" dirty="0" err="1">
                <a:solidFill>
                  <a:srgbClr val="17375D"/>
                </a:solidFill>
              </a:rPr>
              <a:t>ser</a:t>
            </a:r>
            <a:r>
              <a:rPr lang="en-US" dirty="0">
                <a:solidFill>
                  <a:srgbClr val="17375D"/>
                </a:solidFill>
              </a:rPr>
              <a:t> </a:t>
            </a:r>
            <a:r>
              <a:rPr lang="en-US" dirty="0" err="1">
                <a:solidFill>
                  <a:srgbClr val="17375D"/>
                </a:solidFill>
              </a:rPr>
              <a:t>fechado</a:t>
            </a:r>
            <a:r>
              <a:rPr lang="en-US" dirty="0">
                <a:solidFill>
                  <a:srgbClr val="17375D"/>
                </a:solidFill>
              </a:rPr>
              <a:t> para </a:t>
            </a:r>
            <a:r>
              <a:rPr lang="en-US" dirty="0" err="1">
                <a:solidFill>
                  <a:srgbClr val="17375D"/>
                </a:solidFill>
              </a:rPr>
              <a:t>poder</a:t>
            </a:r>
            <a:r>
              <a:rPr lang="en-US" dirty="0">
                <a:solidFill>
                  <a:srgbClr val="17375D"/>
                </a:solidFill>
              </a:rPr>
              <a:t> </a:t>
            </a:r>
            <a:r>
              <a:rPr lang="en-US" dirty="0" err="1">
                <a:solidFill>
                  <a:srgbClr val="17375D"/>
                </a:solidFill>
              </a:rPr>
              <a:t>ser</a:t>
            </a:r>
            <a:r>
              <a:rPr lang="en-US" dirty="0">
                <a:solidFill>
                  <a:srgbClr val="17375D"/>
                </a:solidFill>
              </a:rPr>
              <a:t> </a:t>
            </a:r>
            <a:r>
              <a:rPr lang="en-US" dirty="0" err="1">
                <a:solidFill>
                  <a:srgbClr val="17375D"/>
                </a:solidFill>
              </a:rPr>
              <a:t>importado</a:t>
            </a:r>
            <a:r>
              <a:rPr lang="en-US" dirty="0">
                <a:solidFill>
                  <a:srgbClr val="17375D"/>
                </a:solidFill>
              </a:rPr>
              <a:t>.</a:t>
            </a:r>
          </a:p>
        </p:txBody>
      </p:sp>
      <p:sp>
        <p:nvSpPr>
          <p:cNvPr id="2" name="Title 1"/>
          <p:cNvSpPr>
            <a:spLocks noGrp="1"/>
          </p:cNvSpPr>
          <p:nvPr>
            <p:ph type="title"/>
          </p:nvPr>
        </p:nvSpPr>
        <p:spPr>
          <a:xfrm>
            <a:off x="152400" y="369094"/>
            <a:ext cx="3854310" cy="516255"/>
          </a:xfrm>
        </p:spPr>
        <p:txBody>
          <a:bodyPr/>
          <a:lstStyle/>
          <a:p>
            <a:pPr algn="l"/>
            <a:r>
              <a:rPr lang="en-US" dirty="0" err="1"/>
              <a:t>Importação</a:t>
            </a:r>
            <a:r>
              <a:rPr lang="en-US" dirty="0"/>
              <a:t> </a:t>
            </a:r>
            <a:r>
              <a:rPr lang="en-US" dirty="0" err="1"/>
              <a:t>em</a:t>
            </a:r>
            <a:r>
              <a:rPr lang="en-US" dirty="0"/>
              <a:t> </a:t>
            </a:r>
            <a:r>
              <a:rPr lang="en-US" dirty="0" err="1"/>
              <a:t>massa</a:t>
            </a:r>
            <a:endParaRPr lang="en-US" dirty="0"/>
          </a:p>
        </p:txBody>
      </p:sp>
      <p:sp>
        <p:nvSpPr>
          <p:cNvPr id="6" name="Rectangle 5"/>
          <p:cNvSpPr/>
          <p:nvPr/>
        </p:nvSpPr>
        <p:spPr>
          <a:xfrm>
            <a:off x="0" y="5105400"/>
            <a:ext cx="9144000" cy="14795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TextBox 7"/>
          <p:cNvSpPr txBox="1"/>
          <p:nvPr/>
        </p:nvSpPr>
        <p:spPr>
          <a:xfrm>
            <a:off x="381000" y="5105400"/>
            <a:ext cx="8153400" cy="1477328"/>
          </a:xfrm>
          <a:prstGeom prst="rect">
            <a:avLst/>
          </a:prstGeom>
          <a:noFill/>
        </p:spPr>
        <p:txBody>
          <a:bodyPr wrap="square" rtlCol="0">
            <a:spAutoFit/>
          </a:bodyPr>
          <a:lstStyle/>
          <a:p>
            <a:r>
              <a:rPr lang="pt-PT" b="1" dirty="0">
                <a:solidFill>
                  <a:srgbClr val="932323"/>
                </a:solidFill>
                <a:latin typeface="Segoe UI" pitchFamily="34" charset="0"/>
                <a:ea typeface="Segoe UI" pitchFamily="34" charset="0"/>
                <a:cs typeface="Segoe UI" pitchFamily="34" charset="0"/>
              </a:rPr>
              <a:t>Observação importante:</a:t>
            </a:r>
            <a:r>
              <a:rPr lang="pt-PT" b="1" dirty="0">
                <a:solidFill>
                  <a:srgbClr val="932323"/>
                </a:solidFill>
                <a:latin typeface="Segoe UI Semibold" pitchFamily="34" charset="0"/>
                <a:ea typeface="Segoe UI" pitchFamily="34" charset="0"/>
                <a:cs typeface="Segoe UI" pitchFamily="34" charset="0"/>
              </a:rPr>
              <a:t> </a:t>
            </a:r>
            <a:r>
              <a:rPr lang="pt-PT" b="1" dirty="0">
                <a:solidFill>
                  <a:srgbClr val="17375D"/>
                </a:solidFill>
                <a:latin typeface="Segoe UI Semibold" pitchFamily="34" charset="0"/>
                <a:ea typeface="Segoe UI" pitchFamily="34" charset="0"/>
                <a:cs typeface="Segoe UI" pitchFamily="34" charset="0"/>
              </a:rPr>
              <a:t>Só os dados inseridos para as unidades administrativas individuais podem ser importados. Se os seus inquéritos forem realizados em mais de uma unidade administrativa a qualquer momento, exemplo: Pesquisas de Mapeamento STH numa Área Ecológica,  devem ser inseridos formulário a formulário. </a:t>
            </a:r>
          </a:p>
        </p:txBody>
      </p:sp>
    </p:spTree>
    <p:extLst>
      <p:ext uri="{BB962C8B-B14F-4D97-AF65-F5344CB8AC3E}">
        <p14:creationId xmlns:p14="http://schemas.microsoft.com/office/powerpoint/2010/main" val="7466262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PT" sz="2400" dirty="0"/>
              <a:t>Criar um formulário de importação para uma </a:t>
            </a:r>
            <a:r>
              <a:rPr lang="pt-PT" dirty="0"/>
              <a:t>Intervenção</a:t>
            </a:r>
            <a:endParaRPr lang="pt-PT" sz="2400" dirty="0"/>
          </a:p>
        </p:txBody>
      </p:sp>
      <p:sp>
        <p:nvSpPr>
          <p:cNvPr id="2" name="Text Placeholder 1"/>
          <p:cNvSpPr>
            <a:spLocks noGrp="1"/>
          </p:cNvSpPr>
          <p:nvPr>
            <p:ph type="body" sz="quarter" idx="10"/>
          </p:nvPr>
        </p:nvSpPr>
        <p:spPr>
          <a:xfrm>
            <a:off x="533400" y="1143000"/>
            <a:ext cx="8077200" cy="4953000"/>
          </a:xfrm>
          <a:prstGeom prst="rect">
            <a:avLst/>
          </a:prstGeom>
        </p:spPr>
        <p:txBody>
          <a:bodyPr>
            <a:noAutofit/>
          </a:bodyPr>
          <a:lstStyle/>
          <a:p>
            <a:pPr marL="457200" indent="-457200">
              <a:spcAft>
                <a:spcPts val="900"/>
              </a:spcAft>
              <a:buAutoNum type="arabicPeriod"/>
            </a:pPr>
            <a:r>
              <a:rPr lang="pt-PT" sz="1900" dirty="0"/>
              <a:t>Seleccionar </a:t>
            </a:r>
            <a:r>
              <a:rPr lang="pt-PT" sz="1900" b="1" dirty="0"/>
              <a:t>Interventions (Intervenções)</a:t>
            </a:r>
            <a:r>
              <a:rPr lang="pt-PT" sz="1900" dirty="0"/>
              <a:t> nas opç</a:t>
            </a:r>
            <a:r>
              <a:rPr lang="pt-PT" sz="1900" dirty="0">
                <a:latin typeface="Calibri"/>
                <a:cs typeface="Calibri"/>
              </a:rPr>
              <a:t>ões no</a:t>
            </a:r>
            <a:r>
              <a:rPr lang="pt-PT" sz="1900" dirty="0"/>
              <a:t> menu </a:t>
            </a:r>
            <a:r>
              <a:rPr lang="pt-PT" sz="1900" b="1" dirty="0"/>
              <a:t>Import</a:t>
            </a:r>
            <a:endParaRPr lang="pt-PT" sz="1900" dirty="0"/>
          </a:p>
          <a:p>
            <a:pPr marL="457200" indent="-457200">
              <a:spcAft>
                <a:spcPts val="900"/>
              </a:spcAft>
              <a:buAutoNum type="arabicPeriod"/>
            </a:pPr>
            <a:r>
              <a:rPr lang="pt-PT" sz="1900" dirty="0"/>
              <a:t>Tipo: </a:t>
            </a:r>
            <a:r>
              <a:rPr lang="pt-PT" sz="1900" b="1" dirty="0"/>
              <a:t>Gestão de Mortalidade de SF</a:t>
            </a:r>
          </a:p>
          <a:p>
            <a:pPr marL="457200" indent="-457200">
              <a:spcAft>
                <a:spcPts val="900"/>
              </a:spcAft>
              <a:buAutoNum type="arabicPeriod"/>
            </a:pPr>
            <a:r>
              <a:rPr lang="pt-PT" sz="1900" dirty="0"/>
              <a:t>Clicar em </a:t>
            </a:r>
            <a:r>
              <a:rPr lang="pt-PT" sz="1900" b="1" dirty="0"/>
              <a:t>Create Import File (Criar ficheiro de importação)</a:t>
            </a:r>
          </a:p>
          <a:p>
            <a:pPr marL="457200" indent="-457200">
              <a:spcAft>
                <a:spcPts val="600"/>
              </a:spcAft>
              <a:buAutoNum type="arabicPeriod"/>
            </a:pPr>
            <a:r>
              <a:rPr lang="pt-PT" sz="1900" dirty="0"/>
              <a:t>Nível de implementação: </a:t>
            </a:r>
            <a:r>
              <a:rPr lang="pt-PT" sz="1900" b="1" dirty="0"/>
              <a:t>Distrito</a:t>
            </a:r>
          </a:p>
          <a:p>
            <a:pPr marL="457200" indent="-457200">
              <a:buAutoNum type="arabicPeriod"/>
            </a:pPr>
            <a:r>
              <a:rPr lang="pt-PT" sz="1900" dirty="0"/>
              <a:t>Seleccionar os seguintes Distritos (da região </a:t>
            </a:r>
            <a:r>
              <a:rPr lang="pt-PT" sz="1900" b="1" dirty="0"/>
              <a:t>Sul</a:t>
            </a:r>
            <a:r>
              <a:rPr lang="pt-PT" sz="1900" dirty="0"/>
              <a:t>):</a:t>
            </a:r>
          </a:p>
          <a:p>
            <a:pPr marL="742950" lvl="2" indent="-285750">
              <a:spcBef>
                <a:spcPts val="0"/>
              </a:spcBef>
              <a:buSzPct val="100000"/>
              <a:buFont typeface="Wingdings" charset="2"/>
              <a:buChar char="§"/>
            </a:pPr>
            <a:r>
              <a:rPr lang="pt-PT" sz="1700" b="1" dirty="0" err="1"/>
              <a:t>Astori</a:t>
            </a:r>
            <a:endParaRPr lang="pt-PT" sz="1700" dirty="0"/>
          </a:p>
          <a:p>
            <a:pPr marL="742950" lvl="2" indent="-285750">
              <a:buSzPct val="100000"/>
              <a:buFont typeface="Wingdings" charset="2"/>
              <a:buChar char="§"/>
            </a:pPr>
            <a:r>
              <a:rPr lang="pt-PT" sz="1700" b="1" dirty="0" err="1"/>
              <a:t>Brodsi</a:t>
            </a:r>
            <a:endParaRPr lang="pt-PT" sz="1700" dirty="0"/>
          </a:p>
          <a:p>
            <a:pPr marL="742950" lvl="2" indent="-285750">
              <a:buSzPct val="100000"/>
              <a:buFont typeface="Wingdings" charset="2"/>
              <a:buChar char="§"/>
            </a:pPr>
            <a:r>
              <a:rPr lang="pt-PT" sz="1700" b="1" dirty="0" err="1"/>
              <a:t>Conichi</a:t>
            </a:r>
            <a:r>
              <a:rPr lang="pt-PT" sz="1700" b="1" dirty="0"/>
              <a:t> </a:t>
            </a:r>
            <a:endParaRPr lang="pt-PT" sz="1700" dirty="0"/>
          </a:p>
          <a:p>
            <a:pPr marL="742950" lvl="2" indent="-285750">
              <a:buSzPct val="100000"/>
              <a:buFont typeface="Wingdings" charset="2"/>
              <a:buChar char="§"/>
            </a:pPr>
            <a:r>
              <a:rPr lang="pt-PT" sz="1700" b="1" dirty="0" err="1"/>
              <a:t>Druna</a:t>
            </a:r>
            <a:endParaRPr lang="pt-PT" sz="1700" dirty="0"/>
          </a:p>
          <a:p>
            <a:pPr marL="742950" lvl="2" indent="-285750">
              <a:buSzPct val="100000"/>
              <a:buFont typeface="Wingdings" charset="2"/>
              <a:buChar char="§"/>
            </a:pPr>
            <a:r>
              <a:rPr lang="pt-PT" sz="1700" b="1" dirty="0" err="1"/>
              <a:t>Elona</a:t>
            </a:r>
            <a:r>
              <a:rPr lang="pt-PT" sz="1700" b="1" dirty="0"/>
              <a:t> </a:t>
            </a:r>
            <a:endParaRPr lang="pt-PT" sz="1700" dirty="0"/>
          </a:p>
          <a:p>
            <a:pPr marL="742950" lvl="2" indent="-285750">
              <a:spcAft>
                <a:spcPts val="900"/>
              </a:spcAft>
              <a:buSzPct val="100000"/>
              <a:buFont typeface="Wingdings" charset="2"/>
              <a:buChar char="§"/>
            </a:pPr>
            <a:r>
              <a:rPr lang="pt-PT" sz="1700" b="1" dirty="0"/>
              <a:t>Flora </a:t>
            </a:r>
            <a:endParaRPr lang="pt-PT" sz="1700" dirty="0"/>
          </a:p>
          <a:p>
            <a:pPr marL="457200" indent="-457200">
              <a:spcAft>
                <a:spcPts val="900"/>
              </a:spcAft>
              <a:buAutoNum type="arabicPeriod"/>
            </a:pPr>
            <a:r>
              <a:rPr lang="pt-PT" sz="1900" dirty="0"/>
              <a:t>Clicar </a:t>
            </a:r>
            <a:r>
              <a:rPr lang="pt-PT" sz="1900" b="1" dirty="0"/>
              <a:t>Next (Seguinte) </a:t>
            </a:r>
          </a:p>
          <a:p>
            <a:pPr marL="457200" indent="-457200">
              <a:buAutoNum type="arabicPeriod"/>
            </a:pPr>
            <a:r>
              <a:rPr lang="pt-PT" sz="1900" dirty="0"/>
              <a:t>Gravar o ficheiro a importar no seu computador</a:t>
            </a:r>
            <a:endParaRPr lang="pt-PT" dirty="0"/>
          </a:p>
        </p:txBody>
      </p:sp>
    </p:spTree>
    <p:extLst>
      <p:ext uri="{BB962C8B-B14F-4D97-AF65-F5344CB8AC3E}">
        <p14:creationId xmlns:p14="http://schemas.microsoft.com/office/powerpoint/2010/main" val="31093893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Concluir</a:t>
            </a:r>
            <a:r>
              <a:rPr lang="en-US" dirty="0"/>
              <a:t> o </a:t>
            </a:r>
            <a:r>
              <a:rPr lang="en-US" dirty="0" err="1"/>
              <a:t>formulário</a:t>
            </a:r>
            <a:endParaRPr lang="en-US" dirty="0"/>
          </a:p>
        </p:txBody>
      </p:sp>
      <p:sp>
        <p:nvSpPr>
          <p:cNvPr id="5" name="Text Placeholder 4"/>
          <p:cNvSpPr>
            <a:spLocks noGrp="1"/>
          </p:cNvSpPr>
          <p:nvPr>
            <p:ph type="body" sz="quarter" idx="10"/>
          </p:nvPr>
        </p:nvSpPr>
        <p:spPr/>
        <p:txBody>
          <a:bodyPr/>
          <a:lstStyle/>
          <a:p>
            <a:pPr marL="457200" lvl="1" indent="-457200">
              <a:spcAft>
                <a:spcPts val="1200"/>
              </a:spcAft>
              <a:buFont typeface="+mj-lt"/>
              <a:buAutoNum type="arabicPeriod"/>
            </a:pPr>
            <a:r>
              <a:rPr lang="en-US" sz="1900" dirty="0" err="1"/>
              <a:t>Inserir</a:t>
            </a:r>
            <a:r>
              <a:rPr lang="en-US" sz="1900" dirty="0"/>
              <a:t> </a:t>
            </a:r>
            <a:r>
              <a:rPr lang="en-US" sz="1900" dirty="0" err="1"/>
              <a:t>os</a:t>
            </a:r>
            <a:r>
              <a:rPr lang="en-US" sz="1900" dirty="0"/>
              <a:t> dados de </a:t>
            </a:r>
            <a:r>
              <a:rPr lang="en-US" sz="1900" dirty="0" err="1"/>
              <a:t>amostra</a:t>
            </a:r>
            <a:r>
              <a:rPr lang="en-US" sz="1900" dirty="0"/>
              <a:t> </a:t>
            </a:r>
            <a:r>
              <a:rPr lang="en-US" sz="1900" dirty="0" err="1"/>
              <a:t>na</a:t>
            </a:r>
            <a:r>
              <a:rPr lang="en-US" sz="1900" dirty="0"/>
              <a:t> </a:t>
            </a:r>
            <a:r>
              <a:rPr lang="en-US" sz="1900" dirty="0" err="1"/>
              <a:t>folha</a:t>
            </a:r>
            <a:r>
              <a:rPr lang="en-US" sz="1900" dirty="0"/>
              <a:t> de </a:t>
            </a:r>
            <a:r>
              <a:rPr lang="en-US" sz="1900" dirty="0" err="1"/>
              <a:t>cálculo</a:t>
            </a:r>
            <a:r>
              <a:rPr lang="en-US" sz="1900" dirty="0"/>
              <a:t> de </a:t>
            </a:r>
            <a:r>
              <a:rPr lang="en-US" sz="1900" dirty="0" err="1"/>
              <a:t>Gestão</a:t>
            </a:r>
            <a:r>
              <a:rPr lang="en-US" sz="1900" dirty="0"/>
              <a:t> da </a:t>
            </a:r>
            <a:r>
              <a:rPr lang="en-US" sz="1900" dirty="0" err="1"/>
              <a:t>Mortalidade</a:t>
            </a:r>
            <a:r>
              <a:rPr lang="en-US" sz="1900" dirty="0"/>
              <a:t> da FL </a:t>
            </a:r>
            <a:r>
              <a:rPr lang="en-US" sz="1900" dirty="0" err="1"/>
              <a:t>aberta</a:t>
            </a:r>
            <a:r>
              <a:rPr lang="en-US" sz="1900" dirty="0"/>
              <a:t> no </a:t>
            </a:r>
            <a:r>
              <a:rPr lang="en-US" sz="1900" dirty="0" err="1"/>
              <a:t>seu</a:t>
            </a:r>
            <a:r>
              <a:rPr lang="en-US" sz="1900" dirty="0"/>
              <a:t> </a:t>
            </a:r>
            <a:r>
              <a:rPr lang="en-US" sz="1900" dirty="0" err="1"/>
              <a:t>computador</a:t>
            </a:r>
            <a:r>
              <a:rPr lang="en-US" sz="1900" dirty="0"/>
              <a:t>. </a:t>
            </a:r>
            <a:r>
              <a:rPr lang="en-US" sz="1900" dirty="0" err="1"/>
              <a:t>Usar</a:t>
            </a:r>
            <a:r>
              <a:rPr lang="en-US" sz="1900" dirty="0"/>
              <a:t> </a:t>
            </a:r>
            <a:r>
              <a:rPr lang="en-US" sz="1900" dirty="0" err="1"/>
              <a:t>quaisquer</a:t>
            </a:r>
            <a:r>
              <a:rPr lang="en-US" sz="1900" dirty="0"/>
              <a:t> </a:t>
            </a:r>
            <a:r>
              <a:rPr lang="en-US" sz="1900" dirty="0" err="1"/>
              <a:t>números</a:t>
            </a:r>
            <a:r>
              <a:rPr lang="en-US" sz="1900" dirty="0"/>
              <a:t> à </a:t>
            </a:r>
            <a:r>
              <a:rPr lang="en-US" sz="1900" dirty="0" err="1"/>
              <a:t>escolha</a:t>
            </a:r>
            <a:r>
              <a:rPr lang="en-US" sz="1900" dirty="0"/>
              <a:t>. Para </a:t>
            </a:r>
            <a:r>
              <a:rPr lang="en-US" sz="1900" dirty="0" err="1"/>
              <a:t>efeitos</a:t>
            </a:r>
            <a:r>
              <a:rPr lang="en-US" sz="1900" dirty="0"/>
              <a:t> </a:t>
            </a:r>
            <a:r>
              <a:rPr lang="en-US" sz="1900" dirty="0" err="1"/>
              <a:t>deste</a:t>
            </a:r>
            <a:r>
              <a:rPr lang="en-US" sz="1900" dirty="0"/>
              <a:t> </a:t>
            </a:r>
            <a:r>
              <a:rPr lang="en-US" sz="1900" dirty="0" err="1"/>
              <a:t>exercício</a:t>
            </a:r>
            <a:r>
              <a:rPr lang="en-US" sz="1900" dirty="0"/>
              <a:t>, </a:t>
            </a:r>
            <a:r>
              <a:rPr lang="en-US" sz="1900" dirty="0" err="1"/>
              <a:t>não</a:t>
            </a:r>
            <a:r>
              <a:rPr lang="en-US" sz="1900" dirty="0"/>
              <a:t> </a:t>
            </a:r>
            <a:r>
              <a:rPr lang="en-US" sz="1900" dirty="0" err="1"/>
              <a:t>têm</a:t>
            </a:r>
            <a:r>
              <a:rPr lang="en-US" sz="1900" dirty="0"/>
              <a:t> de </a:t>
            </a:r>
            <a:r>
              <a:rPr lang="en-US" sz="1900" dirty="0" err="1"/>
              <a:t>ser</a:t>
            </a:r>
            <a:r>
              <a:rPr lang="en-US" sz="1900" dirty="0"/>
              <a:t> </a:t>
            </a:r>
            <a:r>
              <a:rPr lang="en-US" sz="1900" dirty="0" err="1"/>
              <a:t>exactos</a:t>
            </a:r>
            <a:r>
              <a:rPr lang="en-US" sz="1900" dirty="0"/>
              <a:t>. </a:t>
            </a:r>
          </a:p>
          <a:p>
            <a:pPr marL="457200" lvl="1" indent="-457200">
              <a:spcAft>
                <a:spcPts val="1200"/>
              </a:spcAft>
              <a:buFont typeface="+mj-lt"/>
              <a:buAutoNum type="arabicPeriod"/>
            </a:pPr>
            <a:r>
              <a:rPr lang="en-US" sz="1900" dirty="0" err="1"/>
              <a:t>Guardar</a:t>
            </a:r>
            <a:r>
              <a:rPr lang="en-US" sz="1900" dirty="0"/>
              <a:t> e </a:t>
            </a:r>
            <a:r>
              <a:rPr lang="en-US" sz="1900" dirty="0" err="1"/>
              <a:t>Fechar</a:t>
            </a:r>
            <a:r>
              <a:rPr lang="en-US" sz="1900" dirty="0"/>
              <a:t> o </a:t>
            </a:r>
            <a:r>
              <a:rPr lang="en-US" sz="1900" dirty="0" err="1"/>
              <a:t>ficheiro</a:t>
            </a:r>
            <a:r>
              <a:rPr lang="en-US" sz="1900" dirty="0"/>
              <a:t> de </a:t>
            </a:r>
            <a:r>
              <a:rPr lang="en-US" sz="1900" dirty="0" err="1"/>
              <a:t>importação</a:t>
            </a:r>
            <a:r>
              <a:rPr lang="en-US" sz="1900" dirty="0"/>
              <a:t>.</a:t>
            </a:r>
          </a:p>
          <a:p>
            <a:endParaRPr lang="en-US" dirty="0"/>
          </a:p>
        </p:txBody>
      </p:sp>
    </p:spTree>
    <p:extLst>
      <p:ext uri="{BB962C8B-B14F-4D97-AF65-F5344CB8AC3E}">
        <p14:creationId xmlns:p14="http://schemas.microsoft.com/office/powerpoint/2010/main" val="216313146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Verificar</a:t>
            </a:r>
            <a:r>
              <a:rPr lang="en-US" dirty="0"/>
              <a:t> se o </a:t>
            </a:r>
            <a:r>
              <a:rPr lang="en-US" dirty="0" err="1"/>
              <a:t>ficheiro</a:t>
            </a:r>
            <a:r>
              <a:rPr lang="en-US" dirty="0"/>
              <a:t> </a:t>
            </a:r>
            <a:r>
              <a:rPr lang="en-US" dirty="0" err="1"/>
              <a:t>carregado</a:t>
            </a:r>
            <a:r>
              <a:rPr lang="en-US" dirty="0"/>
              <a:t> tem </a:t>
            </a:r>
            <a:r>
              <a:rPr lang="en-US" dirty="0" err="1"/>
              <a:t>erros</a:t>
            </a:r>
            <a:r>
              <a:rPr lang="en-US" dirty="0"/>
              <a:t> de </a:t>
            </a:r>
            <a:r>
              <a:rPr lang="en-US" dirty="0" err="1"/>
              <a:t>validação</a:t>
            </a:r>
            <a:endParaRPr lang="en-US" dirty="0"/>
          </a:p>
        </p:txBody>
      </p:sp>
      <p:sp>
        <p:nvSpPr>
          <p:cNvPr id="5" name="Text Placeholder 4"/>
          <p:cNvSpPr>
            <a:spLocks noGrp="1"/>
          </p:cNvSpPr>
          <p:nvPr>
            <p:ph type="body" sz="quarter" idx="10"/>
          </p:nvPr>
        </p:nvSpPr>
        <p:spPr/>
        <p:txBody>
          <a:bodyPr/>
          <a:lstStyle/>
          <a:p>
            <a:r>
              <a:rPr lang="en-US" dirty="0" err="1"/>
              <a:t>Escolher</a:t>
            </a:r>
            <a:r>
              <a:rPr lang="en-US" dirty="0"/>
              <a:t> </a:t>
            </a:r>
            <a:r>
              <a:rPr lang="en-US" b="1" dirty="0"/>
              <a:t>Check upload file for validation errors (</a:t>
            </a:r>
            <a:r>
              <a:rPr lang="en-US" b="1" dirty="0" err="1"/>
              <a:t>Verificar</a:t>
            </a:r>
            <a:r>
              <a:rPr lang="en-US" b="1" dirty="0"/>
              <a:t> se o </a:t>
            </a:r>
            <a:r>
              <a:rPr lang="en-US" b="1" dirty="0" err="1"/>
              <a:t>ficheiro</a:t>
            </a:r>
            <a:r>
              <a:rPr lang="en-US" b="1" dirty="0"/>
              <a:t> </a:t>
            </a:r>
            <a:r>
              <a:rPr lang="en-US" b="1" dirty="0" err="1"/>
              <a:t>carregado</a:t>
            </a:r>
            <a:r>
              <a:rPr lang="en-US" b="1" dirty="0"/>
              <a:t> tem </a:t>
            </a:r>
            <a:r>
              <a:rPr lang="en-US" b="1" dirty="0" err="1"/>
              <a:t>erros</a:t>
            </a:r>
            <a:r>
              <a:rPr lang="en-US" b="1" dirty="0"/>
              <a:t> de </a:t>
            </a:r>
            <a:r>
              <a:rPr lang="en-US" b="1" dirty="0" err="1"/>
              <a:t>validação</a:t>
            </a:r>
            <a:r>
              <a:rPr lang="en-US" b="1" dirty="0"/>
              <a:t>)</a:t>
            </a:r>
            <a:r>
              <a:rPr lang="en-US" dirty="0"/>
              <a:t>.</a:t>
            </a:r>
          </a:p>
          <a:p>
            <a:r>
              <a:rPr lang="en-US" dirty="0" err="1"/>
              <a:t>Procurar</a:t>
            </a:r>
            <a:r>
              <a:rPr lang="en-US" dirty="0"/>
              <a:t> e </a:t>
            </a:r>
            <a:r>
              <a:rPr lang="en-US" dirty="0" err="1"/>
              <a:t>seleccionar</a:t>
            </a:r>
            <a:r>
              <a:rPr lang="en-US" dirty="0"/>
              <a:t> o </a:t>
            </a:r>
            <a:r>
              <a:rPr lang="en-US" dirty="0" err="1"/>
              <a:t>ficheiro</a:t>
            </a:r>
            <a:endParaRPr lang="en-US" dirty="0"/>
          </a:p>
          <a:p>
            <a:r>
              <a:rPr lang="en-US" dirty="0" err="1"/>
              <a:t>Reparar</a:t>
            </a:r>
            <a:r>
              <a:rPr lang="en-US" dirty="0"/>
              <a:t> se </a:t>
            </a:r>
            <a:r>
              <a:rPr lang="en-US" dirty="0" err="1"/>
              <a:t>existem</a:t>
            </a:r>
            <a:r>
              <a:rPr lang="en-US" dirty="0"/>
              <a:t> </a:t>
            </a:r>
            <a:r>
              <a:rPr lang="en-US" b="1" dirty="0"/>
              <a:t>validation errors (</a:t>
            </a:r>
            <a:r>
              <a:rPr lang="en-US" b="1" dirty="0" err="1"/>
              <a:t>erros</a:t>
            </a:r>
            <a:r>
              <a:rPr lang="en-US" b="1" dirty="0"/>
              <a:t> de </a:t>
            </a:r>
            <a:r>
              <a:rPr lang="en-US" b="1" dirty="0" err="1"/>
              <a:t>validação</a:t>
            </a:r>
            <a:r>
              <a:rPr lang="en-US" b="1" dirty="0"/>
              <a:t>)</a:t>
            </a:r>
            <a:r>
              <a:rPr lang="en-US" dirty="0"/>
              <a:t>.</a:t>
            </a:r>
          </a:p>
          <a:p>
            <a:r>
              <a:rPr lang="en-US" dirty="0" err="1"/>
              <a:t>Clicar</a:t>
            </a:r>
            <a:r>
              <a:rPr lang="en-US" dirty="0"/>
              <a:t> </a:t>
            </a:r>
            <a:r>
              <a:rPr lang="en-US" dirty="0" err="1"/>
              <a:t>em</a:t>
            </a:r>
            <a:r>
              <a:rPr lang="en-US" dirty="0"/>
              <a:t> </a:t>
            </a:r>
            <a:r>
              <a:rPr lang="en-US" b="1" dirty="0"/>
              <a:t>Previous (Anterior</a:t>
            </a:r>
            <a:r>
              <a:rPr lang="en-US" dirty="0"/>
              <a:t>) para </a:t>
            </a:r>
            <a:r>
              <a:rPr lang="en-US" dirty="0" err="1"/>
              <a:t>voltar</a:t>
            </a:r>
            <a:r>
              <a:rPr lang="en-US" dirty="0"/>
              <a:t> para o </a:t>
            </a:r>
            <a:r>
              <a:rPr lang="en-US" dirty="0" err="1"/>
              <a:t>ecrã</a:t>
            </a:r>
            <a:r>
              <a:rPr lang="en-US" dirty="0"/>
              <a:t> anterior.</a:t>
            </a:r>
          </a:p>
          <a:p>
            <a:r>
              <a:rPr lang="en-US" dirty="0"/>
              <a:t>Se for o </a:t>
            </a:r>
            <a:r>
              <a:rPr lang="en-US" dirty="0" err="1"/>
              <a:t>caso</a:t>
            </a:r>
            <a:r>
              <a:rPr lang="en-US" dirty="0"/>
              <a:t>, </a:t>
            </a:r>
            <a:r>
              <a:rPr lang="en-US" dirty="0" err="1"/>
              <a:t>corrigir</a:t>
            </a:r>
            <a:r>
              <a:rPr lang="en-US" dirty="0"/>
              <a:t> </a:t>
            </a:r>
            <a:r>
              <a:rPr lang="en-US" dirty="0" err="1"/>
              <a:t>os</a:t>
            </a:r>
            <a:r>
              <a:rPr lang="en-US" dirty="0"/>
              <a:t> </a:t>
            </a:r>
            <a:r>
              <a:rPr lang="en-US" dirty="0" err="1"/>
              <a:t>erros</a:t>
            </a:r>
            <a:r>
              <a:rPr lang="en-US" dirty="0"/>
              <a:t> no </a:t>
            </a:r>
            <a:r>
              <a:rPr lang="en-US" dirty="0" err="1"/>
              <a:t>ficheiro</a:t>
            </a:r>
            <a:r>
              <a:rPr lang="en-US" dirty="0"/>
              <a:t> Excel.</a:t>
            </a:r>
          </a:p>
          <a:p>
            <a:r>
              <a:rPr lang="en-US" dirty="0" err="1"/>
              <a:t>Guardar</a:t>
            </a:r>
            <a:r>
              <a:rPr lang="en-US" dirty="0"/>
              <a:t> e </a:t>
            </a:r>
            <a:r>
              <a:rPr lang="en-US" dirty="0" err="1"/>
              <a:t>Fechar</a:t>
            </a:r>
            <a:r>
              <a:rPr lang="en-US" dirty="0"/>
              <a:t> o </a:t>
            </a:r>
            <a:r>
              <a:rPr lang="en-US" dirty="0" err="1"/>
              <a:t>ficheiro</a:t>
            </a:r>
            <a:r>
              <a:rPr lang="en-US" dirty="0"/>
              <a:t> de </a:t>
            </a:r>
            <a:r>
              <a:rPr lang="en-US" dirty="0" err="1"/>
              <a:t>Importação</a:t>
            </a:r>
            <a:r>
              <a:rPr lang="en-US" dirty="0"/>
              <a:t>.</a:t>
            </a:r>
          </a:p>
        </p:txBody>
      </p:sp>
    </p:spTree>
    <p:extLst>
      <p:ext uri="{BB962C8B-B14F-4D97-AF65-F5344CB8AC3E}">
        <p14:creationId xmlns:p14="http://schemas.microsoft.com/office/powerpoint/2010/main" val="10346637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PT" sz="2400" dirty="0"/>
              <a:t>Importar dados para uma </a:t>
            </a:r>
            <a:r>
              <a:rPr lang="pt-PT" dirty="0"/>
              <a:t>Intervenção de Gestão de Mortalidade da FL</a:t>
            </a:r>
            <a:endParaRPr lang="pt-PT" sz="2400" dirty="0">
              <a:solidFill>
                <a:srgbClr val="066E9F"/>
              </a:solidFill>
            </a:endParaRPr>
          </a:p>
        </p:txBody>
      </p:sp>
      <p:sp>
        <p:nvSpPr>
          <p:cNvPr id="2" name="Text Placeholder 1"/>
          <p:cNvSpPr>
            <a:spLocks noGrp="1"/>
          </p:cNvSpPr>
          <p:nvPr>
            <p:ph type="body" sz="quarter" idx="10"/>
          </p:nvPr>
        </p:nvSpPr>
        <p:spPr>
          <a:xfrm>
            <a:off x="762000" y="1524000"/>
            <a:ext cx="7696200" cy="4953000"/>
          </a:xfrm>
          <a:prstGeom prst="rect">
            <a:avLst/>
          </a:prstGeom>
        </p:spPr>
        <p:txBody>
          <a:bodyPr>
            <a:normAutofit/>
          </a:bodyPr>
          <a:lstStyle/>
          <a:p>
            <a:pPr marL="457200" lvl="1" indent="-457200">
              <a:spcAft>
                <a:spcPts val="1200"/>
              </a:spcAft>
              <a:buFont typeface="+mj-lt"/>
              <a:buAutoNum type="arabicPeriod"/>
            </a:pPr>
            <a:r>
              <a:rPr lang="pt-PT" sz="1900" dirty="0"/>
              <a:t>Seleccionar </a:t>
            </a:r>
            <a:r>
              <a:rPr lang="pt-PT" sz="1900" b="1" dirty="0"/>
              <a:t>Upload Import File</a:t>
            </a:r>
            <a:r>
              <a:rPr lang="pt-PT" sz="1900" dirty="0"/>
              <a:t>.</a:t>
            </a:r>
          </a:p>
          <a:p>
            <a:pPr marL="457200" lvl="1" indent="-457200">
              <a:spcAft>
                <a:spcPts val="1200"/>
              </a:spcAft>
              <a:buFont typeface="+mj-lt"/>
              <a:buAutoNum type="arabicPeriod"/>
            </a:pPr>
            <a:r>
              <a:rPr lang="pt-PT" sz="1900" dirty="0"/>
              <a:t>A base de dados permite saber se houver qualquer problema com a importação. Corrigir quaisquer erros e tentar de novo. </a:t>
            </a:r>
          </a:p>
          <a:p>
            <a:pPr marL="457200" lvl="1" indent="-457200">
              <a:buFont typeface="+mj-lt"/>
              <a:buAutoNum type="arabicPeriod"/>
            </a:pPr>
            <a:r>
              <a:rPr lang="pt-PT" sz="1900" dirty="0"/>
              <a:t>Se o ficheiro tiver sido correctamente importado, clicar </a:t>
            </a:r>
            <a:r>
              <a:rPr lang="pt-PT" sz="1900" b="1" dirty="0"/>
              <a:t>Next</a:t>
            </a:r>
            <a:r>
              <a:rPr lang="pt-PT" sz="1900" dirty="0"/>
              <a:t>. </a:t>
            </a:r>
          </a:p>
          <a:p>
            <a:pPr marL="457200" lvl="1" indent="-457200">
              <a:buNone/>
            </a:pPr>
            <a:endParaRPr lang="en-US" dirty="0"/>
          </a:p>
        </p:txBody>
      </p:sp>
      <p:sp>
        <p:nvSpPr>
          <p:cNvPr id="4" name="TextBox 3"/>
          <p:cNvSpPr txBox="1"/>
          <p:nvPr/>
        </p:nvSpPr>
        <p:spPr>
          <a:xfrm>
            <a:off x="685800" y="5297269"/>
            <a:ext cx="7696200" cy="923330"/>
          </a:xfrm>
          <a:prstGeom prst="rect">
            <a:avLst/>
          </a:prstGeom>
          <a:noFill/>
        </p:spPr>
        <p:txBody>
          <a:bodyPr wrap="square" rtlCol="0">
            <a:spAutoFit/>
          </a:bodyPr>
          <a:lstStyle/>
          <a:p>
            <a:pPr marL="0" lvl="1"/>
            <a:r>
              <a:rPr lang="pt-PT" b="1" dirty="0">
                <a:solidFill>
                  <a:srgbClr val="17375D"/>
                </a:solidFill>
                <a:latin typeface="Segoe UI Semibold" pitchFamily="34" charset="0"/>
              </a:rPr>
              <a:t>Encontrar os formulários de intervenção acabados de importar nas caixas de lista de intervenção para Astori, Brodsi, Conichi, Druna, Elona, e Flora.</a:t>
            </a:r>
            <a:endParaRPr lang="pt-PT" b="1" dirty="0">
              <a:solidFill>
                <a:srgbClr val="17375D"/>
              </a:solidFill>
            </a:endParaRPr>
          </a:p>
        </p:txBody>
      </p:sp>
    </p:spTree>
    <p:extLst>
      <p:ext uri="{BB962C8B-B14F-4D97-AF65-F5344CB8AC3E}">
        <p14:creationId xmlns:p14="http://schemas.microsoft.com/office/powerpoint/2010/main" val="15166336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1331" y="59269"/>
            <a:ext cx="2165336" cy="307777"/>
          </a:xfrm>
        </p:spPr>
        <p:txBody>
          <a:bodyPr/>
          <a:lstStyle/>
          <a:p>
            <a:r>
              <a:rPr lang="en-US" dirty="0" err="1">
                <a:solidFill>
                  <a:srgbClr val="DCE6F2"/>
                </a:solidFill>
              </a:rPr>
              <a:t>Reorganização</a:t>
            </a:r>
            <a:r>
              <a:rPr lang="en-US" dirty="0">
                <a:solidFill>
                  <a:srgbClr val="DCE6F2"/>
                </a:solidFill>
              </a:rPr>
              <a:t> </a:t>
            </a:r>
            <a:r>
              <a:rPr lang="en-US" dirty="0" err="1">
                <a:solidFill>
                  <a:srgbClr val="DCE6F2"/>
                </a:solidFill>
              </a:rPr>
              <a:t>distrital</a:t>
            </a:r>
            <a:endParaRPr lang="en-US" dirty="0">
              <a:solidFill>
                <a:srgbClr val="DCE6F2"/>
              </a:solidFill>
            </a:endParaRPr>
          </a:p>
        </p:txBody>
      </p:sp>
      <p:sp>
        <p:nvSpPr>
          <p:cNvPr id="4" name="Content Placeholder 3"/>
          <p:cNvSpPr>
            <a:spLocks noGrp="1"/>
          </p:cNvSpPr>
          <p:nvPr>
            <p:ph idx="1"/>
          </p:nvPr>
        </p:nvSpPr>
        <p:spPr>
          <a:xfrm>
            <a:off x="533400" y="1143000"/>
            <a:ext cx="7848600" cy="4525963"/>
          </a:xfrm>
        </p:spPr>
        <p:txBody>
          <a:bodyPr/>
          <a:lstStyle/>
          <a:p>
            <a:pPr lvl="0">
              <a:spcAft>
                <a:spcPts val="1200"/>
              </a:spcAft>
              <a:buSzPct val="120000"/>
            </a:pPr>
            <a:r>
              <a:rPr lang="en-US" dirty="0" err="1">
                <a:solidFill>
                  <a:srgbClr val="17375D"/>
                </a:solidFill>
              </a:rPr>
              <a:t>Múltiplas</a:t>
            </a:r>
            <a:r>
              <a:rPr lang="en-US" dirty="0">
                <a:solidFill>
                  <a:srgbClr val="17375D"/>
                </a:solidFill>
              </a:rPr>
              <a:t> </a:t>
            </a:r>
            <a:r>
              <a:rPr lang="en-US" dirty="0" err="1">
                <a:solidFill>
                  <a:srgbClr val="17375D"/>
                </a:solidFill>
              </a:rPr>
              <a:t>unidades</a:t>
            </a:r>
            <a:r>
              <a:rPr lang="en-US" dirty="0">
                <a:solidFill>
                  <a:srgbClr val="17375D"/>
                </a:solidFill>
              </a:rPr>
              <a:t> </a:t>
            </a:r>
            <a:r>
              <a:rPr lang="en-US" dirty="0" err="1">
                <a:solidFill>
                  <a:srgbClr val="17375D"/>
                </a:solidFill>
              </a:rPr>
              <a:t>administrativas</a:t>
            </a:r>
            <a:r>
              <a:rPr lang="en-US" dirty="0">
                <a:solidFill>
                  <a:srgbClr val="17375D"/>
                </a:solidFill>
              </a:rPr>
              <a:t> </a:t>
            </a:r>
            <a:r>
              <a:rPr lang="en-US" dirty="0" err="1">
                <a:solidFill>
                  <a:srgbClr val="17375D"/>
                </a:solidFill>
              </a:rPr>
              <a:t>podem</a:t>
            </a:r>
            <a:r>
              <a:rPr lang="en-US" dirty="0">
                <a:solidFill>
                  <a:srgbClr val="17375D"/>
                </a:solidFill>
              </a:rPr>
              <a:t> </a:t>
            </a:r>
            <a:r>
              <a:rPr lang="en-US" dirty="0" err="1">
                <a:solidFill>
                  <a:srgbClr val="17375D"/>
                </a:solidFill>
              </a:rPr>
              <a:t>ser</a:t>
            </a:r>
            <a:r>
              <a:rPr lang="en-US" dirty="0">
                <a:solidFill>
                  <a:srgbClr val="17375D"/>
                </a:solidFill>
              </a:rPr>
              <a:t> </a:t>
            </a:r>
            <a:r>
              <a:rPr lang="en-US" dirty="0" err="1">
                <a:solidFill>
                  <a:srgbClr val="17375D"/>
                </a:solidFill>
              </a:rPr>
              <a:t>combinadas</a:t>
            </a:r>
            <a:r>
              <a:rPr lang="en-US" dirty="0">
                <a:solidFill>
                  <a:srgbClr val="17375D"/>
                </a:solidFill>
              </a:rPr>
              <a:t> </a:t>
            </a:r>
            <a:r>
              <a:rPr lang="en-US" dirty="0" err="1">
                <a:solidFill>
                  <a:srgbClr val="17375D"/>
                </a:solidFill>
              </a:rPr>
              <a:t>num</a:t>
            </a:r>
            <a:r>
              <a:rPr lang="en-US" dirty="0">
                <a:solidFill>
                  <a:srgbClr val="17375D"/>
                </a:solidFill>
              </a:rPr>
              <a:t> </a:t>
            </a:r>
            <a:r>
              <a:rPr lang="en-US" dirty="0" err="1">
                <a:solidFill>
                  <a:srgbClr val="17375D"/>
                </a:solidFill>
              </a:rPr>
              <a:t>determinado</a:t>
            </a:r>
            <a:r>
              <a:rPr lang="en-US" dirty="0">
                <a:solidFill>
                  <a:srgbClr val="17375D"/>
                </a:solidFill>
              </a:rPr>
              <a:t> </a:t>
            </a:r>
            <a:r>
              <a:rPr lang="en-US" dirty="0" err="1">
                <a:solidFill>
                  <a:srgbClr val="17375D"/>
                </a:solidFill>
              </a:rPr>
              <a:t>momento</a:t>
            </a:r>
            <a:r>
              <a:rPr lang="en-US" dirty="0">
                <a:solidFill>
                  <a:srgbClr val="17375D"/>
                </a:solidFill>
              </a:rPr>
              <a:t> para </a:t>
            </a:r>
            <a:r>
              <a:rPr lang="en-US" dirty="0" err="1">
                <a:solidFill>
                  <a:srgbClr val="17375D"/>
                </a:solidFill>
              </a:rPr>
              <a:t>formar</a:t>
            </a:r>
            <a:r>
              <a:rPr lang="en-US" dirty="0">
                <a:solidFill>
                  <a:srgbClr val="17375D"/>
                </a:solidFill>
              </a:rPr>
              <a:t> </a:t>
            </a:r>
            <a:r>
              <a:rPr lang="en-US" dirty="0" err="1">
                <a:solidFill>
                  <a:srgbClr val="17375D"/>
                </a:solidFill>
              </a:rPr>
              <a:t>uma</a:t>
            </a:r>
            <a:r>
              <a:rPr lang="en-US" dirty="0">
                <a:solidFill>
                  <a:srgbClr val="17375D"/>
                </a:solidFill>
              </a:rPr>
              <a:t> zona de </a:t>
            </a:r>
            <a:r>
              <a:rPr lang="en-US" dirty="0" err="1">
                <a:solidFill>
                  <a:srgbClr val="17375D"/>
                </a:solidFill>
              </a:rPr>
              <a:t>inquérito</a:t>
            </a:r>
            <a:r>
              <a:rPr lang="en-US" dirty="0">
                <a:solidFill>
                  <a:srgbClr val="17375D"/>
                </a:solidFill>
              </a:rPr>
              <a:t>. </a:t>
            </a:r>
            <a:r>
              <a:rPr lang="en-US" dirty="0" err="1">
                <a:solidFill>
                  <a:srgbClr val="17375D"/>
                </a:solidFill>
              </a:rPr>
              <a:t>Ou</a:t>
            </a:r>
            <a:r>
              <a:rPr lang="en-US" dirty="0">
                <a:solidFill>
                  <a:srgbClr val="17375D"/>
                </a:solidFill>
              </a:rPr>
              <a:t> </a:t>
            </a:r>
            <a:r>
              <a:rPr lang="en-US" dirty="0" err="1">
                <a:solidFill>
                  <a:srgbClr val="17375D"/>
                </a:solidFill>
              </a:rPr>
              <a:t>seja</a:t>
            </a:r>
            <a:r>
              <a:rPr lang="en-US" dirty="0">
                <a:solidFill>
                  <a:srgbClr val="17375D"/>
                </a:solidFill>
              </a:rPr>
              <a:t>, </a:t>
            </a:r>
            <a:r>
              <a:rPr lang="en-US" dirty="0" err="1">
                <a:solidFill>
                  <a:srgbClr val="17375D"/>
                </a:solidFill>
              </a:rPr>
              <a:t>Inquéritos</a:t>
            </a:r>
            <a:r>
              <a:rPr lang="en-US" dirty="0">
                <a:solidFill>
                  <a:srgbClr val="17375D"/>
                </a:solidFill>
              </a:rPr>
              <a:t> de </a:t>
            </a:r>
            <a:r>
              <a:rPr lang="en-US" dirty="0" err="1">
                <a:solidFill>
                  <a:srgbClr val="17375D"/>
                </a:solidFill>
              </a:rPr>
              <a:t>mapeamento</a:t>
            </a:r>
            <a:r>
              <a:rPr lang="en-US" dirty="0">
                <a:solidFill>
                  <a:srgbClr val="17375D"/>
                </a:solidFill>
              </a:rPr>
              <a:t> </a:t>
            </a:r>
            <a:r>
              <a:rPr lang="en-US" dirty="0" err="1">
                <a:solidFill>
                  <a:srgbClr val="17375D"/>
                </a:solidFill>
              </a:rPr>
              <a:t>STH</a:t>
            </a:r>
            <a:r>
              <a:rPr lang="en-US" dirty="0">
                <a:solidFill>
                  <a:srgbClr val="17375D"/>
                </a:solidFill>
              </a:rPr>
              <a:t> </a:t>
            </a:r>
            <a:r>
              <a:rPr lang="en-US" dirty="0" err="1">
                <a:solidFill>
                  <a:srgbClr val="17375D"/>
                </a:solidFill>
              </a:rPr>
              <a:t>numa</a:t>
            </a:r>
            <a:r>
              <a:rPr lang="en-US" dirty="0">
                <a:solidFill>
                  <a:srgbClr val="17375D"/>
                </a:solidFill>
              </a:rPr>
              <a:t> </a:t>
            </a:r>
            <a:r>
              <a:rPr lang="en-US" dirty="0" err="1">
                <a:solidFill>
                  <a:srgbClr val="17375D"/>
                </a:solidFill>
              </a:rPr>
              <a:t>Área</a:t>
            </a:r>
            <a:r>
              <a:rPr lang="en-US" dirty="0">
                <a:solidFill>
                  <a:srgbClr val="17375D"/>
                </a:solidFill>
              </a:rPr>
              <a:t> </a:t>
            </a:r>
            <a:r>
              <a:rPr lang="en-US" dirty="0" err="1">
                <a:solidFill>
                  <a:srgbClr val="17375D"/>
                </a:solidFill>
              </a:rPr>
              <a:t>Ecológica</a:t>
            </a:r>
            <a:r>
              <a:rPr lang="en-US" dirty="0">
                <a:solidFill>
                  <a:srgbClr val="17375D"/>
                </a:solidFill>
              </a:rPr>
              <a:t>, </a:t>
            </a:r>
            <a:r>
              <a:rPr lang="en-US" dirty="0" err="1">
                <a:solidFill>
                  <a:srgbClr val="17375D"/>
                </a:solidFill>
              </a:rPr>
              <a:t>Inquérito</a:t>
            </a:r>
            <a:r>
              <a:rPr lang="en-US" dirty="0">
                <a:solidFill>
                  <a:srgbClr val="17375D"/>
                </a:solidFill>
              </a:rPr>
              <a:t> de </a:t>
            </a:r>
            <a:r>
              <a:rPr lang="en-US" dirty="0" err="1">
                <a:solidFill>
                  <a:srgbClr val="17375D"/>
                </a:solidFill>
              </a:rPr>
              <a:t>Avaliação</a:t>
            </a:r>
            <a:r>
              <a:rPr lang="en-US" dirty="0">
                <a:solidFill>
                  <a:srgbClr val="17375D"/>
                </a:solidFill>
              </a:rPr>
              <a:t> de </a:t>
            </a:r>
            <a:r>
              <a:rPr lang="en-US" dirty="0" err="1">
                <a:solidFill>
                  <a:srgbClr val="17375D"/>
                </a:solidFill>
              </a:rPr>
              <a:t>Transmissão</a:t>
            </a:r>
            <a:r>
              <a:rPr lang="en-US" dirty="0">
                <a:solidFill>
                  <a:srgbClr val="17375D"/>
                </a:solidFill>
              </a:rPr>
              <a:t> da FL. </a:t>
            </a:r>
          </a:p>
          <a:p>
            <a:pPr lvl="0">
              <a:spcAft>
                <a:spcPts val="1200"/>
              </a:spcAft>
              <a:buSzPct val="120000"/>
            </a:pPr>
            <a:r>
              <a:rPr lang="en-US" dirty="0" err="1">
                <a:solidFill>
                  <a:srgbClr val="17375D"/>
                </a:solidFill>
              </a:rPr>
              <a:t>Pode</a:t>
            </a:r>
            <a:r>
              <a:rPr lang="en-US" dirty="0">
                <a:solidFill>
                  <a:srgbClr val="17375D"/>
                </a:solidFill>
              </a:rPr>
              <a:t> </a:t>
            </a:r>
            <a:r>
              <a:rPr lang="en-US" dirty="0" err="1">
                <a:solidFill>
                  <a:srgbClr val="17375D"/>
                </a:solidFill>
              </a:rPr>
              <a:t>importar</a:t>
            </a:r>
            <a:r>
              <a:rPr lang="en-US" dirty="0">
                <a:solidFill>
                  <a:srgbClr val="17375D"/>
                </a:solidFill>
              </a:rPr>
              <a:t> dados </a:t>
            </a:r>
            <a:r>
              <a:rPr lang="en-US" dirty="0" err="1">
                <a:solidFill>
                  <a:srgbClr val="17375D"/>
                </a:solidFill>
              </a:rPr>
              <a:t>em</a:t>
            </a:r>
            <a:r>
              <a:rPr lang="en-US" dirty="0">
                <a:solidFill>
                  <a:srgbClr val="17375D"/>
                </a:solidFill>
              </a:rPr>
              <a:t> </a:t>
            </a:r>
            <a:r>
              <a:rPr lang="en-US" dirty="0" err="1">
                <a:solidFill>
                  <a:srgbClr val="17375D"/>
                </a:solidFill>
              </a:rPr>
              <a:t>massa</a:t>
            </a:r>
            <a:r>
              <a:rPr lang="en-US" dirty="0">
                <a:solidFill>
                  <a:srgbClr val="17375D"/>
                </a:solidFill>
              </a:rPr>
              <a:t> </a:t>
            </a:r>
            <a:r>
              <a:rPr lang="en-US" dirty="0" err="1">
                <a:solidFill>
                  <a:srgbClr val="17375D"/>
                </a:solidFill>
              </a:rPr>
              <a:t>criando</a:t>
            </a:r>
            <a:r>
              <a:rPr lang="en-US" dirty="0">
                <a:solidFill>
                  <a:srgbClr val="17375D"/>
                </a:solidFill>
              </a:rPr>
              <a:t> um </a:t>
            </a:r>
            <a:r>
              <a:rPr lang="en-US" dirty="0" err="1">
                <a:solidFill>
                  <a:srgbClr val="17375D"/>
                </a:solidFill>
              </a:rPr>
              <a:t>nome</a:t>
            </a:r>
            <a:r>
              <a:rPr lang="en-US" dirty="0">
                <a:solidFill>
                  <a:srgbClr val="17375D"/>
                </a:solidFill>
              </a:rPr>
              <a:t> </a:t>
            </a:r>
            <a:r>
              <a:rPr lang="en-US" dirty="0" err="1">
                <a:solidFill>
                  <a:srgbClr val="17375D"/>
                </a:solidFill>
              </a:rPr>
              <a:t>provisório</a:t>
            </a:r>
            <a:r>
              <a:rPr lang="en-US" dirty="0">
                <a:solidFill>
                  <a:srgbClr val="17375D"/>
                </a:solidFill>
              </a:rPr>
              <a:t> para a </a:t>
            </a:r>
            <a:r>
              <a:rPr lang="en-US" dirty="0" err="1">
                <a:solidFill>
                  <a:srgbClr val="17375D"/>
                </a:solidFill>
              </a:rPr>
              <a:t>área</a:t>
            </a:r>
            <a:r>
              <a:rPr lang="en-US" dirty="0">
                <a:solidFill>
                  <a:srgbClr val="17375D"/>
                </a:solidFill>
              </a:rPr>
              <a:t> do </a:t>
            </a:r>
            <a:r>
              <a:rPr lang="en-US" dirty="0" err="1">
                <a:solidFill>
                  <a:srgbClr val="17375D"/>
                </a:solidFill>
              </a:rPr>
              <a:t>inquérito</a:t>
            </a:r>
            <a:r>
              <a:rPr lang="en-US" dirty="0">
                <a:solidFill>
                  <a:srgbClr val="17375D"/>
                </a:solidFill>
              </a:rPr>
              <a:t> e </a:t>
            </a:r>
            <a:r>
              <a:rPr lang="en-US" dirty="0" err="1">
                <a:solidFill>
                  <a:srgbClr val="17375D"/>
                </a:solidFill>
              </a:rPr>
              <a:t>atribuir</a:t>
            </a:r>
            <a:r>
              <a:rPr lang="en-US" dirty="0">
                <a:solidFill>
                  <a:srgbClr val="17375D"/>
                </a:solidFill>
              </a:rPr>
              <a:t> </a:t>
            </a:r>
            <a:r>
              <a:rPr lang="en-US" dirty="0" err="1">
                <a:solidFill>
                  <a:srgbClr val="17375D"/>
                </a:solidFill>
              </a:rPr>
              <a:t>unidades</a:t>
            </a:r>
            <a:r>
              <a:rPr lang="en-US" dirty="0">
                <a:solidFill>
                  <a:srgbClr val="17375D"/>
                </a:solidFill>
              </a:rPr>
              <a:t> </a:t>
            </a:r>
            <a:r>
              <a:rPr lang="en-US" dirty="0" err="1">
                <a:solidFill>
                  <a:srgbClr val="17375D"/>
                </a:solidFill>
              </a:rPr>
              <a:t>administrativas</a:t>
            </a:r>
            <a:r>
              <a:rPr lang="en-US" dirty="0">
                <a:solidFill>
                  <a:srgbClr val="17375D"/>
                </a:solidFill>
              </a:rPr>
              <a:t> </a:t>
            </a:r>
            <a:r>
              <a:rPr lang="en-US" dirty="0" err="1">
                <a:solidFill>
                  <a:srgbClr val="17375D"/>
                </a:solidFill>
              </a:rPr>
              <a:t>durante</a:t>
            </a:r>
            <a:r>
              <a:rPr lang="en-US" dirty="0">
                <a:solidFill>
                  <a:srgbClr val="17375D"/>
                </a:solidFill>
              </a:rPr>
              <a:t> o </a:t>
            </a:r>
            <a:r>
              <a:rPr lang="en-US" dirty="0" err="1">
                <a:solidFill>
                  <a:srgbClr val="17375D"/>
                </a:solidFill>
              </a:rPr>
              <a:t>processo</a:t>
            </a:r>
            <a:r>
              <a:rPr lang="en-US" dirty="0">
                <a:solidFill>
                  <a:srgbClr val="17375D"/>
                </a:solidFill>
              </a:rPr>
              <a:t> de </a:t>
            </a:r>
            <a:r>
              <a:rPr lang="en-US" dirty="0" err="1">
                <a:solidFill>
                  <a:srgbClr val="17375D"/>
                </a:solidFill>
              </a:rPr>
              <a:t>importação</a:t>
            </a:r>
            <a:r>
              <a:rPr lang="en-US" dirty="0">
                <a:solidFill>
                  <a:srgbClr val="17375D"/>
                </a:solidFill>
              </a:rPr>
              <a:t>.</a:t>
            </a:r>
          </a:p>
        </p:txBody>
      </p:sp>
      <p:sp>
        <p:nvSpPr>
          <p:cNvPr id="2" name="Title 1"/>
          <p:cNvSpPr>
            <a:spLocks noGrp="1"/>
          </p:cNvSpPr>
          <p:nvPr>
            <p:ph type="title"/>
          </p:nvPr>
        </p:nvSpPr>
        <p:spPr>
          <a:xfrm>
            <a:off x="152400" y="159366"/>
            <a:ext cx="8774503" cy="935712"/>
          </a:xfrm>
        </p:spPr>
        <p:txBody>
          <a:bodyPr/>
          <a:lstStyle/>
          <a:p>
            <a:pPr algn="l"/>
            <a:r>
              <a:rPr lang="en-US" dirty="0" err="1"/>
              <a:t>Importação</a:t>
            </a:r>
            <a:r>
              <a:rPr lang="en-US" dirty="0"/>
              <a:t> </a:t>
            </a:r>
            <a:r>
              <a:rPr lang="en-US" dirty="0" err="1"/>
              <a:t>em</a:t>
            </a:r>
            <a:r>
              <a:rPr lang="en-US" dirty="0"/>
              <a:t> </a:t>
            </a:r>
            <a:r>
              <a:rPr lang="en-US" dirty="0" err="1"/>
              <a:t>massa</a:t>
            </a:r>
            <a:r>
              <a:rPr lang="en-US" dirty="0"/>
              <a:t> para </a:t>
            </a:r>
            <a:r>
              <a:rPr lang="en-US" dirty="0" err="1"/>
              <a:t>inquéritos</a:t>
            </a:r>
            <a:r>
              <a:rPr lang="en-US" dirty="0"/>
              <a:t> com </a:t>
            </a:r>
            <a:r>
              <a:rPr lang="en-US" dirty="0" err="1"/>
              <a:t>múltiplas</a:t>
            </a:r>
            <a:r>
              <a:rPr lang="en-US" dirty="0"/>
              <a:t> </a:t>
            </a:r>
            <a:br>
              <a:rPr lang="en-US" dirty="0"/>
            </a:br>
            <a:r>
              <a:rPr lang="en-US" dirty="0" err="1"/>
              <a:t>unidades</a:t>
            </a:r>
            <a:r>
              <a:rPr lang="en-US" dirty="0"/>
              <a:t> </a:t>
            </a:r>
            <a:r>
              <a:rPr lang="en-US" dirty="0" err="1"/>
              <a:t>administrativas</a:t>
            </a:r>
            <a:endParaRPr lang="en-US" dirty="0"/>
          </a:p>
        </p:txBody>
      </p:sp>
      <p:sp>
        <p:nvSpPr>
          <p:cNvPr id="6" name="Rectangle 5"/>
          <p:cNvSpPr/>
          <p:nvPr/>
        </p:nvSpPr>
        <p:spPr>
          <a:xfrm>
            <a:off x="0" y="5105400"/>
            <a:ext cx="9144000" cy="14795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8" name="TextBox 7"/>
          <p:cNvSpPr txBox="1"/>
          <p:nvPr/>
        </p:nvSpPr>
        <p:spPr>
          <a:xfrm>
            <a:off x="533400" y="5257800"/>
            <a:ext cx="8001000" cy="1200329"/>
          </a:xfrm>
          <a:prstGeom prst="rect">
            <a:avLst/>
          </a:prstGeom>
          <a:noFill/>
        </p:spPr>
        <p:txBody>
          <a:bodyPr wrap="square" rtlCol="0">
            <a:spAutoFit/>
          </a:bodyPr>
          <a:lstStyle/>
          <a:p>
            <a:r>
              <a:rPr lang="pt-PT" b="1" dirty="0">
                <a:solidFill>
                  <a:srgbClr val="932323"/>
                </a:solidFill>
                <a:latin typeface="Segoe UI" pitchFamily="34" charset="0"/>
                <a:ea typeface="Segoe UI" pitchFamily="34" charset="0"/>
                <a:cs typeface="Segoe UI" pitchFamily="34" charset="0"/>
              </a:rPr>
              <a:t>Observação importante</a:t>
            </a:r>
            <a:r>
              <a:rPr lang="en-US" b="1" dirty="0">
                <a:solidFill>
                  <a:srgbClr val="932323"/>
                </a:solidFill>
                <a:latin typeface="Segoe UI" pitchFamily="34" charset="0"/>
                <a:ea typeface="Segoe UI" pitchFamily="34" charset="0"/>
                <a:cs typeface="Segoe UI" pitchFamily="34" charset="0"/>
              </a:rPr>
              <a:t>:</a:t>
            </a:r>
            <a:r>
              <a:rPr lang="en-US" b="1" dirty="0">
                <a:solidFill>
                  <a:srgbClr val="932323"/>
                </a:solidFill>
                <a:latin typeface="Segoe UI Semibold" pitchFamily="34" charset="0"/>
                <a:ea typeface="Segoe UI" pitchFamily="34" charset="0"/>
                <a:cs typeface="Segoe UI" pitchFamily="34" charset="0"/>
              </a:rPr>
              <a:t> </a:t>
            </a:r>
            <a:r>
              <a:rPr lang="en-US" dirty="0">
                <a:solidFill>
                  <a:srgbClr val="17375D"/>
                </a:solidFill>
                <a:latin typeface="Segoe UI Semibold" pitchFamily="34" charset="0"/>
                <a:ea typeface="Segoe UI" pitchFamily="34" charset="0"/>
                <a:cs typeface="Segoe UI" pitchFamily="34" charset="0"/>
              </a:rPr>
              <a:t>Para </a:t>
            </a:r>
            <a:r>
              <a:rPr lang="en-US" dirty="0" err="1">
                <a:solidFill>
                  <a:srgbClr val="17375D"/>
                </a:solidFill>
                <a:latin typeface="Segoe UI Semibold" pitchFamily="34" charset="0"/>
                <a:ea typeface="Segoe UI" pitchFamily="34" charset="0"/>
                <a:cs typeface="Segoe UI" pitchFamily="34" charset="0"/>
              </a:rPr>
              <a:t>inquéritos</a:t>
            </a:r>
            <a:r>
              <a:rPr lang="en-US" dirty="0">
                <a:solidFill>
                  <a:srgbClr val="17375D"/>
                </a:solidFill>
                <a:latin typeface="Segoe UI Semibold" pitchFamily="34" charset="0"/>
                <a:ea typeface="Segoe UI" pitchFamily="34" charset="0"/>
                <a:cs typeface="Segoe UI" pitchFamily="34" charset="0"/>
              </a:rPr>
              <a:t> que </a:t>
            </a:r>
            <a:r>
              <a:rPr lang="en-US" dirty="0" err="1">
                <a:solidFill>
                  <a:srgbClr val="17375D"/>
                </a:solidFill>
                <a:latin typeface="Segoe UI Semibold" pitchFamily="34" charset="0"/>
                <a:ea typeface="Segoe UI" pitchFamily="34" charset="0"/>
                <a:cs typeface="Segoe UI" pitchFamily="34" charset="0"/>
              </a:rPr>
              <a:t>tenham</a:t>
            </a:r>
            <a:r>
              <a:rPr lang="en-US" dirty="0">
                <a:solidFill>
                  <a:srgbClr val="17375D"/>
                </a:solidFill>
                <a:latin typeface="Segoe UI Semibold" pitchFamily="34" charset="0"/>
                <a:ea typeface="Segoe UI" pitchFamily="34" charset="0"/>
                <a:cs typeface="Segoe UI" pitchFamily="34" charset="0"/>
              </a:rPr>
              <a:t> </a:t>
            </a:r>
            <a:r>
              <a:rPr lang="en-US" dirty="0" err="1">
                <a:solidFill>
                  <a:srgbClr val="17375D"/>
                </a:solidFill>
                <a:latin typeface="Segoe UI Semibold" pitchFamily="34" charset="0"/>
                <a:ea typeface="Segoe UI" pitchFamily="34" charset="0"/>
                <a:cs typeface="Segoe UI" pitchFamily="34" charset="0"/>
              </a:rPr>
              <a:t>lugar</a:t>
            </a:r>
            <a:r>
              <a:rPr lang="en-US" dirty="0">
                <a:solidFill>
                  <a:srgbClr val="17375D"/>
                </a:solidFill>
                <a:latin typeface="Segoe UI Semibold" pitchFamily="34" charset="0"/>
                <a:ea typeface="Segoe UI" pitchFamily="34" charset="0"/>
                <a:cs typeface="Segoe UI" pitchFamily="34" charset="0"/>
              </a:rPr>
              <a:t> </a:t>
            </a:r>
            <a:r>
              <a:rPr lang="en-US" dirty="0" err="1">
                <a:solidFill>
                  <a:srgbClr val="17375D"/>
                </a:solidFill>
                <a:latin typeface="Segoe UI Semibold" pitchFamily="34" charset="0"/>
                <a:ea typeface="Segoe UI" pitchFamily="34" charset="0"/>
                <a:cs typeface="Segoe UI" pitchFamily="34" charset="0"/>
              </a:rPr>
              <a:t>numa</a:t>
            </a:r>
            <a:r>
              <a:rPr lang="en-US" dirty="0">
                <a:solidFill>
                  <a:srgbClr val="17375D"/>
                </a:solidFill>
                <a:latin typeface="Segoe UI Semibold" pitchFamily="34" charset="0"/>
                <a:ea typeface="Segoe UI" pitchFamily="34" charset="0"/>
                <a:cs typeface="Segoe UI" pitchFamily="34" charset="0"/>
              </a:rPr>
              <a:t> </a:t>
            </a:r>
            <a:r>
              <a:rPr lang="en-US" dirty="0" err="1">
                <a:solidFill>
                  <a:srgbClr val="17375D"/>
                </a:solidFill>
                <a:latin typeface="Segoe UI Semibold" pitchFamily="34" charset="0"/>
                <a:ea typeface="Segoe UI" pitchFamily="34" charset="0"/>
                <a:cs typeface="Segoe UI" pitchFamily="34" charset="0"/>
              </a:rPr>
              <a:t>unidade</a:t>
            </a:r>
            <a:r>
              <a:rPr lang="en-US" dirty="0">
                <a:solidFill>
                  <a:srgbClr val="17375D"/>
                </a:solidFill>
                <a:latin typeface="Segoe UI Semibold" pitchFamily="34" charset="0"/>
                <a:ea typeface="Segoe UI" pitchFamily="34" charset="0"/>
                <a:cs typeface="Segoe UI" pitchFamily="34" charset="0"/>
              </a:rPr>
              <a:t> </a:t>
            </a:r>
            <a:r>
              <a:rPr lang="en-US" dirty="0" err="1">
                <a:solidFill>
                  <a:srgbClr val="17375D"/>
                </a:solidFill>
                <a:latin typeface="Segoe UI Semibold" pitchFamily="34" charset="0"/>
                <a:ea typeface="Segoe UI" pitchFamily="34" charset="0"/>
                <a:cs typeface="Segoe UI" pitchFamily="34" charset="0"/>
              </a:rPr>
              <a:t>administrativa</a:t>
            </a:r>
            <a:r>
              <a:rPr lang="en-US" dirty="0">
                <a:solidFill>
                  <a:srgbClr val="17375D"/>
                </a:solidFill>
                <a:latin typeface="Segoe UI Semibold" pitchFamily="34" charset="0"/>
                <a:ea typeface="Segoe UI" pitchFamily="34" charset="0"/>
                <a:cs typeface="Segoe UI" pitchFamily="34" charset="0"/>
              </a:rPr>
              <a:t> de </a:t>
            </a:r>
            <a:r>
              <a:rPr lang="en-US" dirty="0" err="1">
                <a:solidFill>
                  <a:srgbClr val="17375D"/>
                </a:solidFill>
                <a:latin typeface="Segoe UI Semibold" pitchFamily="34" charset="0"/>
                <a:ea typeface="Segoe UI" pitchFamily="34" charset="0"/>
                <a:cs typeface="Segoe UI" pitchFamily="34" charset="0"/>
              </a:rPr>
              <a:t>cada</a:t>
            </a:r>
            <a:r>
              <a:rPr lang="en-US" dirty="0">
                <a:solidFill>
                  <a:srgbClr val="17375D"/>
                </a:solidFill>
                <a:latin typeface="Segoe UI Semibold" pitchFamily="34" charset="0"/>
                <a:ea typeface="Segoe UI" pitchFamily="34" charset="0"/>
                <a:cs typeface="Segoe UI" pitchFamily="34" charset="0"/>
              </a:rPr>
              <a:t> </a:t>
            </a:r>
            <a:r>
              <a:rPr lang="en-US" dirty="0" err="1">
                <a:solidFill>
                  <a:srgbClr val="17375D"/>
                </a:solidFill>
                <a:latin typeface="Segoe UI Semibold" pitchFamily="34" charset="0"/>
                <a:ea typeface="Segoe UI" pitchFamily="34" charset="0"/>
                <a:cs typeface="Segoe UI" pitchFamily="34" charset="0"/>
              </a:rPr>
              <a:t>veze</a:t>
            </a:r>
            <a:r>
              <a:rPr lang="en-US" dirty="0">
                <a:solidFill>
                  <a:srgbClr val="17375D"/>
                </a:solidFill>
                <a:latin typeface="Segoe UI Semibold" pitchFamily="34" charset="0"/>
                <a:ea typeface="Segoe UI" pitchFamily="34" charset="0"/>
                <a:cs typeface="Segoe UI" pitchFamily="34" charset="0"/>
              </a:rPr>
              <a:t>, </a:t>
            </a:r>
            <a:r>
              <a:rPr lang="en-US" dirty="0" err="1">
                <a:solidFill>
                  <a:srgbClr val="17375D"/>
                </a:solidFill>
                <a:latin typeface="Segoe UI Semibold" pitchFamily="34" charset="0"/>
                <a:ea typeface="Segoe UI" pitchFamily="34" charset="0"/>
                <a:cs typeface="Segoe UI" pitchFamily="34" charset="0"/>
              </a:rPr>
              <a:t>pode</a:t>
            </a:r>
            <a:r>
              <a:rPr lang="en-US" dirty="0">
                <a:solidFill>
                  <a:srgbClr val="17375D"/>
                </a:solidFill>
                <a:latin typeface="Segoe UI Semibold" pitchFamily="34" charset="0"/>
                <a:ea typeface="Segoe UI" pitchFamily="34" charset="0"/>
                <a:cs typeface="Segoe UI" pitchFamily="34" charset="0"/>
              </a:rPr>
              <a:t> </a:t>
            </a:r>
            <a:r>
              <a:rPr lang="en-US" dirty="0" err="1">
                <a:solidFill>
                  <a:srgbClr val="17375D"/>
                </a:solidFill>
                <a:latin typeface="Segoe UI Semibold" pitchFamily="34" charset="0"/>
                <a:ea typeface="Segoe UI" pitchFamily="34" charset="0"/>
                <a:cs typeface="Segoe UI" pitchFamily="34" charset="0"/>
              </a:rPr>
              <a:t>seleccionar</a:t>
            </a:r>
            <a:r>
              <a:rPr lang="en-US" dirty="0">
                <a:solidFill>
                  <a:srgbClr val="17375D"/>
                </a:solidFill>
                <a:latin typeface="Segoe UI Semibold" pitchFamily="34" charset="0"/>
                <a:ea typeface="Segoe UI" pitchFamily="34" charset="0"/>
                <a:cs typeface="Segoe UI" pitchFamily="34" charset="0"/>
              </a:rPr>
              <a:t> </a:t>
            </a:r>
            <a:r>
              <a:rPr lang="en-US" dirty="0" err="1">
                <a:solidFill>
                  <a:srgbClr val="17375D"/>
                </a:solidFill>
                <a:latin typeface="Segoe UI Semibold" pitchFamily="34" charset="0"/>
                <a:ea typeface="Segoe UI" pitchFamily="34" charset="0"/>
                <a:cs typeface="Segoe UI" pitchFamily="34" charset="0"/>
              </a:rPr>
              <a:t>uma</a:t>
            </a:r>
            <a:r>
              <a:rPr lang="en-US" dirty="0">
                <a:solidFill>
                  <a:srgbClr val="17375D"/>
                </a:solidFill>
                <a:latin typeface="Segoe UI Semibold" pitchFamily="34" charset="0"/>
                <a:ea typeface="Segoe UI" pitchFamily="34" charset="0"/>
                <a:cs typeface="Segoe UI" pitchFamily="34" charset="0"/>
              </a:rPr>
              <a:t> </a:t>
            </a:r>
            <a:r>
              <a:rPr lang="en-US" dirty="0" err="1">
                <a:solidFill>
                  <a:srgbClr val="17375D"/>
                </a:solidFill>
                <a:latin typeface="Segoe UI Semibold" pitchFamily="34" charset="0"/>
                <a:ea typeface="Segoe UI" pitchFamily="34" charset="0"/>
                <a:cs typeface="Segoe UI" pitchFamily="34" charset="0"/>
              </a:rPr>
              <a:t>unidade</a:t>
            </a:r>
            <a:r>
              <a:rPr lang="en-US" dirty="0">
                <a:solidFill>
                  <a:srgbClr val="17375D"/>
                </a:solidFill>
                <a:latin typeface="Segoe UI Semibold" pitchFamily="34" charset="0"/>
                <a:ea typeface="Segoe UI" pitchFamily="34" charset="0"/>
                <a:cs typeface="Segoe UI" pitchFamily="34" charset="0"/>
              </a:rPr>
              <a:t> </a:t>
            </a:r>
            <a:r>
              <a:rPr lang="en-US" dirty="0" err="1">
                <a:solidFill>
                  <a:srgbClr val="17375D"/>
                </a:solidFill>
                <a:latin typeface="Segoe UI Semibold" pitchFamily="34" charset="0"/>
                <a:ea typeface="Segoe UI" pitchFamily="34" charset="0"/>
                <a:cs typeface="Segoe UI" pitchFamily="34" charset="0"/>
              </a:rPr>
              <a:t>administrativa</a:t>
            </a:r>
            <a:r>
              <a:rPr lang="en-US" dirty="0">
                <a:solidFill>
                  <a:srgbClr val="17375D"/>
                </a:solidFill>
                <a:latin typeface="Segoe UI Semibold" pitchFamily="34" charset="0"/>
                <a:ea typeface="Segoe UI" pitchFamily="34" charset="0"/>
                <a:cs typeface="Segoe UI" pitchFamily="34" charset="0"/>
              </a:rPr>
              <a:t> </a:t>
            </a:r>
            <a:r>
              <a:rPr lang="en-US" dirty="0" err="1">
                <a:solidFill>
                  <a:srgbClr val="17375D"/>
                </a:solidFill>
                <a:latin typeface="Segoe UI Semibold" pitchFamily="34" charset="0"/>
                <a:ea typeface="Segoe UI" pitchFamily="34" charset="0"/>
                <a:cs typeface="Segoe UI" pitchFamily="34" charset="0"/>
              </a:rPr>
              <a:t>por</a:t>
            </a:r>
            <a:r>
              <a:rPr lang="en-US" dirty="0">
                <a:solidFill>
                  <a:srgbClr val="17375D"/>
                </a:solidFill>
                <a:latin typeface="Segoe UI Semibold" pitchFamily="34" charset="0"/>
                <a:ea typeface="Segoe UI" pitchFamily="34" charset="0"/>
                <a:cs typeface="Segoe UI" pitchFamily="34" charset="0"/>
              </a:rPr>
              <a:t> </a:t>
            </a:r>
            <a:r>
              <a:rPr lang="en-US" dirty="0" err="1">
                <a:solidFill>
                  <a:srgbClr val="17375D"/>
                </a:solidFill>
                <a:latin typeface="Segoe UI Semibold" pitchFamily="34" charset="0"/>
                <a:ea typeface="Segoe UI" pitchFamily="34" charset="0"/>
                <a:cs typeface="Segoe UI" pitchFamily="34" charset="0"/>
              </a:rPr>
              <a:t>inquérito</a:t>
            </a:r>
            <a:r>
              <a:rPr lang="en-US" dirty="0">
                <a:solidFill>
                  <a:srgbClr val="17375D"/>
                </a:solidFill>
                <a:latin typeface="Segoe UI Semibold" pitchFamily="34" charset="0"/>
                <a:ea typeface="Segoe UI" pitchFamily="34" charset="0"/>
                <a:cs typeface="Segoe UI" pitchFamily="34" charset="0"/>
              </a:rPr>
              <a:t> e </a:t>
            </a:r>
            <a:r>
              <a:rPr lang="en-US" dirty="0" err="1">
                <a:solidFill>
                  <a:srgbClr val="17375D"/>
                </a:solidFill>
                <a:latin typeface="Segoe UI Semibold" pitchFamily="34" charset="0"/>
                <a:ea typeface="Segoe UI" pitchFamily="34" charset="0"/>
                <a:cs typeface="Segoe UI" pitchFamily="34" charset="0"/>
              </a:rPr>
              <a:t>continuar</a:t>
            </a:r>
            <a:r>
              <a:rPr lang="en-US" dirty="0">
                <a:solidFill>
                  <a:srgbClr val="17375D"/>
                </a:solidFill>
                <a:latin typeface="Segoe UI Semibold" pitchFamily="34" charset="0"/>
                <a:ea typeface="Segoe UI" pitchFamily="34" charset="0"/>
                <a:cs typeface="Segoe UI" pitchFamily="34" charset="0"/>
              </a:rPr>
              <a:t> </a:t>
            </a:r>
            <a:r>
              <a:rPr lang="en-US" dirty="0" err="1">
                <a:solidFill>
                  <a:srgbClr val="17375D"/>
                </a:solidFill>
                <a:latin typeface="Segoe UI Semibold" pitchFamily="34" charset="0"/>
                <a:ea typeface="Segoe UI" pitchFamily="34" charset="0"/>
                <a:cs typeface="Segoe UI" pitchFamily="34" charset="0"/>
              </a:rPr>
              <a:t>seleccionandoo</a:t>
            </a:r>
            <a:r>
              <a:rPr lang="en-US" dirty="0">
                <a:solidFill>
                  <a:srgbClr val="17375D"/>
                </a:solidFill>
                <a:latin typeface="Segoe UI Semibold" pitchFamily="34" charset="0"/>
                <a:ea typeface="Segoe UI" pitchFamily="34" charset="0"/>
                <a:cs typeface="Segoe UI" pitchFamily="34" charset="0"/>
              </a:rPr>
              <a:t> </a:t>
            </a:r>
            <a:r>
              <a:rPr lang="en-US" dirty="0" err="1">
                <a:solidFill>
                  <a:srgbClr val="17375D"/>
                </a:solidFill>
                <a:latin typeface="Segoe UI Semibold" pitchFamily="34" charset="0"/>
                <a:ea typeface="Segoe UI" pitchFamily="34" charset="0"/>
                <a:cs typeface="Segoe UI" pitchFamily="34" charset="0"/>
              </a:rPr>
              <a:t>nível</a:t>
            </a:r>
            <a:r>
              <a:rPr lang="en-US" dirty="0">
                <a:solidFill>
                  <a:srgbClr val="17375D"/>
                </a:solidFill>
                <a:latin typeface="Segoe UI Semibold" pitchFamily="34" charset="0"/>
                <a:ea typeface="Segoe UI" pitchFamily="34" charset="0"/>
                <a:cs typeface="Segoe UI" pitchFamily="34" charset="0"/>
              </a:rPr>
              <a:t> de </a:t>
            </a:r>
            <a:r>
              <a:rPr lang="en-US" dirty="0" err="1">
                <a:solidFill>
                  <a:srgbClr val="17375D"/>
                </a:solidFill>
                <a:latin typeface="Segoe UI Semibold" pitchFamily="34" charset="0"/>
                <a:ea typeface="Segoe UI" pitchFamily="34" charset="0"/>
                <a:cs typeface="Segoe UI" pitchFamily="34" charset="0"/>
              </a:rPr>
              <a:t>implementação</a:t>
            </a:r>
            <a:r>
              <a:rPr lang="en-US" dirty="0">
                <a:solidFill>
                  <a:srgbClr val="17375D"/>
                </a:solidFill>
                <a:latin typeface="Segoe UI Semibold" pitchFamily="34" charset="0"/>
                <a:ea typeface="Segoe UI" pitchFamily="34" charset="0"/>
                <a:cs typeface="Segoe UI" pitchFamily="34" charset="0"/>
              </a:rPr>
              <a:t> </a:t>
            </a:r>
            <a:r>
              <a:rPr lang="en-US" dirty="0" err="1">
                <a:solidFill>
                  <a:srgbClr val="17375D"/>
                </a:solidFill>
                <a:latin typeface="Segoe UI Semibold" pitchFamily="34" charset="0"/>
                <a:ea typeface="Segoe UI" pitchFamily="34" charset="0"/>
                <a:cs typeface="Segoe UI" pitchFamily="34" charset="0"/>
              </a:rPr>
              <a:t>como</a:t>
            </a:r>
            <a:r>
              <a:rPr lang="en-US" dirty="0">
                <a:solidFill>
                  <a:srgbClr val="17375D"/>
                </a:solidFill>
                <a:latin typeface="Segoe UI Semibold" pitchFamily="34" charset="0"/>
                <a:ea typeface="Segoe UI" pitchFamily="34" charset="0"/>
                <a:cs typeface="Segoe UI" pitchFamily="34" charset="0"/>
              </a:rPr>
              <a:t> para </a:t>
            </a:r>
            <a:r>
              <a:rPr lang="en-US" dirty="0" err="1">
                <a:solidFill>
                  <a:srgbClr val="17375D"/>
                </a:solidFill>
                <a:latin typeface="Segoe UI Semibold" pitchFamily="34" charset="0"/>
                <a:ea typeface="Segoe UI" pitchFamily="34" charset="0"/>
                <a:cs typeface="Segoe UI" pitchFamily="34" charset="0"/>
              </a:rPr>
              <a:t>outra</a:t>
            </a:r>
            <a:r>
              <a:rPr lang="en-US" dirty="0">
                <a:solidFill>
                  <a:srgbClr val="17375D"/>
                </a:solidFill>
                <a:latin typeface="Segoe UI Semibold" pitchFamily="34" charset="0"/>
                <a:ea typeface="Segoe UI" pitchFamily="34" charset="0"/>
                <a:cs typeface="Segoe UI" pitchFamily="34" charset="0"/>
              </a:rPr>
              <a:t> </a:t>
            </a:r>
            <a:r>
              <a:rPr lang="en-US" dirty="0" err="1">
                <a:solidFill>
                  <a:srgbClr val="17375D"/>
                </a:solidFill>
                <a:latin typeface="Segoe UI Semibold" pitchFamily="34" charset="0"/>
                <a:ea typeface="Segoe UI" pitchFamily="34" charset="0"/>
                <a:cs typeface="Segoe UI" pitchFamily="34" charset="0"/>
              </a:rPr>
              <a:t>importação</a:t>
            </a:r>
            <a:r>
              <a:rPr lang="en-US" dirty="0">
                <a:solidFill>
                  <a:srgbClr val="17375D"/>
                </a:solidFill>
                <a:latin typeface="Segoe UI Semibold" pitchFamily="34" charset="0"/>
                <a:ea typeface="Segoe UI" pitchFamily="34" charset="0"/>
                <a:cs typeface="Segoe UI" pitchFamily="34" charset="0"/>
              </a:rPr>
              <a:t> </a:t>
            </a:r>
            <a:r>
              <a:rPr lang="en-US" dirty="0" err="1">
                <a:solidFill>
                  <a:srgbClr val="17375D"/>
                </a:solidFill>
                <a:latin typeface="Segoe UI Semibold" pitchFamily="34" charset="0"/>
                <a:ea typeface="Segoe UI" pitchFamily="34" charset="0"/>
                <a:cs typeface="Segoe UI" pitchFamily="34" charset="0"/>
              </a:rPr>
              <a:t>em</a:t>
            </a:r>
            <a:r>
              <a:rPr lang="en-US" dirty="0">
                <a:solidFill>
                  <a:srgbClr val="17375D"/>
                </a:solidFill>
                <a:latin typeface="Segoe UI Semibold" pitchFamily="34" charset="0"/>
                <a:ea typeface="Segoe UI" pitchFamily="34" charset="0"/>
                <a:cs typeface="Segoe UI" pitchFamily="34" charset="0"/>
              </a:rPr>
              <a:t> </a:t>
            </a:r>
            <a:r>
              <a:rPr lang="en-US" dirty="0" err="1">
                <a:solidFill>
                  <a:srgbClr val="17375D"/>
                </a:solidFill>
                <a:latin typeface="Segoe UI Semibold" pitchFamily="34" charset="0"/>
                <a:ea typeface="Segoe UI" pitchFamily="34" charset="0"/>
                <a:cs typeface="Segoe UI" pitchFamily="34" charset="0"/>
              </a:rPr>
              <a:t>massa</a:t>
            </a:r>
            <a:r>
              <a:rPr lang="en-US" dirty="0">
                <a:solidFill>
                  <a:srgbClr val="17375D"/>
                </a:solidFill>
                <a:latin typeface="Segoe UI Semibold" pitchFamily="34" charset="0"/>
                <a:ea typeface="Segoe UI" pitchFamily="34" charset="0"/>
                <a:cs typeface="Segoe UI" pitchFamily="34" charset="0"/>
              </a:rPr>
              <a:t>.</a:t>
            </a:r>
          </a:p>
        </p:txBody>
      </p:sp>
    </p:spTree>
    <p:extLst>
      <p:ext uri="{BB962C8B-B14F-4D97-AF65-F5344CB8AC3E}">
        <p14:creationId xmlns:p14="http://schemas.microsoft.com/office/powerpoint/2010/main" val="35027787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Criar</a:t>
            </a:r>
            <a:r>
              <a:rPr lang="en-US" dirty="0"/>
              <a:t> um </a:t>
            </a:r>
            <a:r>
              <a:rPr lang="en-US" dirty="0" err="1"/>
              <a:t>ficheiro</a:t>
            </a:r>
            <a:r>
              <a:rPr lang="en-US" dirty="0"/>
              <a:t> de </a:t>
            </a:r>
            <a:r>
              <a:rPr lang="en-US" dirty="0" err="1"/>
              <a:t>importação</a:t>
            </a:r>
            <a:r>
              <a:rPr lang="en-US" dirty="0"/>
              <a:t> para o </a:t>
            </a:r>
            <a:r>
              <a:rPr lang="en-US" dirty="0" err="1"/>
              <a:t>inquérito</a:t>
            </a:r>
            <a:r>
              <a:rPr lang="en-US" dirty="0"/>
              <a:t> de </a:t>
            </a:r>
            <a:r>
              <a:rPr lang="en-US" dirty="0" err="1"/>
              <a:t>avaliação</a:t>
            </a:r>
            <a:r>
              <a:rPr lang="en-US" dirty="0"/>
              <a:t> da </a:t>
            </a:r>
            <a:r>
              <a:rPr lang="en-US" dirty="0" err="1"/>
              <a:t>transmissão</a:t>
            </a:r>
            <a:r>
              <a:rPr lang="en-US" dirty="0"/>
              <a:t> da FL</a:t>
            </a:r>
          </a:p>
        </p:txBody>
      </p:sp>
      <p:sp>
        <p:nvSpPr>
          <p:cNvPr id="3" name="Text Placeholder 2"/>
          <p:cNvSpPr>
            <a:spLocks noGrp="1"/>
          </p:cNvSpPr>
          <p:nvPr>
            <p:ph type="body" sz="quarter" idx="10"/>
          </p:nvPr>
        </p:nvSpPr>
        <p:spPr>
          <a:xfrm>
            <a:off x="762000" y="1173162"/>
            <a:ext cx="8077200" cy="5380038"/>
          </a:xfrm>
        </p:spPr>
        <p:txBody>
          <a:bodyPr/>
          <a:lstStyle/>
          <a:p>
            <a:pPr>
              <a:spcAft>
                <a:spcPts val="600"/>
              </a:spcAft>
            </a:pPr>
            <a:r>
              <a:rPr lang="en-US" sz="1600" dirty="0" err="1"/>
              <a:t>Seleccionar</a:t>
            </a:r>
            <a:r>
              <a:rPr lang="en-US" sz="1600" dirty="0"/>
              <a:t> </a:t>
            </a:r>
            <a:r>
              <a:rPr lang="en-US" sz="1600" b="1" dirty="0"/>
              <a:t>Surveys (</a:t>
            </a:r>
            <a:r>
              <a:rPr lang="en-US" sz="1600" b="1" dirty="0" err="1"/>
              <a:t>inquéritos</a:t>
            </a:r>
            <a:r>
              <a:rPr lang="en-US" sz="1600" b="1" dirty="0"/>
              <a:t>) </a:t>
            </a:r>
            <a:r>
              <a:rPr lang="en-US" sz="1600" dirty="0" err="1"/>
              <a:t>nas</a:t>
            </a:r>
            <a:r>
              <a:rPr lang="en-US" sz="1600" dirty="0"/>
              <a:t> </a:t>
            </a:r>
            <a:r>
              <a:rPr lang="en-US" sz="1600" dirty="0" err="1"/>
              <a:t>op</a:t>
            </a:r>
            <a:r>
              <a:rPr lang="en-US" sz="1600" dirty="0" err="1">
                <a:latin typeface="Calibri"/>
                <a:cs typeface="Calibri"/>
              </a:rPr>
              <a:t>ções</a:t>
            </a:r>
            <a:r>
              <a:rPr lang="en-US" sz="1600" dirty="0">
                <a:latin typeface="Calibri"/>
                <a:cs typeface="Calibri"/>
              </a:rPr>
              <a:t> do menu </a:t>
            </a:r>
            <a:r>
              <a:rPr lang="en-US" sz="1600" b="1" dirty="0"/>
              <a:t>Import (</a:t>
            </a:r>
            <a:r>
              <a:rPr lang="en-US" sz="1600" b="1" dirty="0" err="1"/>
              <a:t>Importar</a:t>
            </a:r>
            <a:r>
              <a:rPr lang="en-US" sz="1600" b="1" dirty="0"/>
              <a:t>)</a:t>
            </a:r>
            <a:endParaRPr lang="en-US" sz="1600" dirty="0"/>
          </a:p>
          <a:p>
            <a:pPr>
              <a:spcAft>
                <a:spcPts val="600"/>
              </a:spcAft>
            </a:pPr>
            <a:r>
              <a:rPr lang="en-US" sz="1600" dirty="0" err="1"/>
              <a:t>Tipo</a:t>
            </a:r>
            <a:r>
              <a:rPr lang="en-US" sz="1600" dirty="0"/>
              <a:t>: </a:t>
            </a:r>
            <a:r>
              <a:rPr lang="en-US" sz="1600" b="1" dirty="0"/>
              <a:t>LF Transmission Assessment Survey (o </a:t>
            </a:r>
            <a:r>
              <a:rPr lang="en-US" sz="1600" b="1" dirty="0" err="1"/>
              <a:t>inquérito</a:t>
            </a:r>
            <a:r>
              <a:rPr lang="en-US" sz="1600" b="1" dirty="0"/>
              <a:t> de </a:t>
            </a:r>
            <a:r>
              <a:rPr lang="en-US" sz="1600" b="1" dirty="0" err="1"/>
              <a:t>avaliação</a:t>
            </a:r>
            <a:r>
              <a:rPr lang="en-US" sz="1600" b="1" dirty="0"/>
              <a:t> da </a:t>
            </a:r>
            <a:r>
              <a:rPr lang="en-US" sz="1600" b="1" dirty="0" err="1"/>
              <a:t>transmissão</a:t>
            </a:r>
            <a:r>
              <a:rPr lang="en-US" sz="1600" b="1" dirty="0"/>
              <a:t> da FL)</a:t>
            </a:r>
          </a:p>
          <a:p>
            <a:pPr>
              <a:spcAft>
                <a:spcPts val="600"/>
              </a:spcAft>
            </a:pPr>
            <a:r>
              <a:rPr lang="en-US" sz="1600" dirty="0" err="1"/>
              <a:t>Clicar</a:t>
            </a:r>
            <a:r>
              <a:rPr lang="en-US" sz="1600" dirty="0"/>
              <a:t> </a:t>
            </a:r>
            <a:r>
              <a:rPr lang="en-US" sz="1600" b="1" dirty="0"/>
              <a:t>Create Import File (</a:t>
            </a:r>
            <a:r>
              <a:rPr lang="en-US" sz="1600" b="1" dirty="0" err="1"/>
              <a:t>Criar</a:t>
            </a:r>
            <a:r>
              <a:rPr lang="en-US" sz="1600" b="1" dirty="0"/>
              <a:t> </a:t>
            </a:r>
            <a:r>
              <a:rPr lang="en-US" sz="1600" b="1" dirty="0" err="1"/>
              <a:t>ficheiro</a:t>
            </a:r>
            <a:r>
              <a:rPr lang="en-US" sz="1600" b="1" dirty="0"/>
              <a:t> de </a:t>
            </a:r>
            <a:r>
              <a:rPr lang="en-US" sz="1600" b="1" dirty="0" err="1"/>
              <a:t>importação</a:t>
            </a:r>
            <a:r>
              <a:rPr lang="en-US" sz="1600" b="1" dirty="0"/>
              <a:t>)</a:t>
            </a:r>
            <a:r>
              <a:rPr lang="en-US" sz="1600" dirty="0"/>
              <a:t> </a:t>
            </a:r>
            <a:endParaRPr lang="en-US" sz="1600" b="1" dirty="0"/>
          </a:p>
          <a:p>
            <a:pPr>
              <a:spcAft>
                <a:spcPts val="600"/>
              </a:spcAft>
            </a:pPr>
            <a:r>
              <a:rPr lang="en-US" sz="1600" dirty="0" err="1"/>
              <a:t>Seleccionar</a:t>
            </a:r>
            <a:r>
              <a:rPr lang="en-US" sz="1600" dirty="0"/>
              <a:t> </a:t>
            </a:r>
            <a:r>
              <a:rPr lang="en-US" sz="1600" b="1" dirty="0"/>
              <a:t>Multiple administrative units per survey (</a:t>
            </a:r>
            <a:r>
              <a:rPr lang="en-US" sz="1600" b="1" dirty="0" err="1"/>
              <a:t>Múltiplas</a:t>
            </a:r>
            <a:r>
              <a:rPr lang="en-US" sz="1600" b="1" dirty="0"/>
              <a:t> </a:t>
            </a:r>
            <a:r>
              <a:rPr lang="en-US" sz="1600" b="1" dirty="0" err="1"/>
              <a:t>unidades</a:t>
            </a:r>
            <a:r>
              <a:rPr lang="en-US" sz="1600" b="1" dirty="0"/>
              <a:t> </a:t>
            </a:r>
            <a:r>
              <a:rPr lang="en-US" sz="1600" b="1" dirty="0" err="1"/>
              <a:t>administrativas</a:t>
            </a:r>
            <a:r>
              <a:rPr lang="en-US" sz="1600" b="1" dirty="0"/>
              <a:t> </a:t>
            </a:r>
            <a:r>
              <a:rPr lang="en-US" sz="1600" b="1" dirty="0" err="1"/>
              <a:t>por</a:t>
            </a:r>
            <a:r>
              <a:rPr lang="en-US" sz="1600" b="1" dirty="0"/>
              <a:t> </a:t>
            </a:r>
            <a:r>
              <a:rPr lang="en-US" sz="1600" b="1" dirty="0" err="1"/>
              <a:t>inquérito</a:t>
            </a:r>
            <a:r>
              <a:rPr lang="en-US" sz="1600" b="1" dirty="0"/>
              <a:t>) </a:t>
            </a:r>
          </a:p>
          <a:p>
            <a:pPr>
              <a:spcAft>
                <a:spcPts val="600"/>
              </a:spcAft>
            </a:pPr>
            <a:r>
              <a:rPr lang="en-US" sz="1600" dirty="0" err="1"/>
              <a:t>Clicar</a:t>
            </a:r>
            <a:r>
              <a:rPr lang="en-US" sz="1600" dirty="0"/>
              <a:t> </a:t>
            </a:r>
            <a:r>
              <a:rPr lang="en-US" sz="1600" b="1" dirty="0"/>
              <a:t>Add new survey name (</a:t>
            </a:r>
            <a:r>
              <a:rPr lang="en-US" sz="1600" b="1" dirty="0" err="1"/>
              <a:t>Adicionar</a:t>
            </a:r>
            <a:r>
              <a:rPr lang="en-US" sz="1600" b="1" dirty="0"/>
              <a:t> um novo novo de </a:t>
            </a:r>
            <a:r>
              <a:rPr lang="en-US" sz="1600" b="1" dirty="0" err="1"/>
              <a:t>inqu</a:t>
            </a:r>
            <a:r>
              <a:rPr lang="en-US" sz="1600" b="1" dirty="0" err="1">
                <a:latin typeface="Calibri"/>
                <a:cs typeface="Calibri"/>
              </a:rPr>
              <a:t>érito</a:t>
            </a:r>
            <a:r>
              <a:rPr lang="en-US" sz="1600" b="1" dirty="0">
                <a:latin typeface="Calibri"/>
                <a:cs typeface="Calibri"/>
              </a:rPr>
              <a:t>) </a:t>
            </a:r>
            <a:r>
              <a:rPr lang="en-US" sz="1600" dirty="0"/>
              <a:t>para </a:t>
            </a:r>
            <a:r>
              <a:rPr lang="en-US" sz="1600" dirty="0" err="1"/>
              <a:t>adicionar</a:t>
            </a:r>
            <a:r>
              <a:rPr lang="en-US" sz="1600" dirty="0"/>
              <a:t> um </a:t>
            </a:r>
            <a:r>
              <a:rPr lang="en-US" sz="1600" dirty="0" err="1"/>
              <a:t>nome</a:t>
            </a:r>
            <a:r>
              <a:rPr lang="en-US" sz="1600" dirty="0"/>
              <a:t> </a:t>
            </a:r>
            <a:r>
              <a:rPr lang="en-US" sz="1600" dirty="0" err="1"/>
              <a:t>provis</a:t>
            </a:r>
            <a:r>
              <a:rPr lang="en-US" sz="1600" dirty="0" err="1">
                <a:latin typeface="Calibri"/>
                <a:cs typeface="Calibri"/>
              </a:rPr>
              <a:t>ório</a:t>
            </a:r>
            <a:r>
              <a:rPr lang="en-US" sz="1600" dirty="0">
                <a:latin typeface="Calibri"/>
                <a:cs typeface="Calibri"/>
              </a:rPr>
              <a:t> para </a:t>
            </a:r>
            <a:r>
              <a:rPr lang="en-US" sz="1600" dirty="0" err="1">
                <a:latin typeface="Calibri"/>
                <a:cs typeface="Calibri"/>
              </a:rPr>
              <a:t>cada</a:t>
            </a:r>
            <a:r>
              <a:rPr lang="en-US" sz="1600" dirty="0">
                <a:latin typeface="Calibri"/>
                <a:cs typeface="Calibri"/>
              </a:rPr>
              <a:t> </a:t>
            </a:r>
            <a:r>
              <a:rPr lang="en-US" sz="1600" dirty="0" err="1">
                <a:latin typeface="Calibri"/>
                <a:cs typeface="Calibri"/>
              </a:rPr>
              <a:t>inquérito</a:t>
            </a:r>
            <a:r>
              <a:rPr lang="en-US" sz="1600" dirty="0">
                <a:latin typeface="Calibri"/>
                <a:cs typeface="Calibri"/>
              </a:rPr>
              <a:t> que se </a:t>
            </a:r>
            <a:r>
              <a:rPr lang="en-US" sz="1600" dirty="0" err="1">
                <a:latin typeface="Calibri"/>
                <a:cs typeface="Calibri"/>
              </a:rPr>
              <a:t>pretende</a:t>
            </a:r>
            <a:r>
              <a:rPr lang="en-US" sz="1600" dirty="0">
                <a:latin typeface="Calibri"/>
                <a:cs typeface="Calibri"/>
              </a:rPr>
              <a:t> </a:t>
            </a:r>
            <a:r>
              <a:rPr lang="en-US" sz="1600" dirty="0" err="1">
                <a:latin typeface="Calibri"/>
                <a:cs typeface="Calibri"/>
              </a:rPr>
              <a:t>importar</a:t>
            </a:r>
            <a:endParaRPr lang="en-US" sz="1600" dirty="0"/>
          </a:p>
          <a:p>
            <a:r>
              <a:rPr lang="en-US" sz="1600" dirty="0" err="1"/>
              <a:t>Inserir</a:t>
            </a:r>
            <a:r>
              <a:rPr lang="en-US" sz="1600" dirty="0"/>
              <a:t> </a:t>
            </a:r>
            <a:r>
              <a:rPr lang="en-US" sz="1600" b="1" dirty="0"/>
              <a:t>Survey1</a:t>
            </a:r>
            <a:r>
              <a:rPr lang="en-US" sz="1600" dirty="0"/>
              <a:t>, e </a:t>
            </a:r>
            <a:r>
              <a:rPr lang="en-US" sz="1600" dirty="0" err="1"/>
              <a:t>premir</a:t>
            </a:r>
            <a:r>
              <a:rPr lang="en-US" sz="1600" dirty="0"/>
              <a:t> </a:t>
            </a:r>
            <a:r>
              <a:rPr lang="en-US" sz="1600" b="1" dirty="0"/>
              <a:t>Save (</a:t>
            </a:r>
            <a:r>
              <a:rPr lang="en-US" sz="1600" b="1" dirty="0" err="1"/>
              <a:t>Guardar</a:t>
            </a:r>
            <a:r>
              <a:rPr lang="en-US" sz="1600" b="1" dirty="0"/>
              <a:t>)</a:t>
            </a:r>
          </a:p>
          <a:p>
            <a:pPr>
              <a:spcAft>
                <a:spcPts val="600"/>
              </a:spcAft>
            </a:pPr>
            <a:r>
              <a:rPr lang="en-US" sz="1600" b="1" dirty="0" err="1">
                <a:latin typeface="+mn-lt"/>
              </a:rPr>
              <a:t>Continuar</a:t>
            </a:r>
            <a:r>
              <a:rPr lang="en-US" sz="1600" dirty="0">
                <a:latin typeface="+mn-lt"/>
              </a:rPr>
              <a:t> </a:t>
            </a:r>
            <a:r>
              <a:rPr lang="en-US" sz="1800" dirty="0" err="1">
                <a:latin typeface="+mn-lt"/>
                <a:cs typeface="Calibri"/>
              </a:rPr>
              <a:t>adicionando</a:t>
            </a:r>
            <a:r>
              <a:rPr lang="en-US" sz="1600" dirty="0">
                <a:latin typeface="+mn-lt"/>
              </a:rPr>
              <a:t> </a:t>
            </a:r>
            <a:r>
              <a:rPr lang="en-US" sz="1600" dirty="0" err="1">
                <a:latin typeface="+mn-lt"/>
              </a:rPr>
              <a:t>todos</a:t>
            </a:r>
            <a:r>
              <a:rPr lang="en-US" sz="1600" dirty="0">
                <a:latin typeface="+mn-lt"/>
              </a:rPr>
              <a:t> </a:t>
            </a:r>
            <a:r>
              <a:rPr lang="en-US" sz="1600" dirty="0" err="1">
                <a:latin typeface="+mn-lt"/>
              </a:rPr>
              <a:t>os</a:t>
            </a:r>
            <a:r>
              <a:rPr lang="en-US" sz="1600" dirty="0">
                <a:latin typeface="+mn-lt"/>
              </a:rPr>
              <a:t> </a:t>
            </a:r>
            <a:r>
              <a:rPr lang="en-US" sz="1600" dirty="0" err="1">
                <a:latin typeface="+mn-lt"/>
              </a:rPr>
              <a:t>nomes</a:t>
            </a:r>
            <a:r>
              <a:rPr lang="en-US" sz="1600" dirty="0">
                <a:latin typeface="+mn-lt"/>
              </a:rPr>
              <a:t> de </a:t>
            </a:r>
            <a:r>
              <a:rPr lang="en-US" sz="1600" dirty="0" err="1">
                <a:latin typeface="+mn-lt"/>
              </a:rPr>
              <a:t>inqu</a:t>
            </a:r>
            <a:r>
              <a:rPr lang="en-US" sz="1600" dirty="0" err="1">
                <a:latin typeface="+mn-lt"/>
                <a:cs typeface="Calibri"/>
              </a:rPr>
              <a:t>éritos</a:t>
            </a:r>
            <a:r>
              <a:rPr lang="en-US" sz="1600" dirty="0">
                <a:latin typeface="+mn-lt"/>
                <a:cs typeface="Calibri"/>
              </a:rPr>
              <a:t> para </a:t>
            </a:r>
            <a:r>
              <a:rPr lang="en-US" sz="1600" dirty="0" err="1">
                <a:latin typeface="+mn-lt"/>
                <a:cs typeface="Calibri"/>
              </a:rPr>
              <a:t>os</a:t>
            </a:r>
            <a:r>
              <a:rPr lang="en-US" sz="1600" dirty="0">
                <a:latin typeface="+mn-lt"/>
                <a:cs typeface="Calibri"/>
              </a:rPr>
              <a:t> </a:t>
            </a:r>
            <a:r>
              <a:rPr lang="en-US" sz="1600" dirty="0" err="1">
                <a:latin typeface="+mn-lt"/>
                <a:cs typeface="Calibri"/>
              </a:rPr>
              <a:t>quais</a:t>
            </a:r>
            <a:r>
              <a:rPr lang="en-US" sz="1600" dirty="0">
                <a:latin typeface="+mn-lt"/>
                <a:cs typeface="Calibri"/>
              </a:rPr>
              <a:t> se </a:t>
            </a:r>
            <a:r>
              <a:rPr lang="en-US" sz="1600" dirty="0" err="1">
                <a:latin typeface="+mn-lt"/>
                <a:cs typeface="Calibri"/>
              </a:rPr>
              <a:t>pretende</a:t>
            </a:r>
            <a:r>
              <a:rPr lang="en-US" sz="1600" dirty="0">
                <a:latin typeface="+mn-lt"/>
                <a:cs typeface="Calibri"/>
              </a:rPr>
              <a:t> </a:t>
            </a:r>
            <a:r>
              <a:rPr lang="en-US" sz="1600" dirty="0" err="1">
                <a:latin typeface="+mn-lt"/>
                <a:cs typeface="Calibri"/>
              </a:rPr>
              <a:t>importar</a:t>
            </a:r>
            <a:r>
              <a:rPr lang="en-US" sz="1600" dirty="0">
                <a:latin typeface="+mn-lt"/>
                <a:cs typeface="Calibri"/>
              </a:rPr>
              <a:t> dados</a:t>
            </a:r>
            <a:endParaRPr lang="en-US" sz="1600" b="1" dirty="0">
              <a:latin typeface="+mn-lt"/>
            </a:endParaRPr>
          </a:p>
          <a:p>
            <a:pPr>
              <a:spcAft>
                <a:spcPts val="600"/>
              </a:spcAft>
            </a:pPr>
            <a:r>
              <a:rPr lang="en-US" sz="1600" dirty="0" err="1">
                <a:latin typeface="+mn-lt"/>
              </a:rPr>
              <a:t>Clicar</a:t>
            </a:r>
            <a:r>
              <a:rPr lang="en-US" sz="1600" dirty="0">
                <a:latin typeface="+mn-lt"/>
              </a:rPr>
              <a:t> </a:t>
            </a:r>
            <a:r>
              <a:rPr lang="en-US" sz="1600" dirty="0" err="1">
                <a:latin typeface="+mn-lt"/>
              </a:rPr>
              <a:t>em</a:t>
            </a:r>
            <a:r>
              <a:rPr lang="en-US" sz="1600" dirty="0">
                <a:latin typeface="+mn-lt"/>
              </a:rPr>
              <a:t> </a:t>
            </a:r>
            <a:r>
              <a:rPr lang="en-US" sz="1600" b="1" dirty="0">
                <a:latin typeface="+mn-lt"/>
              </a:rPr>
              <a:t>Next (</a:t>
            </a:r>
            <a:r>
              <a:rPr lang="en-US" sz="1600" b="1" dirty="0" err="1">
                <a:latin typeface="+mn-lt"/>
              </a:rPr>
              <a:t>Seguinte</a:t>
            </a:r>
            <a:r>
              <a:rPr lang="en-US" sz="1600" b="1" dirty="0">
                <a:latin typeface="+mn-lt"/>
              </a:rPr>
              <a:t>)</a:t>
            </a:r>
          </a:p>
          <a:p>
            <a:pPr>
              <a:spcAft>
                <a:spcPts val="600"/>
              </a:spcAft>
            </a:pPr>
            <a:r>
              <a:rPr lang="en-US" sz="1600" b="1" dirty="0" err="1">
                <a:latin typeface="+mn-lt"/>
              </a:rPr>
              <a:t>Verificar</a:t>
            </a:r>
            <a:r>
              <a:rPr lang="en-US" sz="1600" b="1" dirty="0">
                <a:latin typeface="+mn-lt"/>
              </a:rPr>
              <a:t> que </a:t>
            </a:r>
            <a:r>
              <a:rPr lang="en-US" sz="1600" b="1" dirty="0" err="1">
                <a:latin typeface="+mn-lt"/>
              </a:rPr>
              <a:t>todas</a:t>
            </a:r>
            <a:r>
              <a:rPr lang="en-US" sz="1600" b="1" dirty="0">
                <a:latin typeface="+mn-lt"/>
              </a:rPr>
              <a:t> as </a:t>
            </a:r>
            <a:r>
              <a:rPr lang="en-US" sz="1600" b="1" dirty="0" err="1">
                <a:latin typeface="+mn-lt"/>
              </a:rPr>
              <a:t>listas</a:t>
            </a:r>
            <a:r>
              <a:rPr lang="en-US" sz="1600" b="1" dirty="0">
                <a:latin typeface="+mn-lt"/>
              </a:rPr>
              <a:t> </a:t>
            </a:r>
            <a:r>
              <a:rPr lang="en-US" sz="1600" b="1" dirty="0" err="1">
                <a:latin typeface="+mn-lt"/>
              </a:rPr>
              <a:t>correspondentes</a:t>
            </a:r>
            <a:r>
              <a:rPr lang="en-US" sz="1600" b="1" dirty="0">
                <a:latin typeface="+mn-lt"/>
              </a:rPr>
              <a:t> </a:t>
            </a:r>
            <a:r>
              <a:rPr lang="en-US" sz="1600" b="1" dirty="0" err="1">
                <a:latin typeface="+mn-lt"/>
              </a:rPr>
              <a:t>t</a:t>
            </a:r>
            <a:r>
              <a:rPr lang="en-US" sz="1600" b="1" dirty="0" err="1">
                <a:latin typeface="Calibri"/>
                <a:cs typeface="Calibri"/>
              </a:rPr>
              <a:t>êm</a:t>
            </a:r>
            <a:r>
              <a:rPr lang="en-US" sz="1600" b="1" dirty="0">
                <a:latin typeface="Calibri"/>
                <a:cs typeface="Calibri"/>
              </a:rPr>
              <a:t> </a:t>
            </a:r>
            <a:r>
              <a:rPr lang="en-US" sz="1600" b="1" dirty="0" err="1">
                <a:latin typeface="Calibri"/>
                <a:cs typeface="Calibri"/>
              </a:rPr>
              <a:t>os</a:t>
            </a:r>
            <a:r>
              <a:rPr lang="en-US" sz="1600" b="1" dirty="0">
                <a:latin typeface="Calibri"/>
                <a:cs typeface="Calibri"/>
              </a:rPr>
              <a:t> </a:t>
            </a:r>
            <a:r>
              <a:rPr lang="en-US" sz="1600" b="1" dirty="0" err="1">
                <a:latin typeface="Calibri"/>
                <a:cs typeface="Calibri"/>
              </a:rPr>
              <a:t>valores</a:t>
            </a:r>
            <a:r>
              <a:rPr lang="en-US" sz="1600" b="1" dirty="0">
                <a:latin typeface="Calibri"/>
                <a:cs typeface="Calibri"/>
              </a:rPr>
              <a:t> </a:t>
            </a:r>
            <a:r>
              <a:rPr lang="en-US" sz="1600" b="1" dirty="0" err="1">
                <a:latin typeface="Calibri"/>
                <a:cs typeface="Calibri"/>
              </a:rPr>
              <a:t>necessários</a:t>
            </a:r>
            <a:r>
              <a:rPr lang="en-US" sz="1600" b="1" dirty="0">
                <a:latin typeface="Calibri"/>
                <a:cs typeface="Calibri"/>
              </a:rPr>
              <a:t>,</a:t>
            </a:r>
            <a:r>
              <a:rPr lang="en-US" sz="1600" dirty="0">
                <a:latin typeface="+mn-lt"/>
              </a:rPr>
              <a:t> </a:t>
            </a:r>
            <a:r>
              <a:rPr lang="en-US" sz="1600" dirty="0" err="1">
                <a:latin typeface="+mn-lt"/>
              </a:rPr>
              <a:t>incluindo</a:t>
            </a:r>
            <a:r>
              <a:rPr lang="en-US" sz="1600" dirty="0">
                <a:latin typeface="+mn-lt"/>
              </a:rPr>
              <a:t> </a:t>
            </a:r>
            <a:r>
              <a:rPr lang="en-US" sz="1600" dirty="0" err="1">
                <a:latin typeface="+mn-lt"/>
              </a:rPr>
              <a:t>os</a:t>
            </a:r>
            <a:r>
              <a:rPr lang="en-US" sz="1600" dirty="0">
                <a:latin typeface="+mn-lt"/>
              </a:rPr>
              <a:t> </a:t>
            </a:r>
            <a:r>
              <a:rPr lang="en-US" sz="1600" dirty="0" err="1">
                <a:latin typeface="+mn-lt"/>
              </a:rPr>
              <a:t>nomes</a:t>
            </a:r>
            <a:r>
              <a:rPr lang="en-US" sz="1600" dirty="0">
                <a:latin typeface="+mn-lt"/>
              </a:rPr>
              <a:t> de EU </a:t>
            </a:r>
            <a:r>
              <a:rPr lang="en-US" sz="1600" dirty="0" err="1">
                <a:latin typeface="+mn-lt"/>
              </a:rPr>
              <a:t>necess</a:t>
            </a:r>
            <a:r>
              <a:rPr lang="en-US" sz="1600" dirty="0" err="1">
                <a:latin typeface="Calibri"/>
                <a:cs typeface="Calibri"/>
              </a:rPr>
              <a:t>ários</a:t>
            </a:r>
            <a:endParaRPr lang="en-US" sz="1600" dirty="0">
              <a:latin typeface="+mn-lt"/>
            </a:endParaRPr>
          </a:p>
          <a:p>
            <a:pPr>
              <a:spcAft>
                <a:spcPts val="600"/>
              </a:spcAft>
            </a:pPr>
            <a:r>
              <a:rPr lang="en-US" sz="1600" dirty="0" err="1">
                <a:latin typeface="+mn-lt"/>
              </a:rPr>
              <a:t>Clicar</a:t>
            </a:r>
            <a:r>
              <a:rPr lang="en-US" sz="1600" dirty="0">
                <a:latin typeface="+mn-lt"/>
              </a:rPr>
              <a:t> </a:t>
            </a:r>
            <a:r>
              <a:rPr lang="en-US" sz="1600" dirty="0" err="1">
                <a:latin typeface="+mn-lt"/>
              </a:rPr>
              <a:t>em</a:t>
            </a:r>
            <a:r>
              <a:rPr lang="en-US" sz="1600" dirty="0">
                <a:latin typeface="+mn-lt"/>
              </a:rPr>
              <a:t> </a:t>
            </a:r>
            <a:r>
              <a:rPr lang="en-US" sz="1600" b="1" dirty="0">
                <a:latin typeface="+mn-lt"/>
              </a:rPr>
              <a:t>Next (</a:t>
            </a:r>
            <a:r>
              <a:rPr lang="en-US" sz="1600" b="1" dirty="0" err="1">
                <a:latin typeface="+mn-lt"/>
              </a:rPr>
              <a:t>Seguinte</a:t>
            </a:r>
            <a:r>
              <a:rPr lang="en-US" sz="1600" b="1" dirty="0">
                <a:latin typeface="+mn-lt"/>
              </a:rPr>
              <a:t>)</a:t>
            </a:r>
          </a:p>
          <a:p>
            <a:pPr>
              <a:spcAft>
                <a:spcPts val="600"/>
              </a:spcAft>
            </a:pPr>
            <a:r>
              <a:rPr lang="en-US" sz="1800" b="1" dirty="0" err="1">
                <a:latin typeface="+mn-lt"/>
              </a:rPr>
              <a:t>Guardar</a:t>
            </a:r>
            <a:r>
              <a:rPr lang="en-US" sz="1800" b="1" dirty="0">
                <a:latin typeface="+mn-lt"/>
              </a:rPr>
              <a:t> </a:t>
            </a:r>
            <a:r>
              <a:rPr lang="en-US" sz="1800" dirty="0">
                <a:latin typeface="+mn-lt"/>
              </a:rPr>
              <a:t>o </a:t>
            </a:r>
            <a:r>
              <a:rPr lang="en-US" sz="1800" dirty="0" err="1">
                <a:latin typeface="+mn-lt"/>
              </a:rPr>
              <a:t>ficheiro</a:t>
            </a:r>
            <a:r>
              <a:rPr lang="en-US" sz="1800" dirty="0">
                <a:latin typeface="+mn-lt"/>
              </a:rPr>
              <a:t> de </a:t>
            </a:r>
            <a:r>
              <a:rPr lang="en-US" sz="1800" dirty="0" err="1">
                <a:latin typeface="+mn-lt"/>
              </a:rPr>
              <a:t>importa</a:t>
            </a:r>
            <a:r>
              <a:rPr lang="en-US" sz="1800" dirty="0" err="1">
                <a:latin typeface="+mn-lt"/>
                <a:cs typeface="Calibri"/>
              </a:rPr>
              <a:t>ção</a:t>
            </a:r>
            <a:r>
              <a:rPr lang="en-US" sz="1800" dirty="0">
                <a:latin typeface="+mn-lt"/>
                <a:cs typeface="Calibri"/>
              </a:rPr>
              <a:t> no </a:t>
            </a:r>
            <a:r>
              <a:rPr lang="en-US" sz="1800" dirty="0" err="1">
                <a:latin typeface="+mn-lt"/>
                <a:cs typeface="Calibri"/>
              </a:rPr>
              <a:t>seu</a:t>
            </a:r>
            <a:r>
              <a:rPr lang="en-US" sz="1800" dirty="0">
                <a:latin typeface="+mn-lt"/>
                <a:cs typeface="Calibri"/>
              </a:rPr>
              <a:t> </a:t>
            </a:r>
            <a:r>
              <a:rPr lang="en-US" sz="1800" dirty="0" err="1">
                <a:latin typeface="+mn-lt"/>
                <a:cs typeface="Calibri"/>
              </a:rPr>
              <a:t>computador</a:t>
            </a:r>
            <a:endParaRPr lang="en-US" sz="1900" dirty="0">
              <a:latin typeface="+mn-lt"/>
            </a:endParaRPr>
          </a:p>
          <a:p>
            <a:pPr>
              <a:spcAft>
                <a:spcPts val="600"/>
              </a:spcAft>
            </a:pPr>
            <a:endParaRPr lang="en-US" sz="1900" b="1" dirty="0"/>
          </a:p>
          <a:p>
            <a:endParaRPr lang="en-US" dirty="0"/>
          </a:p>
        </p:txBody>
      </p:sp>
    </p:spTree>
    <p:extLst>
      <p:ext uri="{BB962C8B-B14F-4D97-AF65-F5344CB8AC3E}">
        <p14:creationId xmlns:p14="http://schemas.microsoft.com/office/powerpoint/2010/main" val="209582352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Importar</a:t>
            </a:r>
            <a:r>
              <a:rPr lang="en-US" dirty="0"/>
              <a:t> dados para o </a:t>
            </a:r>
            <a:r>
              <a:rPr lang="en-US" dirty="0" err="1"/>
              <a:t>inquérito</a:t>
            </a:r>
            <a:r>
              <a:rPr lang="en-US" dirty="0"/>
              <a:t> de </a:t>
            </a:r>
            <a:r>
              <a:rPr lang="en-US" dirty="0" err="1"/>
              <a:t>avaliação</a:t>
            </a:r>
            <a:r>
              <a:rPr lang="en-US" dirty="0"/>
              <a:t> da </a:t>
            </a:r>
            <a:r>
              <a:rPr lang="en-US" dirty="0" err="1"/>
              <a:t>transmissão</a:t>
            </a:r>
            <a:r>
              <a:rPr lang="en-US" dirty="0"/>
              <a:t> da FL</a:t>
            </a:r>
          </a:p>
        </p:txBody>
      </p:sp>
      <p:sp>
        <p:nvSpPr>
          <p:cNvPr id="3" name="Text Placeholder 2"/>
          <p:cNvSpPr>
            <a:spLocks noGrp="1"/>
          </p:cNvSpPr>
          <p:nvPr>
            <p:ph type="body" sz="quarter" idx="10"/>
          </p:nvPr>
        </p:nvSpPr>
        <p:spPr/>
        <p:txBody>
          <a:bodyPr/>
          <a:lstStyle/>
          <a:p>
            <a:pPr marL="457200" lvl="1" indent="-457200">
              <a:spcAft>
                <a:spcPts val="1200"/>
              </a:spcAft>
              <a:buFont typeface="+mj-lt"/>
              <a:buAutoNum type="arabicPeriod"/>
            </a:pPr>
            <a:r>
              <a:rPr lang="en-US" sz="2000" dirty="0" err="1">
                <a:latin typeface="+mn-lt"/>
              </a:rPr>
              <a:t>Inserir</a:t>
            </a:r>
            <a:r>
              <a:rPr lang="en-US" sz="2000" dirty="0">
                <a:latin typeface="+mn-lt"/>
              </a:rPr>
              <a:t> </a:t>
            </a:r>
            <a:r>
              <a:rPr lang="en-US" sz="2000" dirty="0" err="1">
                <a:latin typeface="+mn-lt"/>
              </a:rPr>
              <a:t>os</a:t>
            </a:r>
            <a:r>
              <a:rPr lang="en-US" sz="2000" dirty="0">
                <a:latin typeface="+mn-lt"/>
              </a:rPr>
              <a:t> dados de </a:t>
            </a:r>
            <a:r>
              <a:rPr lang="en-US" sz="2000" dirty="0" err="1">
                <a:latin typeface="+mn-lt"/>
              </a:rPr>
              <a:t>amostra</a:t>
            </a:r>
            <a:r>
              <a:rPr lang="en-US" sz="2000" dirty="0">
                <a:latin typeface="+mn-lt"/>
              </a:rPr>
              <a:t> da </a:t>
            </a:r>
            <a:r>
              <a:rPr lang="en-US" sz="2000" dirty="0" err="1">
                <a:latin typeface="+mn-lt"/>
              </a:rPr>
              <a:t>folha</a:t>
            </a:r>
            <a:r>
              <a:rPr lang="en-US" sz="2000" dirty="0">
                <a:latin typeface="+mn-lt"/>
              </a:rPr>
              <a:t> do </a:t>
            </a:r>
            <a:r>
              <a:rPr lang="en-US" sz="2000" dirty="0" err="1">
                <a:latin typeface="+mn-lt"/>
              </a:rPr>
              <a:t>inquérito</a:t>
            </a:r>
            <a:r>
              <a:rPr lang="en-US" sz="2000" dirty="0">
                <a:latin typeface="+mn-lt"/>
              </a:rPr>
              <a:t> de </a:t>
            </a:r>
            <a:r>
              <a:rPr lang="en-US" sz="2000" dirty="0" err="1">
                <a:latin typeface="+mn-lt"/>
              </a:rPr>
              <a:t>avaliação</a:t>
            </a:r>
            <a:r>
              <a:rPr lang="en-US" sz="2000" dirty="0">
                <a:latin typeface="+mn-lt"/>
              </a:rPr>
              <a:t> da </a:t>
            </a:r>
            <a:r>
              <a:rPr lang="en-US" sz="2000" dirty="0" err="1">
                <a:latin typeface="+mn-lt"/>
              </a:rPr>
              <a:t>transmissão</a:t>
            </a:r>
            <a:r>
              <a:rPr lang="en-US" sz="2000" dirty="0">
                <a:latin typeface="+mn-lt"/>
              </a:rPr>
              <a:t> da FL </a:t>
            </a:r>
            <a:r>
              <a:rPr lang="en-US" sz="2000" dirty="0" err="1">
                <a:latin typeface="+mn-lt"/>
              </a:rPr>
              <a:t>aberto</a:t>
            </a:r>
            <a:r>
              <a:rPr lang="en-US" sz="2000" dirty="0">
                <a:latin typeface="+mn-lt"/>
              </a:rPr>
              <a:t> no </a:t>
            </a:r>
            <a:r>
              <a:rPr lang="en-US" sz="2000" dirty="0" err="1">
                <a:latin typeface="+mn-lt"/>
              </a:rPr>
              <a:t>seu</a:t>
            </a:r>
            <a:r>
              <a:rPr lang="en-US" sz="2000" dirty="0">
                <a:latin typeface="+mn-lt"/>
              </a:rPr>
              <a:t> </a:t>
            </a:r>
            <a:r>
              <a:rPr lang="en-US" sz="2000" dirty="0" err="1">
                <a:latin typeface="+mn-lt"/>
              </a:rPr>
              <a:t>coomputador</a:t>
            </a:r>
            <a:r>
              <a:rPr lang="en-US" sz="2000" dirty="0">
                <a:latin typeface="+mn-lt"/>
              </a:rPr>
              <a:t>. </a:t>
            </a:r>
            <a:r>
              <a:rPr lang="en-US" sz="2000" dirty="0" err="1">
                <a:latin typeface="+mn-lt"/>
              </a:rPr>
              <a:t>Preencher</a:t>
            </a:r>
            <a:r>
              <a:rPr lang="en-US" sz="2000" dirty="0">
                <a:latin typeface="+mn-lt"/>
              </a:rPr>
              <a:t> </a:t>
            </a:r>
            <a:r>
              <a:rPr lang="en-US" sz="2000" dirty="0" err="1">
                <a:latin typeface="+mn-lt"/>
              </a:rPr>
              <a:t>todos</a:t>
            </a:r>
            <a:r>
              <a:rPr lang="en-US" sz="2000" dirty="0">
                <a:latin typeface="+mn-lt"/>
              </a:rPr>
              <a:t> </a:t>
            </a:r>
            <a:r>
              <a:rPr lang="en-US" sz="2000" dirty="0" err="1">
                <a:latin typeface="+mn-lt"/>
              </a:rPr>
              <a:t>os</a:t>
            </a:r>
            <a:r>
              <a:rPr lang="en-US" sz="2000" dirty="0">
                <a:latin typeface="+mn-lt"/>
              </a:rPr>
              <a:t> </a:t>
            </a:r>
            <a:r>
              <a:rPr lang="en-US" sz="2000" dirty="0" err="1">
                <a:latin typeface="+mn-lt"/>
              </a:rPr>
              <a:t>indicadores</a:t>
            </a:r>
            <a:r>
              <a:rPr lang="en-US" sz="2000" dirty="0">
                <a:latin typeface="+mn-lt"/>
              </a:rPr>
              <a:t> </a:t>
            </a:r>
            <a:r>
              <a:rPr lang="en-US" sz="2000" dirty="0" err="1">
                <a:latin typeface="+mn-lt"/>
              </a:rPr>
              <a:t>necessários</a:t>
            </a:r>
            <a:r>
              <a:rPr lang="en-US" sz="2000" dirty="0">
                <a:latin typeface="+mn-lt"/>
              </a:rPr>
              <a:t>.</a:t>
            </a:r>
          </a:p>
          <a:p>
            <a:pPr marL="457200" lvl="1" indent="-457200">
              <a:spcAft>
                <a:spcPts val="1200"/>
              </a:spcAft>
              <a:buFont typeface="+mj-lt"/>
              <a:buAutoNum type="arabicPeriod"/>
            </a:pPr>
            <a:r>
              <a:rPr lang="en-US" sz="2000" b="1" dirty="0">
                <a:latin typeface="+mn-lt"/>
              </a:rPr>
              <a:t>Save (</a:t>
            </a:r>
            <a:r>
              <a:rPr lang="en-US" sz="2000" b="1" dirty="0" err="1">
                <a:latin typeface="+mn-lt"/>
              </a:rPr>
              <a:t>Guardar</a:t>
            </a:r>
            <a:r>
              <a:rPr lang="en-US" sz="2000" b="1" dirty="0">
                <a:latin typeface="+mn-lt"/>
              </a:rPr>
              <a:t>) e Close (</a:t>
            </a:r>
            <a:r>
              <a:rPr lang="en-US" sz="2000" b="1" dirty="0" err="1">
                <a:latin typeface="+mn-lt"/>
              </a:rPr>
              <a:t>Fechar</a:t>
            </a:r>
            <a:r>
              <a:rPr lang="en-US" sz="2000" b="1" dirty="0">
                <a:latin typeface="+mn-lt"/>
              </a:rPr>
              <a:t>) </a:t>
            </a:r>
            <a:r>
              <a:rPr lang="en-US" sz="2000" dirty="0">
                <a:latin typeface="+mn-lt"/>
              </a:rPr>
              <a:t>o </a:t>
            </a:r>
            <a:r>
              <a:rPr lang="en-US" sz="2000" dirty="0" err="1">
                <a:latin typeface="+mn-lt"/>
              </a:rPr>
              <a:t>ficheiro</a:t>
            </a:r>
            <a:r>
              <a:rPr lang="en-US" sz="2000" dirty="0">
                <a:latin typeface="+mn-lt"/>
              </a:rPr>
              <a:t> de </a:t>
            </a:r>
            <a:r>
              <a:rPr lang="en-US" sz="2000" dirty="0" err="1">
                <a:latin typeface="+mn-lt"/>
              </a:rPr>
              <a:t>importa</a:t>
            </a:r>
            <a:r>
              <a:rPr lang="en-US" sz="2000" dirty="0" err="1">
                <a:latin typeface="+mn-lt"/>
                <a:cs typeface="Calibri"/>
              </a:rPr>
              <a:t>ção</a:t>
            </a:r>
            <a:r>
              <a:rPr lang="en-US" sz="2000" dirty="0">
                <a:latin typeface="+mn-lt"/>
              </a:rPr>
              <a:t>.</a:t>
            </a:r>
          </a:p>
          <a:p>
            <a:pPr marL="457200" lvl="1" indent="-457200">
              <a:spcAft>
                <a:spcPts val="1200"/>
              </a:spcAft>
              <a:buFont typeface="+mj-lt"/>
              <a:buAutoNum type="arabicPeriod"/>
            </a:pPr>
            <a:r>
              <a:rPr lang="en-US" sz="2000" dirty="0" err="1">
                <a:latin typeface="+mn-lt"/>
              </a:rPr>
              <a:t>Seleccionar</a:t>
            </a:r>
            <a:r>
              <a:rPr lang="en-US" sz="2000" dirty="0">
                <a:latin typeface="+mn-lt"/>
              </a:rPr>
              <a:t> </a:t>
            </a:r>
            <a:r>
              <a:rPr lang="en-US" sz="2000" b="1" dirty="0">
                <a:latin typeface="+mn-lt"/>
              </a:rPr>
              <a:t>Upload File (</a:t>
            </a:r>
            <a:r>
              <a:rPr lang="en-US" sz="2000" b="1" dirty="0" err="1">
                <a:latin typeface="+mn-lt"/>
              </a:rPr>
              <a:t>fazer</a:t>
            </a:r>
            <a:r>
              <a:rPr lang="en-US" sz="2000" b="1" dirty="0">
                <a:latin typeface="+mn-lt"/>
              </a:rPr>
              <a:t> upload do </a:t>
            </a:r>
            <a:r>
              <a:rPr lang="en-US" sz="2000" b="1" dirty="0" err="1">
                <a:latin typeface="+mn-lt"/>
              </a:rPr>
              <a:t>ficheiro</a:t>
            </a:r>
            <a:r>
              <a:rPr lang="en-US" sz="2000" b="1" dirty="0">
                <a:latin typeface="+mn-lt"/>
              </a:rPr>
              <a:t>)</a:t>
            </a:r>
            <a:r>
              <a:rPr lang="en-US" sz="2000" dirty="0">
                <a:latin typeface="+mn-lt"/>
              </a:rPr>
              <a:t>. </a:t>
            </a:r>
          </a:p>
          <a:p>
            <a:pPr marL="457200" lvl="1" indent="-457200">
              <a:spcAft>
                <a:spcPts val="1200"/>
              </a:spcAft>
              <a:buFont typeface="+mj-lt"/>
              <a:buAutoNum type="arabicPeriod"/>
            </a:pPr>
            <a:r>
              <a:rPr lang="en-US" sz="2000" dirty="0" err="1">
                <a:latin typeface="+mn-lt"/>
              </a:rPr>
              <a:t>Seleccionar</a:t>
            </a:r>
            <a:r>
              <a:rPr lang="en-US" sz="2000" dirty="0">
                <a:latin typeface="+mn-lt"/>
              </a:rPr>
              <a:t> </a:t>
            </a:r>
            <a:r>
              <a:rPr lang="en-US" sz="2000" dirty="0" err="1">
                <a:latin typeface="+mn-lt"/>
              </a:rPr>
              <a:t>os</a:t>
            </a:r>
            <a:r>
              <a:rPr lang="en-US" sz="2000" dirty="0">
                <a:latin typeface="+mn-lt"/>
              </a:rPr>
              <a:t> </a:t>
            </a:r>
            <a:r>
              <a:rPr lang="en-US" sz="2000" dirty="0" err="1">
                <a:latin typeface="+mn-lt"/>
              </a:rPr>
              <a:t>níveis</a:t>
            </a:r>
            <a:r>
              <a:rPr lang="en-US" sz="2000" dirty="0">
                <a:latin typeface="+mn-lt"/>
              </a:rPr>
              <a:t> </a:t>
            </a:r>
            <a:r>
              <a:rPr lang="en-US" sz="2000" dirty="0" err="1">
                <a:latin typeface="+mn-lt"/>
              </a:rPr>
              <a:t>administrativos</a:t>
            </a:r>
            <a:r>
              <a:rPr lang="en-US" sz="2000" dirty="0">
                <a:latin typeface="+mn-lt"/>
              </a:rPr>
              <a:t> para o Survey1. </a:t>
            </a:r>
            <a:r>
              <a:rPr lang="en-US" sz="2000" dirty="0" err="1">
                <a:latin typeface="+mn-lt"/>
              </a:rPr>
              <a:t>Pode</a:t>
            </a:r>
            <a:r>
              <a:rPr lang="en-US" sz="2000" dirty="0">
                <a:latin typeface="+mn-lt"/>
              </a:rPr>
              <a:t> </a:t>
            </a:r>
            <a:r>
              <a:rPr lang="en-US" sz="2000" dirty="0" err="1">
                <a:latin typeface="+mn-lt"/>
              </a:rPr>
              <a:t>ter</a:t>
            </a:r>
            <a:r>
              <a:rPr lang="en-US" sz="2000" dirty="0">
                <a:latin typeface="+mn-lt"/>
              </a:rPr>
              <a:t> de </a:t>
            </a:r>
            <a:r>
              <a:rPr lang="en-US" sz="2000" dirty="0" err="1">
                <a:latin typeface="+mn-lt"/>
              </a:rPr>
              <a:t>alterar</a:t>
            </a:r>
            <a:r>
              <a:rPr lang="en-US" sz="2000" dirty="0">
                <a:latin typeface="+mn-lt"/>
              </a:rPr>
              <a:t> o </a:t>
            </a:r>
            <a:r>
              <a:rPr lang="en-US" sz="2000" dirty="0" err="1">
                <a:latin typeface="+mn-lt"/>
              </a:rPr>
              <a:t>Nível</a:t>
            </a:r>
            <a:r>
              <a:rPr lang="en-US" sz="2000" dirty="0">
                <a:latin typeface="+mn-lt"/>
              </a:rPr>
              <a:t> de </a:t>
            </a:r>
            <a:r>
              <a:rPr lang="en-US" sz="2000" dirty="0" err="1">
                <a:latin typeface="+mn-lt"/>
              </a:rPr>
              <a:t>Implantação</a:t>
            </a:r>
            <a:r>
              <a:rPr lang="en-US" sz="2000" dirty="0">
                <a:latin typeface="+mn-lt"/>
              </a:rPr>
              <a:t> para </a:t>
            </a:r>
            <a:r>
              <a:rPr lang="en-US" sz="2000" b="1" dirty="0">
                <a:latin typeface="+mn-lt"/>
              </a:rPr>
              <a:t>District (Distrito)</a:t>
            </a:r>
          </a:p>
          <a:p>
            <a:pPr marL="457200" lvl="1" indent="-457200">
              <a:spcAft>
                <a:spcPts val="1200"/>
              </a:spcAft>
              <a:buFont typeface="+mj-lt"/>
              <a:buAutoNum type="arabicPeriod"/>
            </a:pPr>
            <a:r>
              <a:rPr lang="en-US" sz="2000" dirty="0" err="1">
                <a:latin typeface="+mn-lt"/>
              </a:rPr>
              <a:t>Continuar</a:t>
            </a:r>
            <a:r>
              <a:rPr lang="en-US" sz="2000" dirty="0">
                <a:latin typeface="+mn-lt"/>
              </a:rPr>
              <a:t> </a:t>
            </a:r>
            <a:r>
              <a:rPr lang="en-US" sz="2000" dirty="0" err="1">
                <a:latin typeface="+mn-lt"/>
              </a:rPr>
              <a:t>seleccionando</a:t>
            </a:r>
            <a:r>
              <a:rPr lang="en-US" sz="2000" dirty="0">
                <a:latin typeface="+mn-lt"/>
              </a:rPr>
              <a:t> </a:t>
            </a:r>
            <a:r>
              <a:rPr lang="en-US" sz="2000" dirty="0" err="1">
                <a:latin typeface="+mn-lt"/>
              </a:rPr>
              <a:t>os</a:t>
            </a:r>
            <a:r>
              <a:rPr lang="en-US" sz="2000" dirty="0">
                <a:latin typeface="+mn-lt"/>
              </a:rPr>
              <a:t> </a:t>
            </a:r>
            <a:r>
              <a:rPr lang="en-US" sz="2000" dirty="0" err="1">
                <a:latin typeface="+mn-lt"/>
              </a:rPr>
              <a:t>níveis</a:t>
            </a:r>
            <a:r>
              <a:rPr lang="en-US" sz="2000" dirty="0">
                <a:latin typeface="+mn-lt"/>
              </a:rPr>
              <a:t> </a:t>
            </a:r>
            <a:r>
              <a:rPr lang="en-US" sz="2000" dirty="0" err="1">
                <a:latin typeface="+mn-lt"/>
              </a:rPr>
              <a:t>administrativos</a:t>
            </a:r>
            <a:r>
              <a:rPr lang="en-US" sz="2000" dirty="0">
                <a:latin typeface="+mn-lt"/>
              </a:rPr>
              <a:t> para </a:t>
            </a:r>
            <a:r>
              <a:rPr lang="en-US" sz="2000" dirty="0" err="1">
                <a:latin typeface="+mn-lt"/>
              </a:rPr>
              <a:t>todos</a:t>
            </a:r>
            <a:r>
              <a:rPr lang="en-US" sz="2000" dirty="0">
                <a:latin typeface="+mn-lt"/>
              </a:rPr>
              <a:t> </a:t>
            </a:r>
            <a:r>
              <a:rPr lang="en-US" sz="2000" dirty="0" err="1">
                <a:latin typeface="+mn-lt"/>
              </a:rPr>
              <a:t>os</a:t>
            </a:r>
            <a:r>
              <a:rPr lang="en-US" sz="2000" dirty="0">
                <a:latin typeface="+mn-lt"/>
              </a:rPr>
              <a:t> </a:t>
            </a:r>
            <a:r>
              <a:rPr lang="en-US" sz="2000" dirty="0" err="1">
                <a:latin typeface="+mn-lt"/>
              </a:rPr>
              <a:t>inquéritos</a:t>
            </a:r>
            <a:r>
              <a:rPr lang="en-US" sz="2000" dirty="0">
                <a:latin typeface="+mn-lt"/>
              </a:rPr>
              <a:t>.</a:t>
            </a:r>
          </a:p>
          <a:p>
            <a:pPr marL="457200" lvl="1" indent="-457200">
              <a:spcAft>
                <a:spcPts val="1200"/>
              </a:spcAft>
              <a:buFont typeface="+mj-lt"/>
              <a:buAutoNum type="arabicPeriod"/>
            </a:pPr>
            <a:r>
              <a:rPr lang="en-US" sz="2000" dirty="0">
                <a:latin typeface="+mn-lt"/>
              </a:rPr>
              <a:t>Se o </a:t>
            </a:r>
            <a:r>
              <a:rPr lang="en-US" sz="2000" dirty="0" err="1">
                <a:latin typeface="+mn-lt"/>
              </a:rPr>
              <a:t>ficheiro</a:t>
            </a:r>
            <a:r>
              <a:rPr lang="en-US" sz="2000" dirty="0">
                <a:latin typeface="+mn-lt"/>
              </a:rPr>
              <a:t> </a:t>
            </a:r>
            <a:r>
              <a:rPr lang="en-US" sz="2000" dirty="0" err="1">
                <a:latin typeface="+mn-lt"/>
              </a:rPr>
              <a:t>tiver</a:t>
            </a:r>
            <a:r>
              <a:rPr lang="en-US" sz="2000" dirty="0">
                <a:latin typeface="+mn-lt"/>
              </a:rPr>
              <a:t> </a:t>
            </a:r>
            <a:r>
              <a:rPr lang="en-US" sz="2000" dirty="0" err="1">
                <a:latin typeface="+mn-lt"/>
              </a:rPr>
              <a:t>sido</a:t>
            </a:r>
            <a:r>
              <a:rPr lang="en-US" sz="2000" dirty="0">
                <a:latin typeface="+mn-lt"/>
              </a:rPr>
              <a:t> </a:t>
            </a:r>
            <a:r>
              <a:rPr lang="en-US" sz="2000" dirty="0" err="1">
                <a:latin typeface="+mn-lt"/>
              </a:rPr>
              <a:t>correctamente</a:t>
            </a:r>
            <a:r>
              <a:rPr lang="en-US" sz="2000" dirty="0">
                <a:latin typeface="+mn-lt"/>
              </a:rPr>
              <a:t> </a:t>
            </a:r>
            <a:r>
              <a:rPr lang="en-US" sz="2000" dirty="0" err="1">
                <a:latin typeface="+mn-lt"/>
              </a:rPr>
              <a:t>importado</a:t>
            </a:r>
            <a:r>
              <a:rPr lang="en-US" sz="2000" dirty="0">
                <a:latin typeface="+mn-lt"/>
              </a:rPr>
              <a:t>, </a:t>
            </a:r>
            <a:r>
              <a:rPr lang="en-US" sz="2000" dirty="0" err="1">
                <a:latin typeface="+mn-lt"/>
              </a:rPr>
              <a:t>clicar</a:t>
            </a:r>
            <a:r>
              <a:rPr lang="en-US" sz="2000" dirty="0">
                <a:latin typeface="+mn-lt"/>
              </a:rPr>
              <a:t> </a:t>
            </a:r>
            <a:r>
              <a:rPr lang="en-US" sz="2000" b="1" dirty="0">
                <a:latin typeface="+mn-lt"/>
              </a:rPr>
              <a:t>Finish (</a:t>
            </a:r>
            <a:r>
              <a:rPr lang="en-US" sz="2000" b="1" dirty="0" err="1">
                <a:latin typeface="+mn-lt"/>
              </a:rPr>
              <a:t>Terminar</a:t>
            </a:r>
            <a:r>
              <a:rPr lang="en-US" sz="2000" b="1" dirty="0">
                <a:latin typeface="+mn-lt"/>
              </a:rPr>
              <a:t>)</a:t>
            </a:r>
            <a:r>
              <a:rPr lang="en-US" sz="2000" dirty="0">
                <a:latin typeface="+mn-lt"/>
              </a:rPr>
              <a:t>. </a:t>
            </a:r>
          </a:p>
          <a:p>
            <a:pPr marL="457200" lvl="1" indent="-457200">
              <a:spcAft>
                <a:spcPts val="1200"/>
              </a:spcAft>
              <a:buFont typeface="+mj-lt"/>
              <a:buAutoNum type="arabicPeriod"/>
            </a:pPr>
            <a:endParaRPr lang="en-US" sz="1900" dirty="0"/>
          </a:p>
          <a:p>
            <a:pPr marL="457200" lvl="1" indent="-457200">
              <a:spcAft>
                <a:spcPts val="1200"/>
              </a:spcAft>
              <a:buFont typeface="+mj-lt"/>
              <a:buAutoNum type="arabicPeriod"/>
            </a:pPr>
            <a:endParaRPr lang="en-US" sz="1900" dirty="0"/>
          </a:p>
          <a:p>
            <a:pPr marL="457200" lvl="1" indent="-457200">
              <a:spcAft>
                <a:spcPts val="1200"/>
              </a:spcAft>
              <a:buFont typeface="+mj-lt"/>
              <a:buAutoNum type="arabicPeriod"/>
            </a:pPr>
            <a:endParaRPr lang="en-US" sz="1900" dirty="0"/>
          </a:p>
        </p:txBody>
      </p:sp>
    </p:spTree>
    <p:extLst>
      <p:ext uri="{BB962C8B-B14F-4D97-AF65-F5344CB8AC3E}">
        <p14:creationId xmlns:p14="http://schemas.microsoft.com/office/powerpoint/2010/main" val="3044796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1143000"/>
            <a:ext cx="2819400" cy="4525963"/>
          </a:xfrm>
        </p:spPr>
        <p:txBody>
          <a:bodyPr/>
          <a:lstStyle/>
          <a:p>
            <a:pPr marL="0" indent="0">
              <a:buNone/>
            </a:pPr>
            <a:r>
              <a:rPr lang="pt-PT" sz="2200" dirty="0">
                <a:ea typeface="MS PGothic" charset="0"/>
              </a:rPr>
              <a:t>A informação demográfica de todo o país é registada todos os anos.</a:t>
            </a:r>
            <a:endParaRPr lang="pt-PT" sz="2200" dirty="0"/>
          </a:p>
        </p:txBody>
      </p:sp>
      <p:sp>
        <p:nvSpPr>
          <p:cNvPr id="2" name="Title 1"/>
          <p:cNvSpPr>
            <a:spLocks noGrp="1"/>
          </p:cNvSpPr>
          <p:nvPr>
            <p:ph type="title"/>
          </p:nvPr>
        </p:nvSpPr>
        <p:spPr>
          <a:xfrm>
            <a:off x="152400" y="398145"/>
            <a:ext cx="2438399" cy="516255"/>
          </a:xfrm>
        </p:spPr>
        <p:txBody>
          <a:bodyPr/>
          <a:lstStyle/>
          <a:p>
            <a:r>
              <a:rPr lang="pt-PT" dirty="0"/>
              <a:t>Demografia</a:t>
            </a:r>
          </a:p>
        </p:txBody>
      </p:sp>
      <p:sp>
        <p:nvSpPr>
          <p:cNvPr id="6" name="Text Placeholder 2"/>
          <p:cNvSpPr txBox="1">
            <a:spLocks/>
          </p:cNvSpPr>
          <p:nvPr/>
        </p:nvSpPr>
        <p:spPr>
          <a:xfrm>
            <a:off x="171331" y="42335"/>
            <a:ext cx="1475025" cy="307777"/>
          </a:xfrm>
          <a:prstGeom prst="rect">
            <a:avLst/>
          </a:prstGeom>
          <a:noFill/>
        </p:spPr>
        <p:txBody>
          <a:bodyPr wrap="none" lIns="0" rIns="0">
            <a:spAutoFit/>
          </a:bodyPr>
          <a:lstStyle>
            <a:lvl1pPr marL="0" indent="-342900" algn="l" defTabSz="914400" rtl="0" eaLnBrk="1" latinLnBrk="0" hangingPunct="1">
              <a:spcBef>
                <a:spcPct val="20000"/>
              </a:spcBef>
              <a:buClr>
                <a:srgbClr val="066E9F"/>
              </a:buClr>
              <a:buSzPct val="120000"/>
              <a:buFont typeface="Wingdings" charset="2"/>
              <a:buNone/>
              <a:defRPr lang="en-US" sz="1400" kern="1200" cap="small" spc="100" dirty="0" smtClean="0">
                <a:solidFill>
                  <a:srgbClr val="DCE6F2"/>
                </a:solidFill>
                <a:latin typeface="Segoe UI Semibold" pitchFamily="34" charset="0"/>
                <a:ea typeface="Segoe UI" pitchFamily="34" charset="0"/>
                <a:cs typeface="Segoe UI" pitchFamily="34" charset="0"/>
              </a:defRPr>
            </a:lvl1pPr>
            <a:lvl2pPr marL="742950" indent="-285750" algn="l" defTabSz="914400" rtl="0" eaLnBrk="1" latinLnBrk="0" hangingPunct="1">
              <a:spcBef>
                <a:spcPct val="20000"/>
              </a:spcBef>
              <a:buClr>
                <a:srgbClr val="066E9F"/>
              </a:buClr>
              <a:buSzPct val="120000"/>
              <a:buFont typeface="Arial"/>
              <a:buChar char="•"/>
              <a:defRPr sz="1800" kern="1200">
                <a:solidFill>
                  <a:srgbClr val="17375D"/>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dirty="0"/>
              <a:t>gestão de dados</a:t>
            </a:r>
          </a:p>
        </p:txBody>
      </p:sp>
      <p:pic>
        <p:nvPicPr>
          <p:cNvPr id="5" name="Picture 4"/>
          <p:cNvPicPr>
            <a:picLocks noChangeAspect="1"/>
          </p:cNvPicPr>
          <p:nvPr/>
        </p:nvPicPr>
        <p:blipFill>
          <a:blip r:embed="rId3"/>
          <a:stretch>
            <a:fillRect/>
          </a:stretch>
        </p:blipFill>
        <p:spPr>
          <a:xfrm>
            <a:off x="3214747" y="2743199"/>
            <a:ext cx="5862578" cy="2962275"/>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09600" y="1066800"/>
            <a:ext cx="8153400" cy="5029200"/>
          </a:xfrm>
        </p:spPr>
        <p:txBody>
          <a:bodyPr/>
          <a:lstStyle/>
          <a:p>
            <a:pPr marL="0" indent="0">
              <a:spcAft>
                <a:spcPts val="1200"/>
              </a:spcAft>
              <a:buNone/>
            </a:pPr>
            <a:r>
              <a:rPr lang="pt-PT" dirty="0"/>
              <a:t>Logo que os dados tenham sido importados com sucesso, pode precisar e rever se est</a:t>
            </a:r>
            <a:r>
              <a:rPr lang="pt-PT" dirty="0">
                <a:latin typeface="Calibri"/>
                <a:cs typeface="Calibri"/>
              </a:rPr>
              <a:t>ão correctos, adici</a:t>
            </a:r>
            <a:r>
              <a:rPr lang="pt-PT" dirty="0"/>
              <a:t>onar dados em falta, ou mudar os dados inexactos e actualizados numa data posterior.</a:t>
            </a:r>
          </a:p>
          <a:p>
            <a:pPr marL="640080" indent="-457200">
              <a:spcAft>
                <a:spcPts val="600"/>
              </a:spcAft>
              <a:buFont typeface="+mj-lt"/>
              <a:buAutoNum type="arabicPeriod"/>
            </a:pPr>
            <a:r>
              <a:rPr lang="pt-PT" sz="2000" dirty="0"/>
              <a:t>No painel, seleccionar primeiro a localidade.</a:t>
            </a:r>
          </a:p>
          <a:p>
            <a:pPr marL="640080" indent="-457200">
              <a:spcAft>
                <a:spcPts val="8400"/>
              </a:spcAft>
              <a:buFont typeface="+mj-lt"/>
              <a:buAutoNum type="arabicPeriod"/>
            </a:pPr>
            <a:r>
              <a:rPr lang="pt-PT" sz="2000" dirty="0"/>
              <a:t>Seleccionar o formulário importado que se pretende rever clicando no link </a:t>
            </a:r>
            <a:r>
              <a:rPr lang="pt-PT" sz="2000" b="1" dirty="0"/>
              <a:t>View</a:t>
            </a:r>
            <a:r>
              <a:rPr lang="pt-PT" sz="2000" dirty="0"/>
              <a:t> perto do nome do formulário do módulo dos dados da respectiva actividade.</a:t>
            </a:r>
          </a:p>
          <a:p>
            <a:pPr marL="640080" indent="-457200">
              <a:spcAft>
                <a:spcPts val="600"/>
              </a:spcAft>
              <a:buFont typeface="+mj-lt"/>
              <a:buAutoNum type="arabicPeriod"/>
            </a:pPr>
            <a:r>
              <a:rPr lang="pt-PT" sz="2000" dirty="0"/>
              <a:t>Irá para um ecrã onde pode rever, adicionar e/ou mudar os dados.</a:t>
            </a:r>
          </a:p>
          <a:p>
            <a:pPr marL="640080" indent="-457200">
              <a:spcAft>
                <a:spcPts val="1200"/>
              </a:spcAft>
              <a:buFont typeface="+mj-lt"/>
              <a:buAutoNum type="arabicPeriod"/>
            </a:pPr>
            <a:r>
              <a:rPr lang="pt-PT" sz="2000" dirty="0"/>
              <a:t>Clicar </a:t>
            </a:r>
            <a:r>
              <a:rPr lang="pt-PT" sz="2000" b="1" dirty="0"/>
              <a:t>Save</a:t>
            </a:r>
            <a:r>
              <a:rPr lang="pt-PT" sz="2000" dirty="0"/>
              <a:t> depois de fazer as alteraç</a:t>
            </a:r>
            <a:r>
              <a:rPr lang="pt-PT" sz="2000" dirty="0">
                <a:latin typeface="Calibri"/>
                <a:cs typeface="Calibri"/>
              </a:rPr>
              <a:t>õ</a:t>
            </a:r>
            <a:r>
              <a:rPr lang="pt-PT" sz="2000" dirty="0"/>
              <a:t>es.</a:t>
            </a:r>
          </a:p>
          <a:p>
            <a:endParaRPr lang="en-US" b="1" dirty="0"/>
          </a:p>
        </p:txBody>
      </p:sp>
      <p:pic>
        <p:nvPicPr>
          <p:cNvPr id="3" name="Picture 2" descr="94.PNG"/>
          <p:cNvPicPr>
            <a:picLocks noChangeAspect="1"/>
          </p:cNvPicPr>
          <p:nvPr/>
        </p:nvPicPr>
        <p:blipFill rotWithShape="1">
          <a:blip r:embed="rId3">
            <a:extLst>
              <a:ext uri="{28A0092B-C50C-407E-A947-70E740481C1C}">
                <a14:useLocalDpi xmlns:a14="http://schemas.microsoft.com/office/drawing/2010/main" val="0"/>
              </a:ext>
            </a:extLst>
          </a:blip>
          <a:srcRect l="26745" t="43100" r="12898" b="50722"/>
          <a:stretch/>
        </p:blipFill>
        <p:spPr>
          <a:xfrm>
            <a:off x="1371601" y="3810000"/>
            <a:ext cx="7239000" cy="522387"/>
          </a:xfrm>
          <a:prstGeom prst="rect">
            <a:avLst/>
          </a:prstGeom>
          <a:effectLst>
            <a:outerShdw blurRad="63500" sx="101000" sy="101000" algn="ctr" rotWithShape="0">
              <a:schemeClr val="bg1">
                <a:lumMod val="50000"/>
                <a:alpha val="40000"/>
              </a:schemeClr>
            </a:outerShdw>
          </a:effectLst>
        </p:spPr>
      </p:pic>
      <p:sp>
        <p:nvSpPr>
          <p:cNvPr id="7" name="Text Placeholder 2"/>
          <p:cNvSpPr>
            <a:spLocks noGrp="1"/>
          </p:cNvSpPr>
          <p:nvPr>
            <p:ph type="body" sz="quarter" idx="13"/>
          </p:nvPr>
        </p:nvSpPr>
        <p:spPr/>
        <p:txBody>
          <a:bodyPr>
            <a:noAutofit/>
          </a:bodyPr>
          <a:lstStyle/>
          <a:p>
            <a:r>
              <a:rPr lang="pt-PT" dirty="0"/>
              <a:t>introdução de dados: importação de volume</a:t>
            </a:r>
          </a:p>
        </p:txBody>
      </p:sp>
      <p:sp>
        <p:nvSpPr>
          <p:cNvPr id="2" name="Title 1"/>
          <p:cNvSpPr>
            <a:spLocks noGrp="1"/>
          </p:cNvSpPr>
          <p:nvPr>
            <p:ph type="title"/>
          </p:nvPr>
        </p:nvSpPr>
        <p:spPr>
          <a:xfrm>
            <a:off x="152400" y="369094"/>
            <a:ext cx="5867400" cy="516255"/>
          </a:xfrm>
        </p:spPr>
        <p:txBody>
          <a:bodyPr/>
          <a:lstStyle/>
          <a:p>
            <a:pPr algn="l"/>
            <a:r>
              <a:rPr lang="pt-PT" dirty="0"/>
              <a:t>Rever/Editar os dados importados</a:t>
            </a:r>
          </a:p>
        </p:txBody>
      </p:sp>
      <p:sp>
        <p:nvSpPr>
          <p:cNvPr id="9" name="Rounded Rectangle 8"/>
          <p:cNvSpPr/>
          <p:nvPr/>
        </p:nvSpPr>
        <p:spPr>
          <a:xfrm rot="10800000">
            <a:off x="7155180" y="3857244"/>
            <a:ext cx="512064" cy="20116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5400000">
            <a:off x="7206996" y="3510942"/>
            <a:ext cx="3810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792848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Actualização para um novo ano</a:t>
            </a:r>
          </a:p>
        </p:txBody>
      </p:sp>
      <p:sp>
        <p:nvSpPr>
          <p:cNvPr id="3" name="Text Placeholder 2"/>
          <p:cNvSpPr>
            <a:spLocks noGrp="1"/>
          </p:cNvSpPr>
          <p:nvPr>
            <p:ph type="body" idx="1"/>
          </p:nvPr>
        </p:nvSpPr>
        <p:spPr>
          <a:xfrm>
            <a:off x="685800" y="4648200"/>
            <a:ext cx="7543800" cy="1447800"/>
          </a:xfrm>
        </p:spPr>
        <p:txBody>
          <a:bodyPr/>
          <a:lstStyle/>
          <a:p>
            <a:r>
              <a:rPr lang="pt-BR" dirty="0"/>
              <a:t>A  base de dados integrada DTN</a:t>
            </a:r>
            <a:r>
              <a:rPr lang="pt-PT" dirty="0"/>
              <a:t> pode ajudar a actualizar os dados para um novo ano. </a:t>
            </a:r>
          </a:p>
        </p:txBody>
      </p:sp>
    </p:spTree>
    <p:extLst>
      <p:ext uri="{BB962C8B-B14F-4D97-AF65-F5344CB8AC3E}">
        <p14:creationId xmlns:p14="http://schemas.microsoft.com/office/powerpoint/2010/main" val="408969870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ingle Corner Rectangle 6"/>
          <p:cNvSpPr/>
          <p:nvPr/>
        </p:nvSpPr>
        <p:spPr>
          <a:xfrm>
            <a:off x="4233" y="4876800"/>
            <a:ext cx="4567767" cy="1701800"/>
          </a:xfrm>
          <a:prstGeom prst="round1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prstGeom prst="rect">
            <a:avLst/>
          </a:prstGeom>
        </p:spPr>
        <p:txBody>
          <a:bodyPr/>
          <a:lstStyle/>
          <a:p>
            <a:pPr marL="0" indent="0">
              <a:spcAft>
                <a:spcPts val="1200"/>
              </a:spcAft>
              <a:buNone/>
            </a:pPr>
            <a:r>
              <a:rPr lang="pt-PT" sz="2200" dirty="0"/>
              <a:t>Existem dois conjuntos de dados n</a:t>
            </a:r>
            <a:r>
              <a:rPr lang="pt-BR" sz="2200" dirty="0"/>
              <a:t>a  base de dados integrada DTN</a:t>
            </a:r>
            <a:r>
              <a:rPr lang="pt-PT" sz="2200" dirty="0"/>
              <a:t> que devem ser actualizados anualmente. </a:t>
            </a:r>
          </a:p>
          <a:p>
            <a:pPr lvl="1">
              <a:spcAft>
                <a:spcPts val="600"/>
              </a:spcAft>
              <a:defRPr/>
            </a:pPr>
            <a:r>
              <a:rPr lang="pt-PT" sz="2200" b="1" dirty="0">
                <a:latin typeface="Segoe UI Semibold" pitchFamily="34" charset="0"/>
              </a:rPr>
              <a:t>Demografia</a:t>
            </a:r>
          </a:p>
          <a:p>
            <a:pPr lvl="1">
              <a:spcAft>
                <a:spcPts val="600"/>
              </a:spcAft>
              <a:defRPr/>
            </a:pPr>
            <a:r>
              <a:rPr lang="pt-PT" sz="2200" b="1" dirty="0">
                <a:latin typeface="Segoe UI Semibold" pitchFamily="34" charset="0"/>
              </a:rPr>
              <a:t>Distribuição de doenças</a:t>
            </a:r>
          </a:p>
          <a:p>
            <a:pPr marL="0" indent="0">
              <a:spcAft>
                <a:spcPts val="1200"/>
              </a:spcAft>
              <a:buNone/>
            </a:pPr>
            <a:endParaRPr lang="en-US" sz="2200" dirty="0">
              <a:latin typeface="Segoe UI Semibold" pitchFamily="34" charset="0"/>
            </a:endParaRPr>
          </a:p>
        </p:txBody>
      </p:sp>
      <p:sp>
        <p:nvSpPr>
          <p:cNvPr id="6" name="TextBox 5"/>
          <p:cNvSpPr txBox="1"/>
          <p:nvPr/>
        </p:nvSpPr>
        <p:spPr>
          <a:xfrm>
            <a:off x="381000" y="5105400"/>
            <a:ext cx="4572000" cy="1277273"/>
          </a:xfrm>
          <a:prstGeom prst="rect">
            <a:avLst/>
          </a:prstGeom>
          <a:noFill/>
        </p:spPr>
        <p:txBody>
          <a:bodyPr wrap="square" rtlCol="0">
            <a:spAutoFit/>
          </a:bodyPr>
          <a:lstStyle/>
          <a:p>
            <a:pPr>
              <a:spcAft>
                <a:spcPts val="600"/>
              </a:spcAft>
            </a:pPr>
            <a:r>
              <a:rPr lang="pt-PT" b="1" dirty="0">
                <a:solidFill>
                  <a:srgbClr val="066E9F"/>
                </a:solidFill>
                <a:latin typeface="Segoe UI" pitchFamily="34" charset="0"/>
                <a:ea typeface="Segoe UI" pitchFamily="34" charset="0"/>
                <a:cs typeface="Segoe UI" pitchFamily="34" charset="0"/>
              </a:rPr>
              <a:t>Dicas rápidas:</a:t>
            </a:r>
          </a:p>
          <a:p>
            <a:r>
              <a:rPr lang="pt-PT" dirty="0">
                <a:solidFill>
                  <a:srgbClr val="17375D"/>
                </a:solidFill>
                <a:latin typeface="Segoe UI Semibold" pitchFamily="34" charset="0"/>
              </a:rPr>
              <a:t>Estes métodos também podem ser utilizados para inserir dados de historial de anos anteriores. </a:t>
            </a:r>
          </a:p>
        </p:txBody>
      </p:sp>
      <p:sp>
        <p:nvSpPr>
          <p:cNvPr id="2" name="Title 1"/>
          <p:cNvSpPr>
            <a:spLocks noGrp="1"/>
          </p:cNvSpPr>
          <p:nvPr>
            <p:ph type="title"/>
          </p:nvPr>
        </p:nvSpPr>
        <p:spPr>
          <a:xfrm>
            <a:off x="135469" y="206613"/>
            <a:ext cx="5748415" cy="580787"/>
          </a:xfrm>
        </p:spPr>
        <p:txBody>
          <a:bodyPr/>
          <a:lstStyle/>
          <a:p>
            <a:r>
              <a:rPr lang="pt-PT" dirty="0"/>
              <a:t>Actualização para o ano novo</a:t>
            </a:r>
          </a:p>
        </p:txBody>
      </p:sp>
    </p:spTree>
    <p:extLst>
      <p:ext uri="{BB962C8B-B14F-4D97-AF65-F5344CB8AC3E}">
        <p14:creationId xmlns:p14="http://schemas.microsoft.com/office/powerpoint/2010/main" val="379724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1331" y="42335"/>
            <a:ext cx="2741007" cy="307777"/>
          </a:xfrm>
          <a:prstGeom prst="rect">
            <a:avLst/>
          </a:prstGeom>
        </p:spPr>
        <p:txBody>
          <a:bodyPr/>
          <a:lstStyle/>
          <a:p>
            <a:r>
              <a:rPr lang="pt-PT" dirty="0">
                <a:solidFill>
                  <a:srgbClr val="DCE6F2"/>
                </a:solidFill>
              </a:rPr>
              <a:t>actualização para o ano novo</a:t>
            </a:r>
          </a:p>
        </p:txBody>
      </p:sp>
      <p:sp>
        <p:nvSpPr>
          <p:cNvPr id="3" name="Title 2"/>
          <p:cNvSpPr>
            <a:spLocks noGrp="1"/>
          </p:cNvSpPr>
          <p:nvPr>
            <p:ph type="title"/>
          </p:nvPr>
        </p:nvSpPr>
        <p:spPr>
          <a:xfrm>
            <a:off x="152400" y="369094"/>
            <a:ext cx="2362200" cy="516255"/>
          </a:xfrm>
        </p:spPr>
        <p:txBody>
          <a:bodyPr/>
          <a:lstStyle/>
          <a:p>
            <a:r>
              <a:rPr lang="pt-PT" dirty="0"/>
              <a:t>Demografia</a:t>
            </a:r>
          </a:p>
        </p:txBody>
      </p:sp>
      <p:sp>
        <p:nvSpPr>
          <p:cNvPr id="10" name="Rectangle 9"/>
          <p:cNvSpPr/>
          <p:nvPr/>
        </p:nvSpPr>
        <p:spPr>
          <a:xfrm>
            <a:off x="0" y="5105400"/>
            <a:ext cx="9144000" cy="14795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TextBox 10"/>
          <p:cNvSpPr txBox="1"/>
          <p:nvPr/>
        </p:nvSpPr>
        <p:spPr>
          <a:xfrm>
            <a:off x="561940" y="5410200"/>
            <a:ext cx="8077200" cy="923330"/>
          </a:xfrm>
          <a:prstGeom prst="rect">
            <a:avLst/>
          </a:prstGeom>
          <a:noFill/>
        </p:spPr>
        <p:txBody>
          <a:bodyPr wrap="square" rtlCol="0">
            <a:spAutoFit/>
          </a:bodyPr>
          <a:lstStyle/>
          <a:p>
            <a:r>
              <a:rPr lang="pt-PT" b="1" dirty="0">
                <a:solidFill>
                  <a:srgbClr val="932323"/>
                </a:solidFill>
                <a:latin typeface="Segoe UI" pitchFamily="34" charset="0"/>
                <a:ea typeface="Segoe UI" pitchFamily="34" charset="0"/>
                <a:cs typeface="Segoe UI" pitchFamily="34" charset="0"/>
              </a:rPr>
              <a:t>Observação importante:</a:t>
            </a:r>
            <a:r>
              <a:rPr lang="pt-PT" b="1" dirty="0">
                <a:solidFill>
                  <a:srgbClr val="932323"/>
                </a:solidFill>
                <a:latin typeface="Segoe UI Semibold" pitchFamily="34" charset="0"/>
                <a:ea typeface="Segoe UI" pitchFamily="34" charset="0"/>
                <a:cs typeface="Segoe UI" pitchFamily="34" charset="0"/>
              </a:rPr>
              <a:t> </a:t>
            </a:r>
            <a:r>
              <a:rPr lang="pt-PT" b="1" dirty="0">
                <a:solidFill>
                  <a:srgbClr val="17375D"/>
                </a:solidFill>
                <a:latin typeface="Segoe UI Semibold" pitchFamily="34" charset="0"/>
                <a:ea typeface="Segoe UI" pitchFamily="34" charset="0"/>
                <a:cs typeface="Segoe UI" pitchFamily="34" charset="0"/>
              </a:rPr>
              <a:t>Pode ser útil gerar um relatório de demografia a partir do construtor de relatório personalizado do ano anterior para ajudar a calcular os valores a inserir no formulário de importação.</a:t>
            </a:r>
            <a:endParaRPr lang="pt-PT" dirty="0">
              <a:solidFill>
                <a:srgbClr val="17375D"/>
              </a:solidFill>
              <a:latin typeface="Segoe UI Semibold" pitchFamily="34" charset="0"/>
              <a:ea typeface="Segoe UI" pitchFamily="34" charset="0"/>
              <a:cs typeface="Segoe UI" pitchFamily="34" charset="0"/>
            </a:endParaRPr>
          </a:p>
        </p:txBody>
      </p:sp>
      <p:sp>
        <p:nvSpPr>
          <p:cNvPr id="12" name="Content Placeholder 3"/>
          <p:cNvSpPr>
            <a:spLocks noGrp="1"/>
          </p:cNvSpPr>
          <p:nvPr>
            <p:ph idx="1"/>
          </p:nvPr>
        </p:nvSpPr>
        <p:spPr>
          <a:xfrm>
            <a:off x="685800" y="1066801"/>
            <a:ext cx="7848600" cy="4038600"/>
          </a:xfrm>
          <a:prstGeom prst="rect">
            <a:avLst/>
          </a:prstGeom>
        </p:spPr>
        <p:txBody>
          <a:bodyPr>
            <a:noAutofit/>
          </a:bodyPr>
          <a:lstStyle/>
          <a:p>
            <a:pPr marL="182880" lvl="1" indent="0">
              <a:spcAft>
                <a:spcPts val="1200"/>
              </a:spcAft>
              <a:buNone/>
            </a:pPr>
            <a:r>
              <a:rPr lang="pt-PT" sz="2200" dirty="0"/>
              <a:t>Para actualizar a demografia para um novo ano novo ou para inserir dados de historial, ir para:</a:t>
            </a:r>
          </a:p>
          <a:p>
            <a:pPr marL="182880" lvl="1" indent="0">
              <a:spcAft>
                <a:spcPts val="1200"/>
              </a:spcAft>
              <a:buNone/>
            </a:pPr>
            <a:r>
              <a:rPr lang="pt-PT" sz="2200" b="1" dirty="0"/>
              <a:t>Main menu (Menu principal) -&gt; Imports (Importações) -&gt; Demography</a:t>
            </a:r>
            <a:r>
              <a:rPr lang="pt-PT" sz="2200" dirty="0"/>
              <a:t> </a:t>
            </a:r>
            <a:r>
              <a:rPr lang="pt-PT" sz="2200" b="1" dirty="0"/>
              <a:t>(demografia)</a:t>
            </a:r>
          </a:p>
          <a:p>
            <a:pPr marL="182880" lvl="1" indent="0">
              <a:spcAft>
                <a:spcPts val="1200"/>
              </a:spcAft>
              <a:buNone/>
            </a:pPr>
            <a:r>
              <a:rPr lang="pt-PT" sz="2200" dirty="0"/>
              <a:t>Tem de inserir os dados por nível administrativo para o nível de agregação. É também uma boa ideia inserir os dados demográficos para todos os níveis mais baixos. </a:t>
            </a:r>
          </a:p>
        </p:txBody>
      </p:sp>
    </p:spTree>
    <p:extLst>
      <p:ext uri="{BB962C8B-B14F-4D97-AF65-F5344CB8AC3E}">
        <p14:creationId xmlns:p14="http://schemas.microsoft.com/office/powerpoint/2010/main" val="5323541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3568" y="42335"/>
            <a:ext cx="2741007" cy="307777"/>
          </a:xfrm>
          <a:prstGeom prst="rect">
            <a:avLst/>
          </a:prstGeom>
        </p:spPr>
        <p:txBody>
          <a:bodyPr/>
          <a:lstStyle/>
          <a:p>
            <a:r>
              <a:rPr lang="pt-PT" dirty="0"/>
              <a:t>actualização para o ano novo</a:t>
            </a:r>
          </a:p>
        </p:txBody>
      </p:sp>
      <p:sp>
        <p:nvSpPr>
          <p:cNvPr id="3" name="Title 2"/>
          <p:cNvSpPr>
            <a:spLocks noGrp="1"/>
          </p:cNvSpPr>
          <p:nvPr>
            <p:ph type="title"/>
          </p:nvPr>
        </p:nvSpPr>
        <p:spPr>
          <a:xfrm>
            <a:off x="152400" y="369094"/>
            <a:ext cx="4153410" cy="516255"/>
          </a:xfrm>
        </p:spPr>
        <p:txBody>
          <a:bodyPr/>
          <a:lstStyle/>
          <a:p>
            <a:r>
              <a:rPr lang="pt-PT" dirty="0"/>
              <a:t>Distribuição de doenças</a:t>
            </a:r>
          </a:p>
        </p:txBody>
      </p:sp>
      <p:sp>
        <p:nvSpPr>
          <p:cNvPr id="10" name="Rectangle 9"/>
          <p:cNvSpPr/>
          <p:nvPr/>
        </p:nvSpPr>
        <p:spPr>
          <a:xfrm>
            <a:off x="0" y="5105400"/>
            <a:ext cx="9144000" cy="14795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TextBox 10"/>
          <p:cNvSpPr txBox="1"/>
          <p:nvPr/>
        </p:nvSpPr>
        <p:spPr>
          <a:xfrm>
            <a:off x="392985" y="5388798"/>
            <a:ext cx="8382000" cy="923330"/>
          </a:xfrm>
          <a:prstGeom prst="rect">
            <a:avLst/>
          </a:prstGeom>
          <a:noFill/>
        </p:spPr>
        <p:txBody>
          <a:bodyPr wrap="square" rtlCol="0">
            <a:spAutoFit/>
          </a:bodyPr>
          <a:lstStyle/>
          <a:p>
            <a:r>
              <a:rPr lang="pt-PT" b="1" dirty="0">
                <a:solidFill>
                  <a:srgbClr val="932323"/>
                </a:solidFill>
                <a:latin typeface="Segoe UI" pitchFamily="34" charset="0"/>
                <a:ea typeface="Segoe UI" pitchFamily="34" charset="0"/>
                <a:cs typeface="Segoe UI" pitchFamily="34" charset="0"/>
              </a:rPr>
              <a:t>Observação importante:</a:t>
            </a:r>
            <a:r>
              <a:rPr lang="pt-PT" b="1" dirty="0">
                <a:solidFill>
                  <a:srgbClr val="932323"/>
                </a:solidFill>
                <a:latin typeface="Segoe UI Semibold" pitchFamily="34" charset="0"/>
                <a:ea typeface="Segoe UI" pitchFamily="34" charset="0"/>
                <a:cs typeface="Segoe UI" pitchFamily="34" charset="0"/>
              </a:rPr>
              <a:t> </a:t>
            </a:r>
            <a:r>
              <a:rPr lang="pt-PT" b="1" dirty="0">
                <a:solidFill>
                  <a:srgbClr val="17375D"/>
                </a:solidFill>
                <a:latin typeface="Segoe UI Semibold" pitchFamily="34" charset="0"/>
                <a:ea typeface="Segoe UI" pitchFamily="34" charset="0"/>
                <a:cs typeface="Segoe UI" pitchFamily="34" charset="0"/>
              </a:rPr>
              <a:t>Pode ser útil gerar um relatório de distribuição de  doenças a partir do elaborador de relatório personalizado do ano anterior para ajudar a calcular os valores a inserir no formulário de importação.</a:t>
            </a:r>
            <a:endParaRPr lang="en-US" dirty="0">
              <a:solidFill>
                <a:srgbClr val="17375D"/>
              </a:solidFill>
              <a:latin typeface="Segoe UI Semibold" pitchFamily="34" charset="0"/>
              <a:ea typeface="Segoe UI" pitchFamily="34" charset="0"/>
              <a:cs typeface="Segoe UI" pitchFamily="34" charset="0"/>
            </a:endParaRPr>
          </a:p>
        </p:txBody>
      </p:sp>
      <p:sp>
        <p:nvSpPr>
          <p:cNvPr id="13" name="Content Placeholder 3"/>
          <p:cNvSpPr>
            <a:spLocks noGrp="1"/>
          </p:cNvSpPr>
          <p:nvPr>
            <p:ph idx="1"/>
          </p:nvPr>
        </p:nvSpPr>
        <p:spPr>
          <a:xfrm>
            <a:off x="685800" y="1066801"/>
            <a:ext cx="7848600" cy="3962400"/>
          </a:xfrm>
          <a:prstGeom prst="rect">
            <a:avLst/>
          </a:prstGeom>
        </p:spPr>
        <p:txBody>
          <a:bodyPr>
            <a:noAutofit/>
          </a:bodyPr>
          <a:lstStyle/>
          <a:p>
            <a:pPr marL="182880" lvl="1" indent="0">
              <a:spcAft>
                <a:spcPts val="1200"/>
              </a:spcAft>
              <a:buNone/>
            </a:pPr>
            <a:r>
              <a:rPr lang="pt-PT" sz="2200" dirty="0"/>
              <a:t>Para actualizar a distribuição de doenças para um novo ano ou inserir os dados de historial, ir para:</a:t>
            </a:r>
          </a:p>
          <a:p>
            <a:pPr marL="182880" lvl="1" indent="0">
              <a:spcAft>
                <a:spcPts val="1200"/>
              </a:spcAft>
              <a:buNone/>
            </a:pPr>
            <a:r>
              <a:rPr lang="pt-PT" sz="2200" b="1" dirty="0" err="1"/>
              <a:t>Main</a:t>
            </a:r>
            <a:r>
              <a:rPr lang="pt-PT" sz="2200" b="1" dirty="0"/>
              <a:t> menu (</a:t>
            </a:r>
            <a:r>
              <a:rPr lang="pt-PT" sz="2200" b="1" dirty="0" err="1"/>
              <a:t>Menu</a:t>
            </a:r>
            <a:r>
              <a:rPr lang="pt-PT" sz="2200" b="1" dirty="0"/>
              <a:t> principal) -&gt; </a:t>
            </a:r>
            <a:r>
              <a:rPr lang="pt-PT" sz="2200" b="1" dirty="0" err="1"/>
              <a:t>Imports</a:t>
            </a:r>
            <a:r>
              <a:rPr lang="pt-PT" sz="2200" b="1" dirty="0"/>
              <a:t> (Importações)-&gt; </a:t>
            </a:r>
            <a:r>
              <a:rPr lang="pt-PT" sz="2200" b="1" dirty="0" err="1"/>
              <a:t>Disease</a:t>
            </a:r>
            <a:r>
              <a:rPr lang="pt-PT" sz="2200" b="1" dirty="0"/>
              <a:t> </a:t>
            </a:r>
            <a:r>
              <a:rPr lang="pt-PT" sz="2200" b="1" dirty="0" err="1"/>
              <a:t>Distribution</a:t>
            </a:r>
            <a:r>
              <a:rPr lang="pt-PT" sz="2200" b="1" dirty="0"/>
              <a:t> (Distribuição de Doenças)</a:t>
            </a:r>
          </a:p>
          <a:p>
            <a:pPr marL="182880" lvl="1" indent="0">
              <a:spcAft>
                <a:spcPts val="1200"/>
              </a:spcAft>
              <a:buNone/>
            </a:pPr>
            <a:r>
              <a:rPr lang="pt-PT" sz="2200" dirty="0"/>
              <a:t>Tem de inserir os dados por nível administrativo para cada doença no seu programa. </a:t>
            </a:r>
          </a:p>
        </p:txBody>
      </p:sp>
    </p:spTree>
    <p:extLst>
      <p:ext uri="{BB962C8B-B14F-4D97-AF65-F5344CB8AC3E}">
        <p14:creationId xmlns:p14="http://schemas.microsoft.com/office/powerpoint/2010/main" val="41606656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Reorganização distrital</a:t>
            </a:r>
          </a:p>
        </p:txBody>
      </p:sp>
      <p:sp>
        <p:nvSpPr>
          <p:cNvPr id="3" name="Text Placeholder 2"/>
          <p:cNvSpPr>
            <a:spLocks noGrp="1"/>
          </p:cNvSpPr>
          <p:nvPr>
            <p:ph type="body" idx="1"/>
          </p:nvPr>
        </p:nvSpPr>
        <p:spPr>
          <a:xfrm>
            <a:off x="685800" y="4648200"/>
            <a:ext cx="5943600" cy="1447800"/>
          </a:xfrm>
        </p:spPr>
        <p:txBody>
          <a:bodyPr/>
          <a:lstStyle/>
          <a:p>
            <a:r>
              <a:rPr lang="pt-BR" dirty="0"/>
              <a:t>A base de dados integrada DTN</a:t>
            </a:r>
            <a:r>
              <a:rPr lang="pt-PT" dirty="0"/>
              <a:t> pode realocar os dados quando se alteram as unidades administrativas no país</a:t>
            </a:r>
          </a:p>
        </p:txBody>
      </p:sp>
    </p:spTree>
    <p:extLst>
      <p:ext uri="{BB962C8B-B14F-4D97-AF65-F5344CB8AC3E}">
        <p14:creationId xmlns:p14="http://schemas.microsoft.com/office/powerpoint/2010/main" val="378776839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171331" y="42335"/>
            <a:ext cx="2165336" cy="307777"/>
          </a:xfrm>
        </p:spPr>
        <p:txBody>
          <a:bodyPr/>
          <a:lstStyle/>
          <a:p>
            <a:r>
              <a:rPr lang="en-US" dirty="0" err="1"/>
              <a:t>Reorganização</a:t>
            </a:r>
            <a:r>
              <a:rPr lang="en-US" dirty="0"/>
              <a:t> </a:t>
            </a:r>
            <a:r>
              <a:rPr lang="en-US" dirty="0" err="1"/>
              <a:t>distrital</a:t>
            </a:r>
            <a:endParaRPr lang="en-US" dirty="0"/>
          </a:p>
        </p:txBody>
      </p:sp>
      <p:sp>
        <p:nvSpPr>
          <p:cNvPr id="3" name="Content Placeholder 2"/>
          <p:cNvSpPr>
            <a:spLocks noGrp="1"/>
          </p:cNvSpPr>
          <p:nvPr>
            <p:ph idx="1"/>
          </p:nvPr>
        </p:nvSpPr>
        <p:spPr>
          <a:xfrm>
            <a:off x="685800" y="1905000"/>
            <a:ext cx="7848600" cy="3763963"/>
          </a:xfrm>
          <a:prstGeom prst="rect">
            <a:avLst/>
          </a:prstGeom>
        </p:spPr>
        <p:txBody>
          <a:bodyPr numCol="2"/>
          <a:lstStyle/>
          <a:p>
            <a:pPr marL="525780" lvl="1" indent="-342900">
              <a:spcAft>
                <a:spcPts val="1200"/>
              </a:spcAft>
              <a:buSzPct val="100000"/>
              <a:buFont typeface="Wingdings" charset="2"/>
              <a:buChar char="§"/>
            </a:pPr>
            <a:r>
              <a:rPr lang="en-US" sz="2200" b="1" dirty="0" err="1">
                <a:latin typeface="Calibri"/>
                <a:cs typeface="Calibri"/>
              </a:rPr>
              <a:t>Cisão</a:t>
            </a:r>
            <a:r>
              <a:rPr lang="en-US" sz="2200" b="1" dirty="0">
                <a:latin typeface="Calibri"/>
                <a:cs typeface="Calibri"/>
              </a:rPr>
              <a:t> de </a:t>
            </a:r>
            <a:r>
              <a:rPr lang="en-US" sz="2200" b="1" dirty="0" err="1">
                <a:latin typeface="Calibri"/>
                <a:cs typeface="Calibri"/>
              </a:rPr>
              <a:t>unidades</a:t>
            </a:r>
            <a:r>
              <a:rPr lang="en-US" sz="2200" b="1" dirty="0">
                <a:latin typeface="Calibri"/>
                <a:cs typeface="Calibri"/>
              </a:rPr>
              <a:t> </a:t>
            </a:r>
            <a:r>
              <a:rPr lang="en-US" sz="2200" b="1" dirty="0" err="1">
                <a:latin typeface="Calibri"/>
                <a:cs typeface="Calibri"/>
              </a:rPr>
              <a:t>administrativas</a:t>
            </a:r>
            <a:endParaRPr lang="en-US" sz="2200" b="1" dirty="0">
              <a:latin typeface="Calibri"/>
              <a:cs typeface="Calibri"/>
            </a:endParaRPr>
          </a:p>
          <a:p>
            <a:pPr marL="525780" lvl="1" indent="-342900">
              <a:spcAft>
                <a:spcPts val="1200"/>
              </a:spcAft>
              <a:buSzPct val="100000"/>
              <a:buFont typeface="Wingdings" charset="2"/>
              <a:buChar char="§"/>
            </a:pPr>
            <a:endParaRPr lang="en-US" sz="2200" dirty="0">
              <a:latin typeface="Segoe UI Semibold" pitchFamily="34" charset="0"/>
            </a:endParaRPr>
          </a:p>
          <a:p>
            <a:pPr marL="182880" lvl="1" indent="0">
              <a:spcAft>
                <a:spcPts val="1200"/>
              </a:spcAft>
              <a:buSzPct val="100000"/>
              <a:buNone/>
            </a:pPr>
            <a:endParaRPr lang="en-US" sz="2200" dirty="0">
              <a:latin typeface="Segoe UI Semibold" pitchFamily="34" charset="0"/>
            </a:endParaRPr>
          </a:p>
          <a:p>
            <a:pPr marL="525780" lvl="1" indent="-342900">
              <a:spcAft>
                <a:spcPts val="1200"/>
              </a:spcAft>
              <a:buSzPct val="100000"/>
              <a:buFont typeface="Wingdings" charset="2"/>
              <a:buChar char="§"/>
            </a:pPr>
            <a:endParaRPr lang="en-US" sz="2200" b="1" dirty="0">
              <a:latin typeface="Segoe UI Semibold" pitchFamily="34" charset="0"/>
            </a:endParaRPr>
          </a:p>
          <a:p>
            <a:pPr marL="525780" lvl="1" indent="-342900">
              <a:spcAft>
                <a:spcPts val="1200"/>
              </a:spcAft>
              <a:buSzPct val="100000"/>
              <a:buFont typeface="Wingdings" charset="2"/>
              <a:buChar char="§"/>
            </a:pPr>
            <a:endParaRPr lang="en-US" sz="2200" b="1" dirty="0">
              <a:latin typeface="Segoe UI Semibold" pitchFamily="34" charset="0"/>
            </a:endParaRPr>
          </a:p>
          <a:p>
            <a:pPr marL="525780" lvl="1" indent="-342900">
              <a:spcAft>
                <a:spcPts val="1200"/>
              </a:spcAft>
              <a:buSzPct val="100000"/>
              <a:buFont typeface="Wingdings" charset="2"/>
              <a:buChar char="§"/>
            </a:pPr>
            <a:endParaRPr lang="en-US" sz="2200" b="1" dirty="0">
              <a:latin typeface="Segoe UI Semibold" pitchFamily="34" charset="0"/>
            </a:endParaRPr>
          </a:p>
          <a:p>
            <a:pPr marL="525780" lvl="1" indent="-342900">
              <a:spcAft>
                <a:spcPts val="1200"/>
              </a:spcAft>
              <a:buSzPct val="100000"/>
              <a:buFont typeface="Wingdings" charset="2"/>
              <a:buChar char="§"/>
            </a:pPr>
            <a:endParaRPr lang="en-US" sz="2200" b="1" dirty="0">
              <a:latin typeface="Segoe UI Semibold" pitchFamily="34" charset="0"/>
            </a:endParaRPr>
          </a:p>
          <a:p>
            <a:pPr marL="525780" lvl="1" indent="-342900">
              <a:spcAft>
                <a:spcPts val="1200"/>
              </a:spcAft>
              <a:buSzPct val="100000"/>
              <a:buFont typeface="Wingdings" charset="2"/>
              <a:buChar char="§"/>
            </a:pPr>
            <a:r>
              <a:rPr lang="en-US" sz="2200" b="1" dirty="0" err="1">
                <a:latin typeface="Calibri"/>
                <a:cs typeface="Calibri"/>
              </a:rPr>
              <a:t>Fusão</a:t>
            </a:r>
            <a:r>
              <a:rPr lang="en-US" sz="2200" b="1" dirty="0">
                <a:latin typeface="Calibri"/>
                <a:cs typeface="Calibri"/>
              </a:rPr>
              <a:t> de </a:t>
            </a:r>
            <a:r>
              <a:rPr lang="en-US" sz="2200" b="1" dirty="0" err="1">
                <a:latin typeface="Calibri"/>
                <a:cs typeface="Calibri"/>
              </a:rPr>
              <a:t>unidades</a:t>
            </a:r>
            <a:r>
              <a:rPr lang="en-US" sz="2200" b="1" dirty="0">
                <a:latin typeface="Calibri"/>
                <a:cs typeface="Calibri"/>
              </a:rPr>
              <a:t> </a:t>
            </a:r>
            <a:r>
              <a:rPr lang="en-US" sz="2200" b="1" dirty="0" err="1">
                <a:latin typeface="Calibri"/>
                <a:cs typeface="Calibri"/>
              </a:rPr>
              <a:t>administrativas</a:t>
            </a:r>
            <a:endParaRPr lang="en-US" sz="2200" dirty="0">
              <a:latin typeface="Segoe UI Semibold" pitchFamily="34" charset="0"/>
            </a:endParaRPr>
          </a:p>
        </p:txBody>
      </p:sp>
      <p:sp>
        <p:nvSpPr>
          <p:cNvPr id="2" name="Title 1"/>
          <p:cNvSpPr>
            <a:spLocks noGrp="1"/>
          </p:cNvSpPr>
          <p:nvPr>
            <p:ph type="title"/>
          </p:nvPr>
        </p:nvSpPr>
        <p:spPr>
          <a:xfrm>
            <a:off x="152400" y="369094"/>
            <a:ext cx="4002954" cy="516255"/>
          </a:xfrm>
        </p:spPr>
        <p:txBody>
          <a:bodyPr/>
          <a:lstStyle/>
          <a:p>
            <a:r>
              <a:rPr lang="en-US" dirty="0" err="1"/>
              <a:t>Reorganização</a:t>
            </a:r>
            <a:r>
              <a:rPr lang="en-US" dirty="0"/>
              <a:t> </a:t>
            </a:r>
            <a:r>
              <a:rPr lang="en-US" dirty="0" err="1"/>
              <a:t>distrital</a:t>
            </a:r>
            <a:endParaRPr lang="en-US" dirty="0"/>
          </a:p>
        </p:txBody>
      </p:sp>
      <p:graphicFrame>
        <p:nvGraphicFramePr>
          <p:cNvPr id="4" name="Diagram 3"/>
          <p:cNvGraphicFramePr/>
          <p:nvPr>
            <p:extLst>
              <p:ext uri="{D42A27DB-BD31-4B8C-83A1-F6EECF244321}">
                <p14:modId xmlns:p14="http://schemas.microsoft.com/office/powerpoint/2010/main" val="560870412"/>
              </p:ext>
            </p:extLst>
          </p:nvPr>
        </p:nvGraphicFramePr>
        <p:xfrm>
          <a:off x="990600" y="2667000"/>
          <a:ext cx="25908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3720789604"/>
              </p:ext>
            </p:extLst>
          </p:nvPr>
        </p:nvGraphicFramePr>
        <p:xfrm>
          <a:off x="5029200" y="3200400"/>
          <a:ext cx="3048000" cy="2286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Content Placeholder 2"/>
          <p:cNvSpPr txBox="1">
            <a:spLocks/>
          </p:cNvSpPr>
          <p:nvPr/>
        </p:nvSpPr>
        <p:spPr>
          <a:xfrm>
            <a:off x="762000" y="994825"/>
            <a:ext cx="7772400" cy="707820"/>
          </a:xfrm>
          <a:prstGeom prst="rect">
            <a:avLst/>
          </a:prstGeom>
        </p:spPr>
        <p:txBody>
          <a:bodyPr vert="horz" lIns="91440" tIns="45720" rIns="91440" bIns="45720" rtlCol="0">
            <a:noAutofit/>
          </a:bodyPr>
          <a:lstStyle>
            <a:lvl1pPr marL="0" indent="0" algn="l" defTabSz="914400" rtl="0" eaLnBrk="1" latinLnBrk="0" hangingPunct="1">
              <a:spcBef>
                <a:spcPct val="20000"/>
              </a:spcBef>
              <a:buSzPct val="100000"/>
              <a:buFont typeface="Wingdings" charset="2"/>
              <a:buChar char="§"/>
              <a:defRPr lang="en-US" sz="2400" kern="1200" dirty="0" smtClean="0">
                <a:solidFill>
                  <a:srgbClr val="17375D"/>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SzPct val="100000"/>
              <a:buFont typeface="Wingdings"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SzPct val="100000"/>
              <a:buFont typeface="Wingdings"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SzPct val="100000"/>
              <a:buFont typeface="Wingdings"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SzPct val="100000"/>
              <a:buFont typeface="Wingdings"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200"/>
              </a:spcAft>
              <a:buFont typeface="Wingdings" charset="2"/>
              <a:buNone/>
            </a:pPr>
            <a:r>
              <a:rPr lang="en-US" dirty="0"/>
              <a:t>A base de dados </a:t>
            </a:r>
            <a:r>
              <a:rPr lang="en-US" dirty="0" err="1"/>
              <a:t>integrada</a:t>
            </a:r>
            <a:r>
              <a:rPr lang="en-US" dirty="0"/>
              <a:t> </a:t>
            </a:r>
            <a:r>
              <a:rPr lang="en-US" dirty="0" err="1"/>
              <a:t>DTN</a:t>
            </a:r>
            <a:r>
              <a:rPr lang="en-US" dirty="0"/>
              <a:t> </a:t>
            </a:r>
            <a:r>
              <a:rPr lang="en-US" dirty="0" err="1"/>
              <a:t>proporciona</a:t>
            </a:r>
            <a:r>
              <a:rPr lang="en-US" dirty="0"/>
              <a:t> </a:t>
            </a:r>
            <a:r>
              <a:rPr lang="en-US" dirty="0" err="1"/>
              <a:t>duas</a:t>
            </a:r>
            <a:r>
              <a:rPr lang="en-US" dirty="0"/>
              <a:t> </a:t>
            </a:r>
            <a:r>
              <a:rPr lang="en-US" dirty="0" err="1"/>
              <a:t>formas</a:t>
            </a:r>
            <a:r>
              <a:rPr lang="en-US" dirty="0"/>
              <a:t> para </a:t>
            </a:r>
            <a:r>
              <a:rPr lang="en-US" dirty="0" err="1"/>
              <a:t>realocar</a:t>
            </a:r>
            <a:r>
              <a:rPr lang="en-US" dirty="0"/>
              <a:t> </a:t>
            </a:r>
            <a:r>
              <a:rPr lang="en-US" dirty="0" err="1"/>
              <a:t>unidades</a:t>
            </a:r>
            <a:r>
              <a:rPr lang="en-US" dirty="0"/>
              <a:t> </a:t>
            </a:r>
            <a:r>
              <a:rPr lang="en-US" dirty="0" err="1"/>
              <a:t>administrativas</a:t>
            </a:r>
            <a:r>
              <a:rPr lang="en-US" dirty="0"/>
              <a:t>:</a:t>
            </a:r>
            <a:endParaRPr lang="en-US" sz="2200" b="1" dirty="0">
              <a:latin typeface="Segoe UI Semibold" pitchFamily="34" charset="0"/>
            </a:endParaRPr>
          </a:p>
        </p:txBody>
      </p:sp>
    </p:spTree>
    <p:extLst>
      <p:ext uri="{BB962C8B-B14F-4D97-AF65-F5344CB8AC3E}">
        <p14:creationId xmlns:p14="http://schemas.microsoft.com/office/powerpoint/2010/main" val="22493104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1331" y="59269"/>
            <a:ext cx="2217723" cy="307777"/>
          </a:xfrm>
        </p:spPr>
        <p:txBody>
          <a:bodyPr/>
          <a:lstStyle/>
          <a:p>
            <a:r>
              <a:rPr lang="pt-PT" dirty="0">
                <a:solidFill>
                  <a:srgbClr val="DCE6F2"/>
                </a:solidFill>
              </a:rPr>
              <a:t>distribuição em distritos</a:t>
            </a:r>
          </a:p>
        </p:txBody>
      </p:sp>
      <p:sp>
        <p:nvSpPr>
          <p:cNvPr id="4" name="Content Placeholder 3"/>
          <p:cNvSpPr>
            <a:spLocks noGrp="1"/>
          </p:cNvSpPr>
          <p:nvPr>
            <p:ph idx="1"/>
          </p:nvPr>
        </p:nvSpPr>
        <p:spPr/>
        <p:txBody>
          <a:bodyPr/>
          <a:lstStyle/>
          <a:p>
            <a:pPr marL="0" indent="0">
              <a:buNone/>
            </a:pPr>
            <a:r>
              <a:rPr lang="pt-PT" dirty="0"/>
              <a:t>Pode dividir uma unidade administrativa em várias unidades administrativas no mesmo nível. </a:t>
            </a:r>
          </a:p>
          <a:p>
            <a:pPr marL="0" indent="0">
              <a:buNone/>
            </a:pPr>
            <a:endParaRPr lang="pt-PT" dirty="0"/>
          </a:p>
          <a:p>
            <a:pPr>
              <a:spcAft>
                <a:spcPts val="1200"/>
              </a:spcAft>
              <a:buSzPct val="100000"/>
              <a:buFont typeface="Wingdings" charset="2"/>
              <a:buChar char="§"/>
            </a:pPr>
            <a:r>
              <a:rPr lang="pt-PT" dirty="0"/>
              <a:t>Pode escolher como alocar </a:t>
            </a:r>
            <a:br>
              <a:rPr lang="pt-PT" dirty="0"/>
            </a:br>
            <a:r>
              <a:rPr lang="pt-PT" dirty="0"/>
              <a:t>as unidades administrativas </a:t>
            </a:r>
            <a:br>
              <a:rPr lang="pt-PT" dirty="0"/>
            </a:br>
            <a:r>
              <a:rPr lang="pt-PT" dirty="0"/>
              <a:t>de nível mais baixo</a:t>
            </a:r>
          </a:p>
          <a:p>
            <a:pPr>
              <a:spcAft>
                <a:spcPts val="1200"/>
              </a:spcAft>
              <a:buSzPct val="100000"/>
              <a:buFont typeface="Wingdings" charset="2"/>
              <a:buChar char="§"/>
            </a:pPr>
            <a:r>
              <a:rPr lang="pt-PT" dirty="0"/>
              <a:t>Os indicadores serão alocados </a:t>
            </a:r>
            <a:br>
              <a:rPr lang="pt-PT" dirty="0"/>
            </a:br>
            <a:r>
              <a:rPr lang="pt-PT" dirty="0"/>
              <a:t>automaticamente, mas pode </a:t>
            </a:r>
            <a:br>
              <a:rPr lang="pt-PT" dirty="0"/>
            </a:br>
            <a:r>
              <a:rPr lang="pt-PT" dirty="0"/>
              <a:t>rever e fazer mudanças.</a:t>
            </a:r>
          </a:p>
          <a:p>
            <a:endParaRPr lang="en-US" dirty="0"/>
          </a:p>
          <a:p>
            <a:endParaRPr lang="en-US" dirty="0"/>
          </a:p>
        </p:txBody>
      </p:sp>
      <p:sp>
        <p:nvSpPr>
          <p:cNvPr id="2" name="Title 1"/>
          <p:cNvSpPr>
            <a:spLocks noGrp="1"/>
          </p:cNvSpPr>
          <p:nvPr>
            <p:ph type="title"/>
          </p:nvPr>
        </p:nvSpPr>
        <p:spPr>
          <a:xfrm>
            <a:off x="152400" y="369094"/>
            <a:ext cx="6019800" cy="516255"/>
          </a:xfrm>
        </p:spPr>
        <p:txBody>
          <a:bodyPr/>
          <a:lstStyle/>
          <a:p>
            <a:pPr algn="l"/>
            <a:r>
              <a:rPr lang="pt-PT" dirty="0"/>
              <a:t>Dividir as unidades administrativas</a:t>
            </a:r>
          </a:p>
        </p:txBody>
      </p:sp>
      <p:pic>
        <p:nvPicPr>
          <p:cNvPr id="3" name="Picture 2" descr="101.PNG"/>
          <p:cNvPicPr>
            <a:picLocks noChangeAspect="1"/>
          </p:cNvPicPr>
          <p:nvPr/>
        </p:nvPicPr>
        <p:blipFill rotWithShape="1">
          <a:blip r:embed="rId3">
            <a:extLst>
              <a:ext uri="{28A0092B-C50C-407E-A947-70E740481C1C}">
                <a14:useLocalDpi xmlns:a14="http://schemas.microsoft.com/office/drawing/2010/main" val="0"/>
              </a:ext>
            </a:extLst>
          </a:blip>
          <a:srcRect l="604" t="4108" r="39375" b="26162"/>
          <a:stretch/>
        </p:blipFill>
        <p:spPr>
          <a:xfrm>
            <a:off x="5410200" y="2362200"/>
            <a:ext cx="3232015" cy="2917995"/>
          </a:xfrm>
          <a:prstGeom prst="rect">
            <a:avLst/>
          </a:prstGeom>
          <a:effectLst>
            <a:outerShdw blurRad="63500" sx="102000" sy="102000" algn="ctr" rotWithShape="0">
              <a:schemeClr val="bg1">
                <a:lumMod val="65000"/>
                <a:alpha val="40000"/>
              </a:schemeClr>
            </a:outerShdw>
          </a:effectLst>
        </p:spPr>
      </p:pic>
    </p:spTree>
    <p:extLst>
      <p:ext uri="{BB962C8B-B14F-4D97-AF65-F5344CB8AC3E}">
        <p14:creationId xmlns:p14="http://schemas.microsoft.com/office/powerpoint/2010/main" val="37989225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PT" dirty="0"/>
              <a:t>Dividir as unidades administrativas</a:t>
            </a:r>
          </a:p>
        </p:txBody>
      </p:sp>
      <p:sp>
        <p:nvSpPr>
          <p:cNvPr id="6" name="Text Placeholder 1"/>
          <p:cNvSpPr>
            <a:spLocks noGrp="1"/>
          </p:cNvSpPr>
          <p:nvPr>
            <p:ph type="body" sz="quarter" idx="10"/>
          </p:nvPr>
        </p:nvSpPr>
        <p:spPr>
          <a:xfrm>
            <a:off x="533400" y="838200"/>
            <a:ext cx="7924800" cy="4953000"/>
          </a:xfrm>
        </p:spPr>
        <p:txBody>
          <a:bodyPr>
            <a:noAutofit/>
          </a:bodyPr>
          <a:lstStyle/>
          <a:p>
            <a:pPr marL="512064" indent="-365760">
              <a:spcAft>
                <a:spcPts val="900"/>
              </a:spcAft>
            </a:pPr>
            <a:r>
              <a:rPr lang="pt-PT" sz="1600" dirty="0">
                <a:latin typeface="+mn-lt"/>
              </a:rPr>
              <a:t>Seleccionar </a:t>
            </a:r>
            <a:r>
              <a:rPr lang="pt-PT" sz="1600" b="1" dirty="0">
                <a:latin typeface="+mn-lt"/>
              </a:rPr>
              <a:t>Administrative units (unidades administrativas-&gt; Split administrative unit (dividir a unidade administrativa)</a:t>
            </a:r>
            <a:r>
              <a:rPr lang="pt-PT" sz="1600" dirty="0">
                <a:latin typeface="+mn-lt"/>
              </a:rPr>
              <a:t> no Menu Principal</a:t>
            </a:r>
          </a:p>
          <a:p>
            <a:pPr marL="512064" indent="-365760">
              <a:spcAft>
                <a:spcPts val="900"/>
              </a:spcAft>
            </a:pPr>
            <a:r>
              <a:rPr lang="pt-PT" sz="1600" dirty="0">
                <a:latin typeface="+mn-lt"/>
              </a:rPr>
              <a:t>Fazer c</a:t>
            </a:r>
            <a:r>
              <a:rPr lang="pt-PT" sz="1600" dirty="0">
                <a:latin typeface="Calibri"/>
                <a:cs typeface="Calibri"/>
              </a:rPr>
              <a:t>ópia de segurança d</a:t>
            </a:r>
            <a:r>
              <a:rPr lang="pt-PT" sz="1600" dirty="0">
                <a:latin typeface="+mn-lt"/>
              </a:rPr>
              <a:t>a base de dados</a:t>
            </a:r>
          </a:p>
          <a:p>
            <a:pPr marL="512064" indent="-365760">
              <a:spcAft>
                <a:spcPts val="900"/>
              </a:spcAft>
            </a:pPr>
            <a:r>
              <a:rPr lang="pt-PT" sz="1600" dirty="0">
                <a:latin typeface="+mn-lt"/>
              </a:rPr>
              <a:t>Definir as regras de reorganiza</a:t>
            </a:r>
            <a:r>
              <a:rPr lang="pt-PT" sz="1600" dirty="0">
                <a:latin typeface="Calibri"/>
                <a:cs typeface="Calibri"/>
              </a:rPr>
              <a:t>ção distrital a partir dos</a:t>
            </a:r>
            <a:r>
              <a:rPr lang="pt-PT" sz="1600" b="1" dirty="0">
                <a:latin typeface="Calibri"/>
                <a:cs typeface="Calibri"/>
              </a:rPr>
              <a:t> Custom indicators (indicadores personalizados</a:t>
            </a:r>
            <a:r>
              <a:rPr lang="pt-PT" sz="1600" dirty="0">
                <a:latin typeface="Calibri"/>
                <a:cs typeface="Calibri"/>
              </a:rPr>
              <a:t>)</a:t>
            </a:r>
          </a:p>
          <a:p>
            <a:pPr marL="512064" indent="-365760">
              <a:spcAft>
                <a:spcPts val="900"/>
              </a:spcAft>
            </a:pPr>
            <a:r>
              <a:rPr lang="pt-PT" sz="1600" dirty="0">
                <a:latin typeface="+mn-lt"/>
              </a:rPr>
              <a:t>Adicionar “Date redistricting occurred”:</a:t>
            </a:r>
            <a:r>
              <a:rPr lang="pt-PT" sz="1600" b="1" dirty="0">
                <a:latin typeface="+mn-lt"/>
              </a:rPr>
              <a:t> 31 de Dezembro de 2014</a:t>
            </a:r>
          </a:p>
          <a:p>
            <a:pPr marL="512064" indent="-365760">
              <a:spcAft>
                <a:spcPts val="900"/>
              </a:spcAft>
            </a:pPr>
            <a:r>
              <a:rPr lang="pt-PT" sz="1600" dirty="0">
                <a:latin typeface="+mn-lt"/>
              </a:rPr>
              <a:t>Seleccione o distrito </a:t>
            </a:r>
            <a:r>
              <a:rPr lang="pt-PT" sz="1600" b="1" dirty="0">
                <a:latin typeface="+mn-lt"/>
              </a:rPr>
              <a:t>Kora</a:t>
            </a:r>
            <a:r>
              <a:rPr lang="pt-PT" sz="1600" dirty="0">
                <a:latin typeface="+mn-lt"/>
              </a:rPr>
              <a:t>  a dividir</a:t>
            </a:r>
            <a:endParaRPr lang="pt-PT" sz="1600" b="1" dirty="0">
              <a:latin typeface="+mn-lt"/>
            </a:endParaRPr>
          </a:p>
          <a:p>
            <a:pPr marL="512064" indent="-365760">
              <a:spcAft>
                <a:spcPts val="900"/>
              </a:spcAft>
            </a:pPr>
            <a:r>
              <a:rPr lang="pt-PT" sz="1600" dirty="0">
                <a:latin typeface="+mn-lt"/>
              </a:rPr>
              <a:t>Em quantas unidades administrativas pretende dividir Kora: </a:t>
            </a:r>
            <a:r>
              <a:rPr lang="pt-PT" sz="1600" b="1" dirty="0">
                <a:latin typeface="+mn-lt"/>
              </a:rPr>
              <a:t>3</a:t>
            </a:r>
          </a:p>
          <a:p>
            <a:pPr marL="512064" indent="-365760">
              <a:spcAft>
                <a:spcPts val="900"/>
              </a:spcAft>
            </a:pPr>
            <a:r>
              <a:rPr lang="pt-PT" sz="1600" dirty="0">
                <a:latin typeface="+mn-lt"/>
              </a:rPr>
              <a:t>Clicar </a:t>
            </a:r>
            <a:r>
              <a:rPr lang="pt-PT" sz="1600" b="1" dirty="0">
                <a:latin typeface="+mn-lt"/>
              </a:rPr>
              <a:t>Next (Seguinte)</a:t>
            </a:r>
          </a:p>
          <a:p>
            <a:pPr marL="512064" indent="-365760">
              <a:spcAft>
                <a:spcPts val="900"/>
              </a:spcAft>
            </a:pPr>
            <a:r>
              <a:rPr lang="pt-PT" sz="1600" dirty="0">
                <a:latin typeface="+mn-lt"/>
              </a:rPr>
              <a:t>Clicar </a:t>
            </a:r>
            <a:r>
              <a:rPr lang="pt-PT" sz="1600" b="1" dirty="0">
                <a:latin typeface="+mn-lt"/>
              </a:rPr>
              <a:t>Add new… (Adicione nova….)</a:t>
            </a:r>
            <a:endParaRPr lang="pt-PT" sz="1600" dirty="0">
              <a:latin typeface="+mn-lt"/>
            </a:endParaRPr>
          </a:p>
          <a:p>
            <a:pPr marL="512064" indent="-365760">
              <a:spcAft>
                <a:spcPts val="900"/>
              </a:spcAft>
            </a:pPr>
            <a:r>
              <a:rPr lang="pt-PT" sz="1600" dirty="0">
                <a:latin typeface="+mn-lt"/>
              </a:rPr>
              <a:t>Nome: </a:t>
            </a:r>
            <a:r>
              <a:rPr lang="pt-PT" sz="1600" b="1" dirty="0" err="1">
                <a:latin typeface="+mn-lt"/>
              </a:rPr>
              <a:t>Kora</a:t>
            </a:r>
            <a:r>
              <a:rPr lang="pt-PT" sz="1600" b="1" dirty="0">
                <a:latin typeface="+mn-lt"/>
              </a:rPr>
              <a:t> </a:t>
            </a:r>
            <a:r>
              <a:rPr lang="pt-PT" sz="1600" b="1" dirty="0" err="1">
                <a:latin typeface="+mn-lt"/>
              </a:rPr>
              <a:t>East</a:t>
            </a:r>
            <a:r>
              <a:rPr lang="pt-PT" sz="1600" dirty="0">
                <a:latin typeface="+mn-lt"/>
              </a:rPr>
              <a:t>, Latitude: </a:t>
            </a:r>
            <a:r>
              <a:rPr lang="pt-PT" sz="1600" b="1" dirty="0">
                <a:latin typeface="+mn-lt"/>
              </a:rPr>
              <a:t>5</a:t>
            </a:r>
            <a:r>
              <a:rPr lang="pt-PT" sz="1600" dirty="0">
                <a:latin typeface="+mn-lt"/>
              </a:rPr>
              <a:t>, Longitude: </a:t>
            </a:r>
            <a:r>
              <a:rPr lang="pt-PT" sz="1600" b="1" dirty="0">
                <a:latin typeface="+mn-lt"/>
              </a:rPr>
              <a:t>10</a:t>
            </a:r>
          </a:p>
          <a:p>
            <a:pPr marL="512064" indent="-365760">
              <a:spcAft>
                <a:spcPts val="900"/>
              </a:spcAft>
            </a:pPr>
            <a:r>
              <a:rPr lang="pt-PT" sz="1600" dirty="0">
                <a:latin typeface="+mn-lt"/>
              </a:rPr>
              <a:t>Sublinhar a província </a:t>
            </a:r>
            <a:r>
              <a:rPr lang="pt-PT" sz="1600" b="1" dirty="0">
                <a:latin typeface="+mn-lt"/>
              </a:rPr>
              <a:t>Norte</a:t>
            </a:r>
            <a:endParaRPr lang="pt-PT" sz="1600" dirty="0">
              <a:latin typeface="+mn-lt"/>
            </a:endParaRPr>
          </a:p>
          <a:p>
            <a:pPr marL="512064" indent="-365760">
              <a:spcAft>
                <a:spcPts val="600"/>
              </a:spcAft>
            </a:pPr>
            <a:r>
              <a:rPr lang="pt-PT" sz="1600" dirty="0">
                <a:latin typeface="+mn-lt"/>
              </a:rPr>
              <a:t>Clicar </a:t>
            </a:r>
            <a:r>
              <a:rPr lang="pt-PT" sz="1600" b="1" dirty="0">
                <a:latin typeface="+mn-lt"/>
              </a:rPr>
              <a:t>Save</a:t>
            </a:r>
            <a:r>
              <a:rPr lang="pt-PT" sz="1600" dirty="0">
                <a:latin typeface="+mn-lt"/>
              </a:rPr>
              <a:t> </a:t>
            </a:r>
          </a:p>
          <a:p>
            <a:pPr indent="-502920">
              <a:spcAft>
                <a:spcPts val="300"/>
              </a:spcAft>
            </a:pPr>
            <a:r>
              <a:rPr lang="pt-PT" sz="1600" dirty="0">
                <a:latin typeface="+mn-lt"/>
              </a:rPr>
              <a:t>Repetir os passos 4-8 para adicionar os seguintes dois distritos:</a:t>
            </a:r>
          </a:p>
          <a:p>
            <a:pPr marL="923544" lvl="1" indent="-365760">
              <a:spcAft>
                <a:spcPts val="300"/>
              </a:spcAft>
            </a:pPr>
            <a:r>
              <a:rPr lang="pt-PT" sz="1600" b="1" dirty="0" err="1">
                <a:latin typeface="+mn-lt"/>
              </a:rPr>
              <a:t>Kora</a:t>
            </a:r>
            <a:r>
              <a:rPr lang="pt-PT" sz="1600" b="1" dirty="0">
                <a:latin typeface="+mn-lt"/>
              </a:rPr>
              <a:t> Sul</a:t>
            </a:r>
            <a:r>
              <a:rPr lang="pt-PT" sz="1600" dirty="0">
                <a:latin typeface="+mn-lt"/>
              </a:rPr>
              <a:t>, Latitude: </a:t>
            </a:r>
            <a:r>
              <a:rPr lang="pt-PT" sz="1600" b="1" dirty="0">
                <a:latin typeface="+mn-lt"/>
              </a:rPr>
              <a:t>5.1</a:t>
            </a:r>
            <a:r>
              <a:rPr lang="pt-PT" sz="1600" dirty="0">
                <a:latin typeface="+mn-lt"/>
              </a:rPr>
              <a:t>, Longitude: </a:t>
            </a:r>
            <a:r>
              <a:rPr lang="pt-PT" sz="1600" b="1" dirty="0">
                <a:latin typeface="+mn-lt"/>
              </a:rPr>
              <a:t>10.5</a:t>
            </a:r>
          </a:p>
          <a:p>
            <a:pPr marL="923544" lvl="1" indent="-365760">
              <a:spcAft>
                <a:spcPts val="600"/>
              </a:spcAft>
            </a:pPr>
            <a:r>
              <a:rPr lang="pt-PT" sz="1600" b="1" dirty="0" err="1">
                <a:latin typeface="+mn-lt"/>
              </a:rPr>
              <a:t>Kora</a:t>
            </a:r>
            <a:r>
              <a:rPr lang="pt-PT" sz="1600" b="1" dirty="0">
                <a:latin typeface="+mn-lt"/>
              </a:rPr>
              <a:t> Oeste</a:t>
            </a:r>
            <a:r>
              <a:rPr lang="pt-PT" sz="1600" dirty="0">
                <a:latin typeface="+mn-lt"/>
              </a:rPr>
              <a:t>, Latitude: </a:t>
            </a:r>
            <a:r>
              <a:rPr lang="pt-PT" sz="1600" b="1" dirty="0">
                <a:latin typeface="+mn-lt"/>
              </a:rPr>
              <a:t>5.8</a:t>
            </a:r>
            <a:r>
              <a:rPr lang="pt-PT" sz="1600" dirty="0">
                <a:latin typeface="+mn-lt"/>
              </a:rPr>
              <a:t>, Longitude: </a:t>
            </a:r>
            <a:r>
              <a:rPr lang="pt-PT" sz="1600" b="1" dirty="0">
                <a:latin typeface="+mn-lt"/>
              </a:rPr>
              <a:t>11</a:t>
            </a:r>
          </a:p>
          <a:p>
            <a:endParaRPr lang="en-US" dirty="0"/>
          </a:p>
        </p:txBody>
      </p:sp>
    </p:spTree>
    <p:extLst>
      <p:ext uri="{BB962C8B-B14F-4D97-AF65-F5344CB8AC3E}">
        <p14:creationId xmlns:p14="http://schemas.microsoft.com/office/powerpoint/2010/main" val="140259037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a:buFont typeface="+mj-lt"/>
              <a:buAutoNum type="arabicPeriod" startAt="11"/>
            </a:pPr>
            <a:r>
              <a:rPr lang="pt-PT" sz="1700" dirty="0"/>
              <a:t>Alocar a </a:t>
            </a:r>
            <a:r>
              <a:rPr lang="pt-PT" sz="1700" b="1" dirty="0"/>
              <a:t>Percentage of population (Percentagem da população)</a:t>
            </a:r>
            <a:r>
              <a:rPr lang="pt-PT" sz="1700" dirty="0"/>
              <a:t>: </a:t>
            </a:r>
          </a:p>
          <a:p>
            <a:pPr lvl="1">
              <a:spcAft>
                <a:spcPts val="300"/>
              </a:spcAft>
            </a:pPr>
            <a:r>
              <a:rPr lang="pt-PT" sz="1500" dirty="0" err="1"/>
              <a:t>Kora</a:t>
            </a:r>
            <a:r>
              <a:rPr lang="pt-PT" sz="1500" dirty="0"/>
              <a:t> Este: </a:t>
            </a:r>
            <a:r>
              <a:rPr lang="pt-PT" sz="1500" b="1" dirty="0"/>
              <a:t>20</a:t>
            </a:r>
          </a:p>
          <a:p>
            <a:pPr lvl="1">
              <a:spcAft>
                <a:spcPts val="300"/>
              </a:spcAft>
            </a:pPr>
            <a:r>
              <a:rPr lang="pt-PT" sz="1500" dirty="0" err="1"/>
              <a:t>Kora</a:t>
            </a:r>
            <a:r>
              <a:rPr lang="pt-PT" sz="1500" dirty="0"/>
              <a:t> Sul:</a:t>
            </a:r>
            <a:r>
              <a:rPr lang="pt-PT" sz="1500" b="1" dirty="0"/>
              <a:t> 30</a:t>
            </a:r>
          </a:p>
          <a:p>
            <a:pPr lvl="1">
              <a:spcAft>
                <a:spcPts val="2000"/>
              </a:spcAft>
            </a:pPr>
            <a:r>
              <a:rPr lang="pt-PT" sz="1500" dirty="0" err="1"/>
              <a:t>Kora</a:t>
            </a:r>
            <a:r>
              <a:rPr lang="pt-PT" sz="1500" dirty="0"/>
              <a:t> Oeste: </a:t>
            </a:r>
            <a:r>
              <a:rPr lang="pt-PT" sz="1500" b="1" dirty="0"/>
              <a:t>50</a:t>
            </a:r>
          </a:p>
          <a:p>
            <a:pPr>
              <a:spcAft>
                <a:spcPts val="2000"/>
              </a:spcAft>
              <a:buAutoNum type="arabicPeriod" startAt="11"/>
            </a:pPr>
            <a:r>
              <a:rPr lang="pt-PT" sz="1700" dirty="0"/>
              <a:t>Clicar </a:t>
            </a:r>
            <a:r>
              <a:rPr lang="pt-PT" sz="1700" b="1" dirty="0"/>
              <a:t>Next (Seguinte)</a:t>
            </a:r>
            <a:endParaRPr lang="pt-PT" sz="1700" dirty="0"/>
          </a:p>
          <a:p>
            <a:pPr>
              <a:spcAft>
                <a:spcPts val="2000"/>
              </a:spcAft>
              <a:buAutoNum type="arabicPeriod" startAt="11"/>
            </a:pPr>
            <a:r>
              <a:rPr lang="pt-PT" sz="1700" dirty="0"/>
              <a:t>Mover Bndwil para Kora Este e clicar </a:t>
            </a:r>
            <a:r>
              <a:rPr lang="pt-PT" sz="1700" b="1" dirty="0"/>
              <a:t>Next (Seguinte)</a:t>
            </a:r>
          </a:p>
          <a:p>
            <a:pPr>
              <a:spcAft>
                <a:spcPts val="2000"/>
              </a:spcAft>
              <a:buAutoNum type="arabicPeriod" startAt="11"/>
            </a:pPr>
            <a:r>
              <a:rPr lang="pt-PT" sz="1700" dirty="0"/>
              <a:t>Mova Dibellasca para Kora Sul e clicar </a:t>
            </a:r>
            <a:r>
              <a:rPr lang="pt-PT" sz="1700" b="1" dirty="0"/>
              <a:t>Next (Seguinte)</a:t>
            </a:r>
          </a:p>
          <a:p>
            <a:pPr>
              <a:spcAft>
                <a:spcPts val="2000"/>
              </a:spcAft>
              <a:buAutoNum type="arabicPeriod" startAt="11"/>
            </a:pPr>
            <a:r>
              <a:rPr lang="pt-PT" sz="1700" dirty="0"/>
              <a:t>Clicar</a:t>
            </a:r>
            <a:r>
              <a:rPr lang="pt-PT" sz="1700" b="1" dirty="0"/>
              <a:t> Next (Seguinte)</a:t>
            </a:r>
          </a:p>
          <a:p>
            <a:pPr>
              <a:spcAft>
                <a:spcPts val="1400"/>
              </a:spcAft>
              <a:buAutoNum type="arabicPeriod" startAt="11"/>
            </a:pPr>
            <a:r>
              <a:rPr lang="pt-PT" sz="1700" dirty="0"/>
              <a:t>Clicar </a:t>
            </a:r>
            <a:r>
              <a:rPr lang="pt-PT" sz="1700" b="1" dirty="0"/>
              <a:t>Next (Seguinte)</a:t>
            </a:r>
            <a:r>
              <a:rPr lang="pt-PT" sz="1700" dirty="0"/>
              <a:t> para rever cada tipo</a:t>
            </a:r>
          </a:p>
          <a:p>
            <a:pPr marL="0" indent="0">
              <a:buNone/>
            </a:pPr>
            <a:endParaRPr lang="en-US" dirty="0"/>
          </a:p>
        </p:txBody>
      </p:sp>
    </p:spTree>
    <p:extLst>
      <p:ext uri="{BB962C8B-B14F-4D97-AF65-F5344CB8AC3E}">
        <p14:creationId xmlns:p14="http://schemas.microsoft.com/office/powerpoint/2010/main" val="661192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1143000"/>
            <a:ext cx="2667000" cy="4525963"/>
          </a:xfrm>
        </p:spPr>
        <p:txBody>
          <a:bodyPr/>
          <a:lstStyle/>
          <a:p>
            <a:pPr marL="0" lvl="1" indent="0">
              <a:buNone/>
            </a:pPr>
            <a:r>
              <a:rPr lang="pt-PT" sz="2200" dirty="0">
                <a:ea typeface="MS PGothic" charset="0"/>
              </a:rPr>
              <a:t>A informação sobre a distribuição de doenças para as DTN é registada todos os anos</a:t>
            </a:r>
            <a:r>
              <a:rPr lang="en-US" sz="2200" dirty="0">
                <a:ea typeface="MS PGothic" charset="0"/>
              </a:rPr>
              <a:t>.</a:t>
            </a:r>
            <a:endParaRPr lang="en-US" sz="2200" dirty="0"/>
          </a:p>
          <a:p>
            <a:pPr>
              <a:buNone/>
            </a:pPr>
            <a:endParaRPr lang="en-US" dirty="0"/>
          </a:p>
        </p:txBody>
      </p:sp>
      <p:sp>
        <p:nvSpPr>
          <p:cNvPr id="2" name="Title 1"/>
          <p:cNvSpPr>
            <a:spLocks noGrp="1"/>
          </p:cNvSpPr>
          <p:nvPr>
            <p:ph type="title"/>
          </p:nvPr>
        </p:nvSpPr>
        <p:spPr>
          <a:xfrm>
            <a:off x="152400" y="369094"/>
            <a:ext cx="4153410" cy="516255"/>
          </a:xfrm>
        </p:spPr>
        <p:txBody>
          <a:bodyPr/>
          <a:lstStyle/>
          <a:p>
            <a:r>
              <a:rPr lang="pt-PT" dirty="0"/>
              <a:t>Distribuição de doenças</a:t>
            </a:r>
          </a:p>
        </p:txBody>
      </p:sp>
      <p:pic>
        <p:nvPicPr>
          <p:cNvPr id="3" name="Picture 2" descr="11.PNG"/>
          <p:cNvPicPr>
            <a:picLocks noChangeAspect="1"/>
          </p:cNvPicPr>
          <p:nvPr/>
        </p:nvPicPr>
        <p:blipFill rotWithShape="1">
          <a:blip r:embed="rId3">
            <a:extLst>
              <a:ext uri="{28A0092B-C50C-407E-A947-70E740481C1C}">
                <a14:useLocalDpi xmlns:a14="http://schemas.microsoft.com/office/drawing/2010/main" val="0"/>
              </a:ext>
            </a:extLst>
          </a:blip>
          <a:srcRect l="700" t="2128" r="50755" b="14292"/>
          <a:stretch/>
        </p:blipFill>
        <p:spPr>
          <a:xfrm>
            <a:off x="4013526" y="1676400"/>
            <a:ext cx="4444674" cy="4167583"/>
          </a:xfrm>
          <a:prstGeom prst="rect">
            <a:avLst/>
          </a:prstGeom>
          <a:effectLst>
            <a:outerShdw blurRad="63500" sx="102000" sy="102000" algn="ctr" rotWithShape="0">
              <a:schemeClr val="bg1">
                <a:lumMod val="65000"/>
                <a:alpha val="40000"/>
              </a:schemeClr>
            </a:outerShdw>
          </a:effectLst>
        </p:spPr>
      </p:pic>
      <p:sp>
        <p:nvSpPr>
          <p:cNvPr id="7" name="Text Placeholder 2"/>
          <p:cNvSpPr txBox="1">
            <a:spLocks/>
          </p:cNvSpPr>
          <p:nvPr/>
        </p:nvSpPr>
        <p:spPr>
          <a:xfrm>
            <a:off x="171331" y="42335"/>
            <a:ext cx="1475025" cy="307777"/>
          </a:xfrm>
          <a:prstGeom prst="rect">
            <a:avLst/>
          </a:prstGeom>
          <a:noFill/>
        </p:spPr>
        <p:txBody>
          <a:bodyPr wrap="none" lIns="0" rIns="0">
            <a:spAutoFit/>
          </a:bodyPr>
          <a:lstStyle>
            <a:lvl1pPr marL="0" indent="-342900" algn="l" defTabSz="914400" rtl="0" eaLnBrk="1" latinLnBrk="0" hangingPunct="1">
              <a:spcBef>
                <a:spcPct val="20000"/>
              </a:spcBef>
              <a:buClr>
                <a:srgbClr val="066E9F"/>
              </a:buClr>
              <a:buSzPct val="120000"/>
              <a:buFont typeface="Wingdings" charset="2"/>
              <a:buNone/>
              <a:defRPr lang="en-US" sz="1400" kern="1200" cap="small" spc="100" dirty="0" smtClean="0">
                <a:solidFill>
                  <a:srgbClr val="DCE6F2"/>
                </a:solidFill>
                <a:latin typeface="Segoe UI Semibold" pitchFamily="34" charset="0"/>
                <a:ea typeface="Segoe UI" pitchFamily="34" charset="0"/>
                <a:cs typeface="Segoe UI" pitchFamily="34" charset="0"/>
              </a:defRPr>
            </a:lvl1pPr>
            <a:lvl2pPr marL="742950" indent="-285750" algn="l" defTabSz="914400" rtl="0" eaLnBrk="1" latinLnBrk="0" hangingPunct="1">
              <a:spcBef>
                <a:spcPct val="20000"/>
              </a:spcBef>
              <a:buClr>
                <a:srgbClr val="066E9F"/>
              </a:buClr>
              <a:buSzPct val="120000"/>
              <a:buFont typeface="Arial"/>
              <a:buChar char="•"/>
              <a:defRPr sz="1800" kern="1200">
                <a:solidFill>
                  <a:srgbClr val="17375D"/>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dirty="0"/>
              <a:t>gestão de dados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1331" y="59269"/>
            <a:ext cx="2217723" cy="307777"/>
          </a:xfrm>
        </p:spPr>
        <p:txBody>
          <a:bodyPr/>
          <a:lstStyle/>
          <a:p>
            <a:r>
              <a:rPr lang="pt-PT" dirty="0"/>
              <a:t>distribuição em distritos</a:t>
            </a:r>
          </a:p>
        </p:txBody>
      </p:sp>
      <p:sp>
        <p:nvSpPr>
          <p:cNvPr id="4" name="Content Placeholder 3"/>
          <p:cNvSpPr>
            <a:spLocks noGrp="1"/>
          </p:cNvSpPr>
          <p:nvPr>
            <p:ph idx="1"/>
          </p:nvPr>
        </p:nvSpPr>
        <p:spPr>
          <a:xfrm>
            <a:off x="609600" y="1143000"/>
            <a:ext cx="7848600" cy="4525963"/>
          </a:xfrm>
        </p:spPr>
        <p:txBody>
          <a:bodyPr/>
          <a:lstStyle/>
          <a:p>
            <a:pPr marL="0" indent="0">
              <a:buNone/>
            </a:pPr>
            <a:r>
              <a:rPr lang="pt-PT" dirty="0"/>
              <a:t>Pode juntar qualquer número de unidades administrativas no mesmo nível para a nova unidade administrativa. </a:t>
            </a:r>
          </a:p>
          <a:p>
            <a:pPr marL="0" indent="0">
              <a:buNone/>
            </a:pPr>
            <a:endParaRPr lang="en-US" dirty="0"/>
          </a:p>
          <a:p>
            <a:pPr marL="0" indent="0">
              <a:buNone/>
            </a:pPr>
            <a:endParaRPr lang="en-US" dirty="0"/>
          </a:p>
        </p:txBody>
      </p:sp>
      <p:sp>
        <p:nvSpPr>
          <p:cNvPr id="2" name="Title 1"/>
          <p:cNvSpPr>
            <a:spLocks noGrp="1"/>
          </p:cNvSpPr>
          <p:nvPr>
            <p:ph type="title"/>
          </p:nvPr>
        </p:nvSpPr>
        <p:spPr>
          <a:xfrm>
            <a:off x="152400" y="369094"/>
            <a:ext cx="5787225" cy="516255"/>
          </a:xfrm>
        </p:spPr>
        <p:txBody>
          <a:bodyPr/>
          <a:lstStyle/>
          <a:p>
            <a:pPr algn="l"/>
            <a:r>
              <a:rPr lang="pt-PT" dirty="0"/>
              <a:t>Juntar as unidades administrativas</a:t>
            </a:r>
          </a:p>
        </p:txBody>
      </p:sp>
      <p:pic>
        <p:nvPicPr>
          <p:cNvPr id="3" name="Picture 2" descr="104.PNG"/>
          <p:cNvPicPr>
            <a:picLocks noChangeAspect="1"/>
          </p:cNvPicPr>
          <p:nvPr/>
        </p:nvPicPr>
        <p:blipFill rotWithShape="1">
          <a:blip r:embed="rId3">
            <a:extLst>
              <a:ext uri="{28A0092B-C50C-407E-A947-70E740481C1C}">
                <a14:useLocalDpi xmlns:a14="http://schemas.microsoft.com/office/drawing/2010/main" val="0"/>
              </a:ext>
            </a:extLst>
          </a:blip>
          <a:srcRect l="1002" t="4277" r="1613" b="6044"/>
          <a:stretch/>
        </p:blipFill>
        <p:spPr>
          <a:xfrm>
            <a:off x="3200400" y="2362200"/>
            <a:ext cx="4405798" cy="3152891"/>
          </a:xfrm>
          <a:prstGeom prst="rect">
            <a:avLst/>
          </a:prstGeom>
          <a:effectLst>
            <a:outerShdw blurRad="63500" sx="102000" sy="102000" algn="ctr" rotWithShape="0">
              <a:schemeClr val="bg1">
                <a:lumMod val="65000"/>
                <a:alpha val="40000"/>
              </a:schemeClr>
            </a:outerShdw>
          </a:effectLst>
        </p:spPr>
      </p:pic>
    </p:spTree>
    <p:extLst>
      <p:ext uri="{BB962C8B-B14F-4D97-AF65-F5344CB8AC3E}">
        <p14:creationId xmlns:p14="http://schemas.microsoft.com/office/powerpoint/2010/main" val="1563413942"/>
      </p:ext>
    </p:extLst>
  </p:cSld>
  <p:clrMapOvr>
    <a:masterClrMapping/>
  </p:clrMapOvr>
  <p:transition spd="slow">
    <p:wip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PT" dirty="0"/>
              <a:t>Junte as unidades administrativas</a:t>
            </a:r>
          </a:p>
        </p:txBody>
      </p:sp>
      <p:sp>
        <p:nvSpPr>
          <p:cNvPr id="2" name="Text Placeholder 1"/>
          <p:cNvSpPr>
            <a:spLocks noGrp="1"/>
          </p:cNvSpPr>
          <p:nvPr>
            <p:ph type="body" sz="quarter" idx="10"/>
          </p:nvPr>
        </p:nvSpPr>
        <p:spPr>
          <a:xfrm>
            <a:off x="609600" y="838200"/>
            <a:ext cx="8001000" cy="5562600"/>
          </a:xfrm>
        </p:spPr>
        <p:txBody>
          <a:bodyPr>
            <a:noAutofit/>
          </a:bodyPr>
          <a:lstStyle/>
          <a:p>
            <a:pPr marL="365760" indent="-365760">
              <a:spcAft>
                <a:spcPts val="900"/>
              </a:spcAft>
            </a:pPr>
            <a:r>
              <a:rPr lang="pt-PT" sz="1600" dirty="0">
                <a:latin typeface="+mn-lt"/>
              </a:rPr>
              <a:t>Seleccionar </a:t>
            </a:r>
            <a:r>
              <a:rPr lang="pt-PT" sz="1600" b="1" dirty="0">
                <a:latin typeface="+mn-lt"/>
              </a:rPr>
              <a:t>Administrative units (unidades administrativas) -&gt; Merge administrative units (Junte as unidades administrativas)</a:t>
            </a:r>
            <a:r>
              <a:rPr lang="pt-PT" sz="1600" dirty="0">
                <a:latin typeface="+mn-lt"/>
              </a:rPr>
              <a:t> no Main Principal</a:t>
            </a:r>
          </a:p>
          <a:p>
            <a:pPr marL="512064" indent="-365760">
              <a:spcAft>
                <a:spcPts val="900"/>
              </a:spcAft>
            </a:pPr>
            <a:r>
              <a:rPr lang="pt-PT" sz="1600" dirty="0">
                <a:latin typeface="+mn-lt"/>
              </a:rPr>
              <a:t>Fazer c</a:t>
            </a:r>
            <a:r>
              <a:rPr lang="pt-PT" sz="1600" dirty="0">
                <a:latin typeface="+mn-lt"/>
                <a:cs typeface="Calibri"/>
              </a:rPr>
              <a:t>ópia de segurança d</a:t>
            </a:r>
            <a:r>
              <a:rPr lang="pt-PT" sz="1600" dirty="0">
                <a:latin typeface="+mn-lt"/>
              </a:rPr>
              <a:t>a base de dados</a:t>
            </a:r>
          </a:p>
          <a:p>
            <a:pPr marL="512064" indent="-365760">
              <a:spcAft>
                <a:spcPts val="900"/>
              </a:spcAft>
            </a:pPr>
            <a:r>
              <a:rPr lang="pt-PT" sz="1600" dirty="0">
                <a:latin typeface="+mn-lt"/>
              </a:rPr>
              <a:t>Definir as regras de reorganiza</a:t>
            </a:r>
            <a:r>
              <a:rPr lang="pt-PT" sz="1600" dirty="0">
                <a:latin typeface="+mn-lt"/>
                <a:cs typeface="Calibri"/>
              </a:rPr>
              <a:t>ção distrital a partir dos </a:t>
            </a:r>
            <a:r>
              <a:rPr lang="pt-PT" sz="1600" b="1" dirty="0">
                <a:latin typeface="+mn-lt"/>
                <a:cs typeface="Calibri"/>
              </a:rPr>
              <a:t>Custom indicators (indicadores personalizados)</a:t>
            </a:r>
          </a:p>
          <a:p>
            <a:pPr marL="512064" indent="-365760">
              <a:spcAft>
                <a:spcPts val="900"/>
              </a:spcAft>
            </a:pPr>
            <a:r>
              <a:rPr lang="pt-PT" sz="1600" dirty="0">
                <a:latin typeface="+mn-lt"/>
              </a:rPr>
              <a:t>Adicionar “Date redistricting occurred”:</a:t>
            </a:r>
            <a:r>
              <a:rPr lang="pt-PT" sz="1600" b="1" dirty="0">
                <a:latin typeface="+mn-lt"/>
              </a:rPr>
              <a:t> 31 de Dezembro de 2014</a:t>
            </a:r>
          </a:p>
          <a:p>
            <a:pPr marL="365760" indent="-365760">
              <a:spcAft>
                <a:spcPts val="900"/>
              </a:spcAft>
            </a:pPr>
            <a:r>
              <a:rPr lang="pt-PT" sz="1600" dirty="0">
                <a:latin typeface="+mn-lt"/>
              </a:rPr>
              <a:t>Seleccionar o ano de calendário</a:t>
            </a:r>
          </a:p>
          <a:p>
            <a:pPr marL="365760" indent="-365760">
              <a:spcAft>
                <a:spcPts val="900"/>
              </a:spcAft>
            </a:pPr>
            <a:r>
              <a:rPr lang="pt-PT" sz="1600" dirty="0">
                <a:latin typeface="+mn-lt"/>
              </a:rPr>
              <a:t>Clicar </a:t>
            </a:r>
            <a:r>
              <a:rPr lang="pt-PT" sz="1600" b="1" dirty="0">
                <a:latin typeface="+mn-lt"/>
              </a:rPr>
              <a:t>Next (Seguinte)</a:t>
            </a:r>
          </a:p>
          <a:p>
            <a:pPr marL="365760" indent="-365760">
              <a:spcAft>
                <a:spcPts val="900"/>
              </a:spcAft>
            </a:pPr>
            <a:r>
              <a:rPr lang="pt-PT" sz="1600" dirty="0">
                <a:latin typeface="+mn-lt"/>
              </a:rPr>
              <a:t>Nível de implementação: </a:t>
            </a:r>
            <a:r>
              <a:rPr lang="pt-PT" sz="1600" b="1" dirty="0">
                <a:latin typeface="+mn-lt"/>
              </a:rPr>
              <a:t>Distrito</a:t>
            </a:r>
          </a:p>
          <a:p>
            <a:pPr marL="365760" indent="-365760">
              <a:spcAft>
                <a:spcPts val="900"/>
              </a:spcAft>
            </a:pPr>
            <a:r>
              <a:rPr lang="pt-PT" sz="1600" dirty="0">
                <a:latin typeface="+mn-lt"/>
              </a:rPr>
              <a:t>Seleccionar os distritos de </a:t>
            </a:r>
            <a:r>
              <a:rPr lang="pt-PT" sz="1600" b="1" dirty="0">
                <a:latin typeface="+mn-lt"/>
              </a:rPr>
              <a:t>Lusson e</a:t>
            </a:r>
            <a:r>
              <a:rPr lang="pt-PT" sz="1600" dirty="0">
                <a:latin typeface="+mn-lt"/>
              </a:rPr>
              <a:t> </a:t>
            </a:r>
            <a:r>
              <a:rPr lang="pt-PT" sz="1600" b="1" dirty="0">
                <a:latin typeface="+mn-lt"/>
              </a:rPr>
              <a:t>Michen</a:t>
            </a:r>
            <a:r>
              <a:rPr lang="pt-PT" sz="1600" dirty="0">
                <a:latin typeface="+mn-lt"/>
              </a:rPr>
              <a:t> para a fus</a:t>
            </a:r>
            <a:r>
              <a:rPr lang="pt-PT" sz="1600" dirty="0">
                <a:latin typeface="Calibri"/>
                <a:cs typeface="Calibri"/>
              </a:rPr>
              <a:t>ão</a:t>
            </a:r>
            <a:r>
              <a:rPr lang="pt-PT" sz="1600" dirty="0">
                <a:latin typeface="+mn-lt"/>
              </a:rPr>
              <a:t>.</a:t>
            </a:r>
          </a:p>
          <a:p>
            <a:pPr marL="365760" indent="-365760">
              <a:spcAft>
                <a:spcPts val="900"/>
              </a:spcAft>
            </a:pPr>
            <a:r>
              <a:rPr lang="pt-PT" sz="1600" dirty="0">
                <a:latin typeface="+mn-lt"/>
              </a:rPr>
              <a:t>Clicar </a:t>
            </a:r>
            <a:r>
              <a:rPr lang="pt-PT" sz="1600" b="1" dirty="0">
                <a:latin typeface="+mn-lt"/>
              </a:rPr>
              <a:t>Next (Seguinte)</a:t>
            </a:r>
          </a:p>
          <a:p>
            <a:pPr marL="365760" indent="-365760">
              <a:spcAft>
                <a:spcPts val="900"/>
              </a:spcAft>
            </a:pPr>
            <a:r>
              <a:rPr lang="pt-PT" sz="1600" dirty="0">
                <a:latin typeface="+mn-lt"/>
              </a:rPr>
              <a:t>Nome: </a:t>
            </a:r>
            <a:r>
              <a:rPr lang="pt-PT" sz="1600" b="1" dirty="0" err="1">
                <a:latin typeface="+mn-lt"/>
              </a:rPr>
              <a:t>Luchen</a:t>
            </a:r>
            <a:endParaRPr lang="pt-PT" sz="1600" b="1" dirty="0">
              <a:latin typeface="+mn-lt"/>
            </a:endParaRPr>
          </a:p>
          <a:p>
            <a:pPr marL="365760" indent="-365760">
              <a:spcAft>
                <a:spcPts val="900"/>
              </a:spcAft>
            </a:pPr>
            <a:r>
              <a:rPr lang="pt-PT" sz="1600" dirty="0">
                <a:latin typeface="+mn-lt"/>
              </a:rPr>
              <a:t>Sublinhar a província </a:t>
            </a:r>
            <a:r>
              <a:rPr lang="pt-PT" sz="1600" b="1" dirty="0">
                <a:latin typeface="+mn-lt"/>
              </a:rPr>
              <a:t>Norte</a:t>
            </a:r>
            <a:endParaRPr lang="pt-PT" sz="1600" dirty="0">
              <a:latin typeface="+mn-lt"/>
            </a:endParaRPr>
          </a:p>
          <a:p>
            <a:pPr marL="365760" indent="-365760">
              <a:spcAft>
                <a:spcPts val="900"/>
              </a:spcAft>
            </a:pPr>
            <a:r>
              <a:rPr lang="pt-PT" sz="1600" dirty="0">
                <a:latin typeface="+mn-lt"/>
              </a:rPr>
              <a:t>Clicar </a:t>
            </a:r>
            <a:r>
              <a:rPr lang="pt-PT" sz="1600" b="1" dirty="0">
                <a:latin typeface="+mn-lt"/>
              </a:rPr>
              <a:t>Next (Seguinte)</a:t>
            </a:r>
          </a:p>
          <a:p>
            <a:pPr marL="365760" indent="-365760">
              <a:spcAft>
                <a:spcPts val="600"/>
              </a:spcAft>
            </a:pPr>
            <a:r>
              <a:rPr lang="pt-PT" sz="1600" dirty="0">
                <a:latin typeface="+mn-lt"/>
              </a:rPr>
              <a:t>Clicar </a:t>
            </a:r>
            <a:r>
              <a:rPr lang="pt-PT" sz="1600" b="1" dirty="0">
                <a:latin typeface="+mn-lt"/>
              </a:rPr>
              <a:t>Next (Seguinte)</a:t>
            </a:r>
            <a:r>
              <a:rPr lang="pt-PT" sz="1600" dirty="0">
                <a:latin typeface="+mn-lt"/>
              </a:rPr>
              <a:t> para </a:t>
            </a:r>
            <a:r>
              <a:rPr lang="pt-PT" sz="1700" dirty="0"/>
              <a:t>rever</a:t>
            </a:r>
            <a:endParaRPr lang="pt-PT" dirty="0"/>
          </a:p>
          <a:p>
            <a:endParaRPr lang="en-US" dirty="0"/>
          </a:p>
        </p:txBody>
      </p:sp>
    </p:spTree>
    <p:extLst>
      <p:ext uri="{BB962C8B-B14F-4D97-AF65-F5344CB8AC3E}">
        <p14:creationId xmlns:p14="http://schemas.microsoft.com/office/powerpoint/2010/main" val="27040072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Relatórios</a:t>
            </a:r>
          </a:p>
        </p:txBody>
      </p:sp>
      <p:sp>
        <p:nvSpPr>
          <p:cNvPr id="3" name="Text Placeholder 2"/>
          <p:cNvSpPr>
            <a:spLocks noGrp="1"/>
          </p:cNvSpPr>
          <p:nvPr>
            <p:ph type="body" idx="1"/>
          </p:nvPr>
        </p:nvSpPr>
        <p:spPr>
          <a:xfrm>
            <a:off x="685800" y="4648200"/>
            <a:ext cx="5867400" cy="1447800"/>
          </a:xfrm>
        </p:spPr>
        <p:txBody>
          <a:bodyPr/>
          <a:lstStyle/>
          <a:p>
            <a:r>
              <a:rPr lang="pt-BR" dirty="0"/>
              <a:t>A base de dados integrada DTN</a:t>
            </a:r>
            <a:r>
              <a:rPr lang="pt-PT" dirty="0"/>
              <a:t> pode gerar uma grande variedade de relatórios para ajudar a analisar o seu programa, partilhar dados e planear para o futuro. </a:t>
            </a:r>
          </a:p>
        </p:txBody>
      </p:sp>
    </p:spTree>
    <p:extLst>
      <p:ext uri="{BB962C8B-B14F-4D97-AF65-F5344CB8AC3E}">
        <p14:creationId xmlns:p14="http://schemas.microsoft.com/office/powerpoint/2010/main" val="211812633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prstGeom prst="rect">
            <a:avLst/>
          </a:prstGeom>
        </p:spPr>
        <p:txBody>
          <a:bodyPr/>
          <a:lstStyle/>
          <a:p>
            <a:pPr marL="0" indent="0">
              <a:spcAft>
                <a:spcPts val="1200"/>
              </a:spcAft>
              <a:buNone/>
            </a:pPr>
            <a:r>
              <a:rPr lang="pt-BR" sz="2200" dirty="0"/>
              <a:t>A base de dados integrada DTN</a:t>
            </a:r>
            <a:r>
              <a:rPr lang="pt-PT" sz="2200" dirty="0"/>
              <a:t> faculta três tipos de funções de relatório: </a:t>
            </a:r>
          </a:p>
          <a:p>
            <a:pPr marL="525780" lvl="1" indent="-342900">
              <a:spcAft>
                <a:spcPts val="1200"/>
              </a:spcAft>
              <a:buSzPct val="100000"/>
              <a:buFont typeface="Wingdings" charset="2"/>
              <a:buChar char="§"/>
            </a:pPr>
            <a:r>
              <a:rPr lang="pt-PT" sz="2200" b="1" dirty="0">
                <a:latin typeface="Segoe UI Semibold" pitchFamily="34" charset="0"/>
              </a:rPr>
              <a:t>Construtor de relatório personalizado</a:t>
            </a:r>
          </a:p>
          <a:p>
            <a:pPr marL="525780" lvl="1" indent="-342900">
              <a:spcAft>
                <a:spcPts val="1200"/>
              </a:spcAft>
              <a:buSzPct val="100000"/>
              <a:buFont typeface="Wingdings" charset="2"/>
              <a:buChar char="§"/>
            </a:pPr>
            <a:r>
              <a:rPr lang="pt-PT" sz="2200" b="1" dirty="0">
                <a:latin typeface="Segoe UI Semibold" pitchFamily="34" charset="0"/>
              </a:rPr>
              <a:t>Relatórios da OMS/Parceiros</a:t>
            </a:r>
          </a:p>
          <a:p>
            <a:pPr marL="525780" lvl="1" indent="-342900">
              <a:spcAft>
                <a:spcPts val="1200"/>
              </a:spcAft>
              <a:buSzPct val="100000"/>
              <a:buFont typeface="Wingdings" charset="2"/>
              <a:buChar char="§"/>
            </a:pPr>
            <a:r>
              <a:rPr lang="pt-PT" sz="2200" b="1" dirty="0">
                <a:latin typeface="Segoe UI Semibold" pitchFamily="34" charset="0"/>
              </a:rPr>
              <a:t>Relatórios padr</a:t>
            </a:r>
            <a:r>
              <a:rPr lang="pt-PT" sz="2200" b="1" dirty="0">
                <a:latin typeface="Calibri"/>
                <a:cs typeface="Calibri"/>
              </a:rPr>
              <a:t>ão</a:t>
            </a:r>
            <a:endParaRPr lang="pt-PT" sz="2200" b="1" dirty="0">
              <a:latin typeface="Segoe UI Semibold" pitchFamily="34" charset="0"/>
            </a:endParaRPr>
          </a:p>
        </p:txBody>
      </p:sp>
      <p:sp>
        <p:nvSpPr>
          <p:cNvPr id="2" name="Title 1"/>
          <p:cNvSpPr>
            <a:spLocks noGrp="1"/>
          </p:cNvSpPr>
          <p:nvPr>
            <p:ph type="title"/>
          </p:nvPr>
        </p:nvSpPr>
        <p:spPr>
          <a:xfrm>
            <a:off x="135469" y="206613"/>
            <a:ext cx="2231141" cy="580787"/>
          </a:xfrm>
        </p:spPr>
        <p:txBody>
          <a:bodyPr/>
          <a:lstStyle/>
          <a:p>
            <a:r>
              <a:rPr lang="pt-PT" dirty="0"/>
              <a:t>Relatórios</a:t>
            </a:r>
          </a:p>
        </p:txBody>
      </p:sp>
      <p:pic>
        <p:nvPicPr>
          <p:cNvPr id="5" name="Picture 4"/>
          <p:cNvPicPr>
            <a:picLocks noChangeAspect="1"/>
          </p:cNvPicPr>
          <p:nvPr/>
        </p:nvPicPr>
        <p:blipFill>
          <a:blip r:embed="rId3"/>
          <a:stretch>
            <a:fillRect/>
          </a:stretch>
        </p:blipFill>
        <p:spPr>
          <a:xfrm>
            <a:off x="5962116" y="1828800"/>
            <a:ext cx="3058059" cy="4714875"/>
          </a:xfrm>
          <a:prstGeom prst="rect">
            <a:avLst/>
          </a:prstGeo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pt-PT" dirty="0"/>
              <a:t>O construtor de relatório personalizado é um instrumento flexível. Pode ser utilizado para rever, analisar e relatar os dados da sua escolha.</a:t>
            </a:r>
          </a:p>
          <a:p>
            <a:pPr marL="0" indent="0">
              <a:buNone/>
            </a:pPr>
            <a:endParaRPr lang="en-US" dirty="0"/>
          </a:p>
          <a:p>
            <a:pPr marL="0" indent="0">
              <a:buNone/>
            </a:pPr>
            <a:endParaRPr lang="en-US" dirty="0"/>
          </a:p>
        </p:txBody>
      </p:sp>
      <p:sp>
        <p:nvSpPr>
          <p:cNvPr id="2" name="Title 1"/>
          <p:cNvSpPr>
            <a:spLocks noGrp="1"/>
          </p:cNvSpPr>
          <p:nvPr>
            <p:ph type="title"/>
          </p:nvPr>
        </p:nvSpPr>
        <p:spPr>
          <a:xfrm>
            <a:off x="152400" y="369094"/>
            <a:ext cx="6270306" cy="516255"/>
          </a:xfrm>
        </p:spPr>
        <p:txBody>
          <a:bodyPr/>
          <a:lstStyle/>
          <a:p>
            <a:pPr algn="l"/>
            <a:r>
              <a:rPr lang="pt-PT" dirty="0"/>
              <a:t>Construtor de relatório personalizado</a:t>
            </a:r>
          </a:p>
        </p:txBody>
      </p:sp>
      <p:sp>
        <p:nvSpPr>
          <p:cNvPr id="7" name="Round Single Corner Rectangle 6"/>
          <p:cNvSpPr/>
          <p:nvPr/>
        </p:nvSpPr>
        <p:spPr>
          <a:xfrm>
            <a:off x="0" y="4267200"/>
            <a:ext cx="3657600" cy="2319868"/>
          </a:xfrm>
          <a:prstGeom prst="round1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04800" y="4495800"/>
            <a:ext cx="3276600" cy="2108269"/>
          </a:xfrm>
          <a:prstGeom prst="rect">
            <a:avLst/>
          </a:prstGeom>
        </p:spPr>
        <p:txBody>
          <a:bodyPr wrap="square">
            <a:spAutoFit/>
          </a:bodyPr>
          <a:lstStyle/>
          <a:p>
            <a:pPr>
              <a:spcAft>
                <a:spcPts val="600"/>
              </a:spcAft>
            </a:pPr>
            <a:r>
              <a:rPr lang="pt-PT" b="1" dirty="0">
                <a:solidFill>
                  <a:srgbClr val="066E9F"/>
                </a:solidFill>
                <a:latin typeface="Segoe UI" pitchFamily="34" charset="0"/>
                <a:ea typeface="Segoe UI" pitchFamily="34" charset="0"/>
                <a:cs typeface="Segoe UI" pitchFamily="34" charset="0"/>
              </a:rPr>
              <a:t>Dicas rápidas:</a:t>
            </a:r>
          </a:p>
          <a:p>
            <a:r>
              <a:rPr lang="pt-PT" dirty="0">
                <a:solidFill>
                  <a:srgbClr val="17375D"/>
                </a:solidFill>
                <a:latin typeface="Segoe UI Semibold" pitchFamily="34" charset="0"/>
                <a:ea typeface="Segoe UI" pitchFamily="34" charset="0"/>
                <a:cs typeface="Segoe UI" pitchFamily="34" charset="0"/>
              </a:rPr>
              <a:t>Utilizar o construtor de relatório personalizado para gerar as folhas de cálculo em Excel que podem ser carregadas noutras ferramentas.</a:t>
            </a:r>
          </a:p>
        </p:txBody>
      </p:sp>
      <p:pic>
        <p:nvPicPr>
          <p:cNvPr id="3" name="Picture 2" descr="111.PNG"/>
          <p:cNvPicPr>
            <a:picLocks noChangeAspect="1"/>
          </p:cNvPicPr>
          <p:nvPr/>
        </p:nvPicPr>
        <p:blipFill rotWithShape="1">
          <a:blip r:embed="rId3">
            <a:extLst>
              <a:ext uri="{28A0092B-C50C-407E-A947-70E740481C1C}">
                <a14:useLocalDpi xmlns:a14="http://schemas.microsoft.com/office/drawing/2010/main" val="0"/>
              </a:ext>
            </a:extLst>
          </a:blip>
          <a:srcRect l="471" t="3898" r="55275" b="59243"/>
          <a:stretch/>
        </p:blipFill>
        <p:spPr>
          <a:xfrm>
            <a:off x="4419600" y="2438400"/>
            <a:ext cx="3237269" cy="2209800"/>
          </a:xfrm>
          <a:prstGeom prst="rect">
            <a:avLst/>
          </a:prstGeom>
          <a:effectLst>
            <a:outerShdw blurRad="63500" sx="102000" sy="102000" algn="ctr" rotWithShape="0">
              <a:schemeClr val="bg1">
                <a:lumMod val="65000"/>
                <a:alpha val="40000"/>
              </a:schemeClr>
            </a:outerShdw>
          </a:effectLst>
        </p:spPr>
      </p:pic>
      <p:sp>
        <p:nvSpPr>
          <p:cNvPr id="9" name="Text Placeholder 2"/>
          <p:cNvSpPr txBox="1">
            <a:spLocks/>
          </p:cNvSpPr>
          <p:nvPr/>
        </p:nvSpPr>
        <p:spPr>
          <a:xfrm>
            <a:off x="171331" y="59269"/>
            <a:ext cx="927049" cy="307777"/>
          </a:xfrm>
          <a:prstGeom prst="rect">
            <a:avLst/>
          </a:prstGeom>
          <a:noFill/>
        </p:spPr>
        <p:txBody>
          <a:bodyPr wrap="none" lIns="0" rIns="0">
            <a:spAutoFit/>
          </a:bodyPr>
          <a:lstStyle>
            <a:lvl1pPr marL="0" indent="-342900" algn="l" defTabSz="914400" rtl="0" eaLnBrk="1" latinLnBrk="0" hangingPunct="1">
              <a:spcBef>
                <a:spcPct val="20000"/>
              </a:spcBef>
              <a:buClr>
                <a:srgbClr val="066E9F"/>
              </a:buClr>
              <a:buSzPct val="120000"/>
              <a:buFont typeface="Wingdings" charset="2"/>
              <a:buNone/>
              <a:defRPr lang="en-US" sz="1400" kern="1200" cap="small" spc="100" dirty="0" smtClean="0">
                <a:solidFill>
                  <a:srgbClr val="DCE6F2"/>
                </a:solidFill>
                <a:latin typeface="Segoe UI Semibold" pitchFamily="34" charset="0"/>
                <a:ea typeface="Segoe UI" pitchFamily="34" charset="0"/>
                <a:cs typeface="Segoe UI" pitchFamily="34" charset="0"/>
              </a:defRPr>
            </a:lvl1pPr>
            <a:lvl2pPr marL="742950" indent="-285750" algn="l" defTabSz="914400" rtl="0" eaLnBrk="1" latinLnBrk="0" hangingPunct="1">
              <a:spcBef>
                <a:spcPct val="20000"/>
              </a:spcBef>
              <a:buClr>
                <a:srgbClr val="066E9F"/>
              </a:buClr>
              <a:buSzPct val="120000"/>
              <a:buFont typeface="Arial"/>
              <a:buChar char="•"/>
              <a:defRPr sz="1800" kern="1200">
                <a:solidFill>
                  <a:srgbClr val="17375D"/>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a:t>relatórios</a:t>
            </a:r>
          </a:p>
        </p:txBody>
      </p:sp>
    </p:spTree>
    <p:extLst>
      <p:ext uri="{BB962C8B-B14F-4D97-AF65-F5344CB8AC3E}">
        <p14:creationId xmlns:p14="http://schemas.microsoft.com/office/powerpoint/2010/main" val="284973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PT" dirty="0"/>
              <a:t>Gerar um Relatório de Gestão de Mortalidade da FL </a:t>
            </a:r>
          </a:p>
        </p:txBody>
      </p:sp>
      <p:sp>
        <p:nvSpPr>
          <p:cNvPr id="2" name="Text Placeholder 1"/>
          <p:cNvSpPr>
            <a:spLocks noGrp="1"/>
          </p:cNvSpPr>
          <p:nvPr>
            <p:ph type="body" sz="quarter" idx="10"/>
          </p:nvPr>
        </p:nvSpPr>
        <p:spPr>
          <a:xfrm>
            <a:off x="609600" y="990600"/>
            <a:ext cx="7772400" cy="5181600"/>
          </a:xfrm>
        </p:spPr>
        <p:txBody>
          <a:bodyPr>
            <a:noAutofit/>
          </a:bodyPr>
          <a:lstStyle/>
          <a:p>
            <a:pPr marL="365760" indent="-365760">
              <a:spcAft>
                <a:spcPts val="600"/>
              </a:spcAft>
            </a:pPr>
            <a:r>
              <a:rPr lang="pt-PT" sz="1700" dirty="0">
                <a:latin typeface="+mn-lt"/>
              </a:rPr>
              <a:t>Seleccionar </a:t>
            </a:r>
            <a:r>
              <a:rPr lang="pt-PT" sz="1700" b="1" dirty="0">
                <a:latin typeface="+mn-lt"/>
              </a:rPr>
              <a:t>Reports (Relatórios) -&gt; New (Novo) </a:t>
            </a:r>
            <a:r>
              <a:rPr lang="pt-PT" sz="1700" dirty="0">
                <a:latin typeface="+mn-lt"/>
              </a:rPr>
              <a:t>no Menu Principal</a:t>
            </a:r>
          </a:p>
          <a:p>
            <a:pPr marL="365760" indent="-365760">
              <a:spcAft>
                <a:spcPts val="600"/>
              </a:spcAft>
            </a:pPr>
            <a:r>
              <a:rPr lang="pt-PT" sz="1700" dirty="0">
                <a:latin typeface="+mn-lt"/>
              </a:rPr>
              <a:t>Clicar </a:t>
            </a:r>
            <a:r>
              <a:rPr lang="pt-PT" sz="1700" b="1" dirty="0">
                <a:latin typeface="+mn-lt"/>
              </a:rPr>
              <a:t>Custom Report New… (Novo Relatório Personalizado…)</a:t>
            </a:r>
          </a:p>
          <a:p>
            <a:pPr marL="365760" indent="-365760">
              <a:spcAft>
                <a:spcPts val="600"/>
              </a:spcAft>
            </a:pPr>
            <a:r>
              <a:rPr lang="pt-PT" sz="1700" dirty="0">
                <a:latin typeface="+mn-lt"/>
              </a:rPr>
              <a:t>Clicar </a:t>
            </a:r>
            <a:r>
              <a:rPr lang="pt-PT" sz="1700" b="1" dirty="0">
                <a:latin typeface="+mn-lt"/>
              </a:rPr>
              <a:t>Interventions (Intervenções)</a:t>
            </a:r>
          </a:p>
          <a:p>
            <a:pPr marL="365760" indent="-365760">
              <a:spcAft>
                <a:spcPts val="600"/>
              </a:spcAft>
            </a:pPr>
            <a:r>
              <a:rPr lang="pt-PT" sz="1700" dirty="0">
                <a:latin typeface="+mn-lt"/>
              </a:rPr>
              <a:t>Utilizar o sinal </a:t>
            </a:r>
            <a:r>
              <a:rPr lang="pt-PT" sz="1700" b="1" dirty="0">
                <a:latin typeface="+mn-lt"/>
              </a:rPr>
              <a:t>+</a:t>
            </a:r>
            <a:r>
              <a:rPr lang="pt-PT" sz="1700" dirty="0">
                <a:latin typeface="+mn-lt"/>
              </a:rPr>
              <a:t> para expandir as opções do relatório de Gestão de Mortalidade de FL</a:t>
            </a:r>
          </a:p>
          <a:p>
            <a:pPr marL="365760" indent="-365760"/>
            <a:r>
              <a:rPr lang="pt-PT" sz="1700" dirty="0">
                <a:latin typeface="+mn-lt"/>
              </a:rPr>
              <a:t>Verificar as caixas para seleccionar:</a:t>
            </a:r>
          </a:p>
          <a:p>
            <a:pPr marL="731520" lvl="1" indent="-274320"/>
            <a:r>
              <a:rPr lang="pt-PT" sz="1500" dirty="0">
                <a:latin typeface="+mn-lt"/>
              </a:rPr>
              <a:t># de casos de </a:t>
            </a:r>
            <a:r>
              <a:rPr lang="pt-PT" sz="1500" dirty="0" err="1">
                <a:latin typeface="+mn-lt"/>
              </a:rPr>
              <a:t>hidrocele</a:t>
            </a:r>
            <a:endParaRPr lang="pt-PT" sz="1500" dirty="0">
              <a:latin typeface="+mn-lt"/>
            </a:endParaRPr>
          </a:p>
          <a:p>
            <a:pPr marL="731520" lvl="1" indent="-274320"/>
            <a:r>
              <a:rPr lang="pt-PT" sz="1500" dirty="0">
                <a:latin typeface="+mn-lt"/>
              </a:rPr>
              <a:t># de casos de </a:t>
            </a:r>
            <a:r>
              <a:rPr lang="pt-PT" sz="1500" dirty="0" err="1">
                <a:latin typeface="+mn-lt"/>
              </a:rPr>
              <a:t>hidrocele</a:t>
            </a:r>
            <a:r>
              <a:rPr lang="pt-PT" sz="1500" dirty="0">
                <a:latin typeface="+mn-lt"/>
              </a:rPr>
              <a:t> tratados</a:t>
            </a:r>
          </a:p>
          <a:p>
            <a:pPr marL="731520" lvl="1" indent="-274320"/>
            <a:r>
              <a:rPr lang="pt-PT" sz="1500" dirty="0">
                <a:latin typeface="+mn-lt"/>
              </a:rPr>
              <a:t># de doentes com linfoedema </a:t>
            </a:r>
          </a:p>
          <a:p>
            <a:pPr marL="731520" lvl="1" indent="-274320">
              <a:spcAft>
                <a:spcPts val="600"/>
              </a:spcAft>
            </a:pPr>
            <a:r>
              <a:rPr lang="pt-PT" sz="1500" dirty="0">
                <a:latin typeface="+mn-lt"/>
              </a:rPr>
              <a:t># de doentes com linfoedema tratados</a:t>
            </a:r>
          </a:p>
          <a:p>
            <a:pPr marL="365760" indent="-365760">
              <a:spcAft>
                <a:spcPts val="600"/>
              </a:spcAft>
              <a:buFont typeface="+mj-lt"/>
              <a:buAutoNum type="arabicPeriod"/>
            </a:pPr>
            <a:r>
              <a:rPr lang="pt-PT" sz="1700" dirty="0">
                <a:latin typeface="+mn-lt"/>
              </a:rPr>
              <a:t>Clicar </a:t>
            </a:r>
            <a:r>
              <a:rPr lang="pt-PT" sz="1700" b="1" dirty="0">
                <a:latin typeface="+mn-lt"/>
              </a:rPr>
              <a:t>Next (Seguinte)</a:t>
            </a:r>
          </a:p>
          <a:p>
            <a:pPr marL="365760" indent="-365760">
              <a:spcAft>
                <a:spcPts val="600"/>
              </a:spcAft>
              <a:buFont typeface="+mj-lt"/>
              <a:buAutoNum type="arabicPeriod"/>
            </a:pPr>
            <a:r>
              <a:rPr lang="pt-PT" sz="1700" dirty="0">
                <a:latin typeface="+mn-lt"/>
              </a:rPr>
              <a:t>Datas:</a:t>
            </a:r>
            <a:r>
              <a:rPr lang="pt-PT" sz="1700" b="1" dirty="0">
                <a:latin typeface="+mn-lt"/>
              </a:rPr>
              <a:t> 1 de Janeiro de 2014 – 31 de Dezembro de 2014</a:t>
            </a:r>
          </a:p>
          <a:p>
            <a:pPr marL="365760" indent="-365760">
              <a:spcAft>
                <a:spcPts val="600"/>
              </a:spcAft>
              <a:buFont typeface="+mj-lt"/>
              <a:buAutoNum type="arabicPeriod"/>
            </a:pPr>
            <a:r>
              <a:rPr lang="pt-PT" sz="1700" dirty="0">
                <a:latin typeface="+mn-lt"/>
              </a:rPr>
              <a:t>Iniciar com o m</a:t>
            </a:r>
            <a:r>
              <a:rPr lang="pt-PT" sz="1700" dirty="0">
                <a:latin typeface="+mn-lt"/>
                <a:cs typeface="Calibri"/>
              </a:rPr>
              <a:t>ês do ano a reportar: </a:t>
            </a:r>
            <a:r>
              <a:rPr lang="pt-PT" sz="1700" b="1" dirty="0">
                <a:latin typeface="+mn-lt"/>
                <a:cs typeface="Calibri"/>
              </a:rPr>
              <a:t>Janeiro</a:t>
            </a:r>
            <a:endParaRPr lang="pt-PT" sz="1700" b="1" dirty="0">
              <a:latin typeface="+mn-lt"/>
            </a:endParaRPr>
          </a:p>
          <a:p>
            <a:pPr marL="365760" indent="-365760">
              <a:spcAft>
                <a:spcPts val="600"/>
              </a:spcAft>
              <a:buFont typeface="+mj-lt"/>
              <a:buAutoNum type="arabicPeriod"/>
            </a:pPr>
            <a:r>
              <a:rPr lang="pt-PT" sz="1700" dirty="0">
                <a:latin typeface="+mn-lt"/>
              </a:rPr>
              <a:t>Agregado para: </a:t>
            </a:r>
            <a:r>
              <a:rPr lang="pt-PT" sz="1700" b="1" dirty="0">
                <a:latin typeface="+mn-lt"/>
              </a:rPr>
              <a:t>Todas as listas</a:t>
            </a:r>
          </a:p>
          <a:p>
            <a:pPr marL="365760" indent="-365760">
              <a:spcAft>
                <a:spcPts val="600"/>
              </a:spcAft>
              <a:buFont typeface="+mj-lt"/>
              <a:buAutoNum type="arabicPeriod"/>
            </a:pPr>
            <a:r>
              <a:rPr lang="pt-PT" sz="1700" dirty="0">
                <a:latin typeface="+mn-lt"/>
              </a:rPr>
              <a:t>Clicar </a:t>
            </a:r>
            <a:r>
              <a:rPr lang="pt-PT" sz="1700" b="1" dirty="0">
                <a:latin typeface="+mn-lt"/>
              </a:rPr>
              <a:t>Next (Seguinte)</a:t>
            </a:r>
          </a:p>
          <a:p>
            <a:pPr marL="365760" indent="-365760">
              <a:buFont typeface="+mj-lt"/>
              <a:buAutoNum type="arabicPeriod"/>
            </a:pPr>
            <a:r>
              <a:rPr lang="pt-PT" sz="1700" dirty="0">
                <a:latin typeface="+mn-lt"/>
              </a:rPr>
              <a:t>Clicar </a:t>
            </a:r>
            <a:r>
              <a:rPr lang="pt-PT" sz="1700" b="1" dirty="0">
                <a:latin typeface="+mn-lt"/>
              </a:rPr>
              <a:t>Finish (Terminar)</a:t>
            </a:r>
          </a:p>
          <a:p>
            <a:pPr marL="0" indent="0">
              <a:buNone/>
            </a:pPr>
            <a:endParaRPr lang="en-US" dirty="0"/>
          </a:p>
          <a:p>
            <a:endParaRPr lang="en-US" dirty="0"/>
          </a:p>
        </p:txBody>
      </p:sp>
    </p:spTree>
    <p:extLst>
      <p:ext uri="{BB962C8B-B14F-4D97-AF65-F5344CB8AC3E}">
        <p14:creationId xmlns:p14="http://schemas.microsoft.com/office/powerpoint/2010/main" val="97928336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990600"/>
            <a:ext cx="7543800" cy="5334000"/>
          </a:xfrm>
        </p:spPr>
        <p:txBody>
          <a:bodyPr>
            <a:normAutofit/>
          </a:bodyPr>
          <a:lstStyle/>
          <a:p>
            <a:pPr>
              <a:spcAft>
                <a:spcPts val="1200"/>
              </a:spcAft>
              <a:buFont typeface="+mj-lt"/>
              <a:buAutoNum type="arabicPeriod" startAt="11"/>
            </a:pPr>
            <a:r>
              <a:rPr lang="pt-PT" sz="1700" dirty="0"/>
              <a:t>Rever os seus dados no ecrã. </a:t>
            </a:r>
          </a:p>
          <a:p>
            <a:pPr>
              <a:spcAft>
                <a:spcPts val="1200"/>
              </a:spcAft>
              <a:buAutoNum type="arabicPeriod" startAt="11"/>
            </a:pPr>
            <a:r>
              <a:rPr lang="pt-PT" sz="1700" dirty="0"/>
              <a:t>Tentar exportar os dados para o Excel</a:t>
            </a:r>
          </a:p>
          <a:p>
            <a:pPr>
              <a:spcAft>
                <a:spcPts val="1200"/>
              </a:spcAft>
              <a:buAutoNum type="arabicPeriod" startAt="11"/>
            </a:pPr>
            <a:r>
              <a:rPr lang="pt-PT" sz="1700" dirty="0"/>
              <a:t>Tentar editar as opções de relatórios e fazer o mesmo relatório, mas agregado por </a:t>
            </a:r>
            <a:r>
              <a:rPr lang="pt-PT" sz="1700" b="1" dirty="0"/>
              <a:t>país</a:t>
            </a:r>
            <a:r>
              <a:rPr lang="pt-PT" sz="1700" dirty="0"/>
              <a:t>. </a:t>
            </a:r>
          </a:p>
          <a:p>
            <a:pPr>
              <a:spcAft>
                <a:spcPts val="1200"/>
              </a:spcAft>
              <a:buAutoNum type="arabicPeriod" startAt="11"/>
            </a:pPr>
            <a:r>
              <a:rPr lang="pt-PT" sz="1700" dirty="0"/>
              <a:t>Tentar editar as opções de relatório e fazer o mesmo relatório, mas agregado por </a:t>
            </a:r>
            <a:r>
              <a:rPr lang="pt-PT" sz="1700" b="1" dirty="0"/>
              <a:t>nível administrativo</a:t>
            </a:r>
            <a:r>
              <a:rPr lang="pt-PT" sz="1700" dirty="0"/>
              <a:t>. </a:t>
            </a:r>
          </a:p>
          <a:p>
            <a:pPr>
              <a:spcAft>
                <a:spcPts val="600"/>
              </a:spcAft>
              <a:buAutoNum type="arabicPeriod" startAt="11"/>
            </a:pPr>
            <a:r>
              <a:rPr lang="pt-PT" sz="1700" dirty="0"/>
              <a:t>Tentar gravar as suas opções de relatório e refazer de novo o relatório  a partir do menu Relatórios. </a:t>
            </a:r>
          </a:p>
          <a:p>
            <a:pPr marL="0" indent="0">
              <a:buNone/>
            </a:pPr>
            <a:endParaRPr lang="en-US" dirty="0"/>
          </a:p>
        </p:txBody>
      </p:sp>
    </p:spTree>
    <p:extLst>
      <p:ext uri="{BB962C8B-B14F-4D97-AF65-F5344CB8AC3E}">
        <p14:creationId xmlns:p14="http://schemas.microsoft.com/office/powerpoint/2010/main" val="220308943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1331" y="59269"/>
            <a:ext cx="927049" cy="307777"/>
          </a:xfrm>
        </p:spPr>
        <p:txBody>
          <a:bodyPr/>
          <a:lstStyle/>
          <a:p>
            <a:r>
              <a:rPr lang="pt-PT" dirty="0">
                <a:solidFill>
                  <a:srgbClr val="DCE6F2"/>
                </a:solidFill>
              </a:rPr>
              <a:t>relatório</a:t>
            </a:r>
            <a:r>
              <a:rPr lang="en-US" dirty="0">
                <a:solidFill>
                  <a:srgbClr val="DCE6F2"/>
                </a:solidFill>
              </a:rPr>
              <a:t>s</a:t>
            </a:r>
          </a:p>
        </p:txBody>
      </p:sp>
      <p:sp>
        <p:nvSpPr>
          <p:cNvPr id="4" name="Content Placeholder 3"/>
          <p:cNvSpPr>
            <a:spLocks noGrp="1"/>
          </p:cNvSpPr>
          <p:nvPr>
            <p:ph idx="1"/>
          </p:nvPr>
        </p:nvSpPr>
        <p:spPr/>
        <p:txBody>
          <a:bodyPr/>
          <a:lstStyle/>
          <a:p>
            <a:pPr marL="0" indent="0">
              <a:spcAft>
                <a:spcPts val="1200"/>
              </a:spcAft>
              <a:buNone/>
            </a:pPr>
            <a:r>
              <a:rPr lang="pt-PT" dirty="0"/>
              <a:t>Os relatórios da OMS/Parceiros estão listados sob </a:t>
            </a:r>
            <a:r>
              <a:rPr lang="pt-PT" b="1" dirty="0"/>
              <a:t>Exportações disponíveis</a:t>
            </a:r>
            <a:r>
              <a:rPr lang="pt-PT" dirty="0"/>
              <a:t>. </a:t>
            </a:r>
          </a:p>
          <a:p>
            <a:pPr marL="0" indent="0">
              <a:buNone/>
            </a:pPr>
            <a:r>
              <a:rPr lang="pt-PT" dirty="0"/>
              <a:t>Quando for a altura de </a:t>
            </a:r>
            <a:br>
              <a:rPr lang="pt-PT" dirty="0"/>
            </a:br>
            <a:r>
              <a:rPr lang="pt-PT" dirty="0"/>
              <a:t>submeter os relatórios à OMS, </a:t>
            </a:r>
            <a:br>
              <a:rPr lang="pt-PT" dirty="0"/>
            </a:br>
            <a:r>
              <a:rPr lang="pt-PT" dirty="0"/>
              <a:t>pode utilizar o modelo da National</a:t>
            </a:r>
          </a:p>
          <a:p>
            <a:pPr marL="0" indent="0">
              <a:buNone/>
            </a:pPr>
            <a:r>
              <a:rPr lang="pt-PT" dirty="0"/>
              <a:t>Database para gerar estes  </a:t>
            </a:r>
            <a:br>
              <a:rPr lang="pt-PT" dirty="0"/>
            </a:br>
            <a:r>
              <a:rPr lang="pt-PT" dirty="0"/>
              <a:t>relatórios clicando no botão. </a:t>
            </a:r>
          </a:p>
          <a:p>
            <a:pPr marL="0" indent="0">
              <a:buNone/>
            </a:pPr>
            <a:endParaRPr lang="pt-PT" dirty="0"/>
          </a:p>
          <a:p>
            <a:pPr marL="0" indent="0">
              <a:buNone/>
            </a:pPr>
            <a:endParaRPr lang="en-US" dirty="0"/>
          </a:p>
          <a:p>
            <a:pPr marL="0" indent="0">
              <a:buNone/>
            </a:pPr>
            <a:endParaRPr lang="en-US" dirty="0"/>
          </a:p>
        </p:txBody>
      </p:sp>
      <p:sp>
        <p:nvSpPr>
          <p:cNvPr id="2" name="Title 1"/>
          <p:cNvSpPr>
            <a:spLocks noGrp="1"/>
          </p:cNvSpPr>
          <p:nvPr>
            <p:ph type="title"/>
          </p:nvPr>
        </p:nvSpPr>
        <p:spPr>
          <a:xfrm>
            <a:off x="152400" y="369094"/>
            <a:ext cx="5105400" cy="516255"/>
          </a:xfrm>
        </p:spPr>
        <p:txBody>
          <a:bodyPr/>
          <a:lstStyle/>
          <a:p>
            <a:pPr algn="l"/>
            <a:r>
              <a:rPr lang="pt-PT" dirty="0"/>
              <a:t>Relatórios da OMS/Parceiros</a:t>
            </a:r>
          </a:p>
        </p:txBody>
      </p:sp>
      <p:grpSp>
        <p:nvGrpSpPr>
          <p:cNvPr id="5" name="Group 4"/>
          <p:cNvGrpSpPr/>
          <p:nvPr/>
        </p:nvGrpSpPr>
        <p:grpSpPr>
          <a:xfrm>
            <a:off x="5257800" y="1905000"/>
            <a:ext cx="3276600" cy="4038601"/>
            <a:chOff x="4953000" y="1523999"/>
            <a:chExt cx="3276600" cy="4038601"/>
          </a:xfrm>
        </p:grpSpPr>
        <p:sp>
          <p:nvSpPr>
            <p:cNvPr id="7" name="Rectangle 6"/>
            <p:cNvSpPr/>
            <p:nvPr/>
          </p:nvSpPr>
          <p:spPr>
            <a:xfrm>
              <a:off x="4953000" y="1523999"/>
              <a:ext cx="3276600" cy="4038601"/>
            </a:xfrm>
            <a:prstGeom prst="rect">
              <a:avLst/>
            </a:prstGeom>
            <a:solidFill>
              <a:schemeClr val="bg1"/>
            </a:solidFill>
            <a:ln>
              <a:noFill/>
            </a:ln>
            <a:effectLst>
              <a:outerShdw blurRad="63500" sx="102000" sy="102000" algn="ctr" rotWithShape="0">
                <a:schemeClr val="bg1">
                  <a:lumMod val="50000"/>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304.PNG"/>
            <p:cNvPicPr>
              <a:picLocks noChangeAspect="1"/>
            </p:cNvPicPr>
            <p:nvPr/>
          </p:nvPicPr>
          <p:blipFill rotWithShape="1">
            <a:blip r:embed="rId3" cstate="print"/>
            <a:srcRect l="466" t="9801" r="70784" b="23169"/>
            <a:stretch/>
          </p:blipFill>
          <p:spPr>
            <a:xfrm>
              <a:off x="5080701" y="1671221"/>
              <a:ext cx="3065368" cy="3884675"/>
            </a:xfrm>
            <a:prstGeom prst="rect">
              <a:avLst/>
            </a:prstGeom>
            <a:effectLst/>
          </p:spPr>
        </p:pic>
      </p:grpSp>
    </p:spTree>
    <p:extLst>
      <p:ext uri="{BB962C8B-B14F-4D97-AF65-F5344CB8AC3E}">
        <p14:creationId xmlns:p14="http://schemas.microsoft.com/office/powerpoint/2010/main" val="149052585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PT" dirty="0"/>
              <a:t>Gerar um Formulário de Relatório Conjunto da OMS</a:t>
            </a:r>
          </a:p>
        </p:txBody>
      </p:sp>
      <p:sp>
        <p:nvSpPr>
          <p:cNvPr id="7" name="Text Placeholder 1"/>
          <p:cNvSpPr>
            <a:spLocks noGrp="1"/>
          </p:cNvSpPr>
          <p:nvPr>
            <p:ph type="body" sz="quarter" idx="10"/>
          </p:nvPr>
        </p:nvSpPr>
        <p:spPr>
          <a:xfrm>
            <a:off x="1295400" y="1371600"/>
            <a:ext cx="6629400" cy="4953000"/>
          </a:xfrm>
        </p:spPr>
        <p:txBody>
          <a:bodyPr>
            <a:noAutofit/>
          </a:bodyPr>
          <a:lstStyle/>
          <a:p>
            <a:pPr marL="365760" indent="-365760">
              <a:spcAft>
                <a:spcPts val="1800"/>
              </a:spcAft>
            </a:pPr>
            <a:r>
              <a:rPr lang="pt-PT" sz="1900" dirty="0"/>
              <a:t>Seleccionar </a:t>
            </a:r>
            <a:r>
              <a:rPr lang="pt-PT" sz="1900" b="1" dirty="0"/>
              <a:t>Reports (Relatórios) -&gt; New (Novo)</a:t>
            </a:r>
            <a:r>
              <a:rPr lang="pt-PT" sz="1900" dirty="0"/>
              <a:t> no Menu Principal</a:t>
            </a:r>
          </a:p>
          <a:p>
            <a:pPr marL="365760" indent="-365760">
              <a:spcAft>
                <a:spcPts val="600"/>
              </a:spcAft>
            </a:pPr>
            <a:r>
              <a:rPr lang="pt-PT" sz="1900" dirty="0"/>
              <a:t>Tentare gerar um dos Formulários de Relatório Conjunto.</a:t>
            </a:r>
            <a:endParaRPr lang="pt-PT" sz="1900" b="1" dirty="0"/>
          </a:p>
          <a:p>
            <a:pPr marL="0" indent="0">
              <a:buNone/>
            </a:pPr>
            <a:endParaRPr lang="en-US" dirty="0"/>
          </a:p>
          <a:p>
            <a:endParaRPr lang="en-US" dirty="0"/>
          </a:p>
        </p:txBody>
      </p:sp>
    </p:spTree>
    <p:extLst>
      <p:ext uri="{BB962C8B-B14F-4D97-AF65-F5344CB8AC3E}">
        <p14:creationId xmlns:p14="http://schemas.microsoft.com/office/powerpoint/2010/main" val="97928336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369094"/>
            <a:ext cx="3505199" cy="516255"/>
          </a:xfrm>
        </p:spPr>
        <p:txBody>
          <a:bodyPr/>
          <a:lstStyle/>
          <a:p>
            <a:r>
              <a:rPr lang="pt-PT" dirty="0"/>
              <a:t>Relatórios padrões</a:t>
            </a:r>
          </a:p>
        </p:txBody>
      </p:sp>
      <p:sp>
        <p:nvSpPr>
          <p:cNvPr id="7" name="Content Placeholder 3"/>
          <p:cNvSpPr>
            <a:spLocks noGrp="1"/>
          </p:cNvSpPr>
          <p:nvPr>
            <p:ph idx="1"/>
          </p:nvPr>
        </p:nvSpPr>
        <p:spPr>
          <a:xfrm>
            <a:off x="685800" y="1143000"/>
            <a:ext cx="7848600" cy="4953000"/>
          </a:xfrm>
          <a:prstGeom prst="rect">
            <a:avLst/>
          </a:prstGeom>
        </p:spPr>
        <p:txBody>
          <a:bodyPr>
            <a:noAutofit/>
          </a:bodyPr>
          <a:lstStyle/>
          <a:p>
            <a:pPr marL="0" indent="0">
              <a:spcAft>
                <a:spcPts val="1200"/>
              </a:spcAft>
              <a:buNone/>
            </a:pPr>
            <a:r>
              <a:rPr lang="pt-BR" dirty="0"/>
              <a:t>A base de dados integrada DTN</a:t>
            </a:r>
            <a:r>
              <a:rPr lang="pt-PT" dirty="0"/>
              <a:t> inclui os relatórios padr</a:t>
            </a:r>
            <a:r>
              <a:rPr lang="pt-PT" dirty="0">
                <a:latin typeface="Calibri"/>
                <a:cs typeface="Calibri"/>
              </a:rPr>
              <a:t>ão</a:t>
            </a:r>
            <a:r>
              <a:rPr lang="pt-PT" dirty="0"/>
              <a:t>. Estas são algumas das tabelas típicas e gráficos úteis para analisar os programas para as DTN. </a:t>
            </a:r>
          </a:p>
          <a:p>
            <a:pPr marL="0" indent="0">
              <a:spcAft>
                <a:spcPts val="600"/>
              </a:spcAft>
              <a:buNone/>
            </a:pPr>
            <a:r>
              <a:rPr lang="pt-PT" dirty="0"/>
              <a:t>Os relatórios padr</a:t>
            </a:r>
            <a:r>
              <a:rPr lang="pt-PT" dirty="0">
                <a:latin typeface="Calibri"/>
                <a:cs typeface="Calibri"/>
              </a:rPr>
              <a:t>ão</a:t>
            </a:r>
            <a:r>
              <a:rPr lang="pt-PT" dirty="0"/>
              <a:t> incluem: </a:t>
            </a:r>
          </a:p>
          <a:p>
            <a:pPr marL="525780" lvl="1" indent="-342900">
              <a:spcAft>
                <a:spcPts val="600"/>
              </a:spcAft>
              <a:buSzPct val="100000"/>
              <a:buFont typeface="Wingdings" charset="2"/>
              <a:buChar char="§"/>
            </a:pPr>
            <a:r>
              <a:rPr lang="pt-PT" sz="2200" b="1" dirty="0">
                <a:latin typeface="Segoe UI Semibold" pitchFamily="34" charset="0"/>
              </a:rPr>
              <a:t>Progresso através de eliminação</a:t>
            </a:r>
          </a:p>
          <a:p>
            <a:pPr marL="525780" lvl="1" indent="-342900">
              <a:spcAft>
                <a:spcPts val="600"/>
              </a:spcAft>
              <a:buSzPct val="100000"/>
              <a:buFont typeface="Wingdings" charset="2"/>
              <a:buChar char="§"/>
            </a:pPr>
            <a:r>
              <a:rPr lang="en-US" sz="2200" b="1" dirty="0" err="1">
                <a:latin typeface="Segoe UI Semibold" pitchFamily="34" charset="0"/>
              </a:rPr>
              <a:t>Relatório</a:t>
            </a:r>
            <a:r>
              <a:rPr lang="en-US" sz="2200" b="1" dirty="0">
                <a:latin typeface="Segoe UI Semibold" pitchFamily="34" charset="0"/>
              </a:rPr>
              <a:t> de </a:t>
            </a:r>
            <a:r>
              <a:rPr lang="en-US" sz="2200" b="1" dirty="0" err="1">
                <a:latin typeface="Segoe UI Semibold" pitchFamily="34" charset="0"/>
              </a:rPr>
              <a:t>reorganização</a:t>
            </a:r>
            <a:r>
              <a:rPr lang="en-US" sz="2200" b="1" dirty="0">
                <a:latin typeface="Segoe UI Semibold" pitchFamily="34" charset="0"/>
              </a:rPr>
              <a:t> </a:t>
            </a:r>
            <a:r>
              <a:rPr lang="en-US" sz="2200" b="1" dirty="0" err="1">
                <a:latin typeface="Segoe UI Semibold" pitchFamily="34" charset="0"/>
              </a:rPr>
              <a:t>distrital</a:t>
            </a:r>
            <a:endParaRPr lang="en-US" sz="2200" b="1" dirty="0">
              <a:latin typeface="Segoe UI Semibold" pitchFamily="34" charset="0"/>
            </a:endParaRPr>
          </a:p>
          <a:p>
            <a:pPr marL="525780" lvl="1" indent="-342900">
              <a:spcAft>
                <a:spcPts val="600"/>
              </a:spcAft>
              <a:buSzPct val="100000"/>
              <a:buFont typeface="Wingdings" charset="2"/>
              <a:buChar char="§"/>
            </a:pPr>
            <a:r>
              <a:rPr lang="en-US" sz="2200" b="1" dirty="0" err="1">
                <a:latin typeface="Segoe UI Semibold" pitchFamily="34" charset="0"/>
              </a:rPr>
              <a:t>Relatório</a:t>
            </a:r>
            <a:r>
              <a:rPr lang="en-US" sz="2200" b="1" dirty="0">
                <a:latin typeface="Segoe UI Semibold" pitchFamily="34" charset="0"/>
              </a:rPr>
              <a:t> de </a:t>
            </a:r>
            <a:r>
              <a:rPr lang="en-US" sz="2200" b="1" dirty="0" err="1">
                <a:latin typeface="Segoe UI Semibold" pitchFamily="34" charset="0"/>
              </a:rPr>
              <a:t>pessoas</a:t>
            </a:r>
            <a:r>
              <a:rPr lang="en-US" sz="2200" b="1" dirty="0">
                <a:latin typeface="Segoe UI Semibold" pitchFamily="34" charset="0"/>
              </a:rPr>
              <a:t> </a:t>
            </a:r>
            <a:r>
              <a:rPr lang="en-US" sz="2200" b="1" dirty="0" err="1">
                <a:latin typeface="Segoe UI Semibold" pitchFamily="34" charset="0"/>
              </a:rPr>
              <a:t>tratadas</a:t>
            </a:r>
            <a:r>
              <a:rPr lang="en-US" sz="2200" b="1" dirty="0">
                <a:latin typeface="Segoe UI Semibold" pitchFamily="34" charset="0"/>
              </a:rPr>
              <a:t> e de </a:t>
            </a:r>
            <a:r>
              <a:rPr lang="en-US" sz="2200" b="1" dirty="0" err="1">
                <a:latin typeface="Segoe UI Semibold" pitchFamily="34" charset="0"/>
              </a:rPr>
              <a:t>cobertura</a:t>
            </a:r>
            <a:endParaRPr lang="en-US" sz="2200" b="1" dirty="0">
              <a:latin typeface="Segoe UI Semibold" pitchFamily="34" charset="0"/>
            </a:endParaRPr>
          </a:p>
          <a:p>
            <a:pPr marL="525780" lvl="1" indent="-342900">
              <a:spcAft>
                <a:spcPts val="600"/>
              </a:spcAft>
              <a:buSzPct val="100000"/>
              <a:buFont typeface="Wingdings" charset="2"/>
              <a:buChar char="§"/>
            </a:pPr>
            <a:r>
              <a:rPr lang="en-US" sz="2200" b="1" dirty="0" err="1">
                <a:latin typeface="Segoe UI Semibold" pitchFamily="34" charset="0"/>
              </a:rPr>
              <a:t>Relatório</a:t>
            </a:r>
            <a:r>
              <a:rPr lang="en-US" sz="2200" b="1" dirty="0">
                <a:latin typeface="Segoe UI Semibold" pitchFamily="34" charset="0"/>
              </a:rPr>
              <a:t> de </a:t>
            </a:r>
            <a:r>
              <a:rPr lang="en-US" sz="2200" b="1" dirty="0" err="1">
                <a:latin typeface="Segoe UI Semibold" pitchFamily="34" charset="0"/>
              </a:rPr>
              <a:t>cobertura</a:t>
            </a:r>
            <a:r>
              <a:rPr lang="en-US" sz="2200" b="1" dirty="0">
                <a:latin typeface="Segoe UI Semibold" pitchFamily="34" charset="0"/>
              </a:rPr>
              <a:t> – </a:t>
            </a:r>
            <a:r>
              <a:rPr lang="en-US" sz="2200" b="1" dirty="0" err="1">
                <a:latin typeface="Segoe UI Semibold" pitchFamily="34" charset="0"/>
              </a:rPr>
              <a:t>áreas</a:t>
            </a:r>
            <a:r>
              <a:rPr lang="en-US" sz="2200" b="1" dirty="0">
                <a:latin typeface="Segoe UI Semibold" pitchFamily="34" charset="0"/>
              </a:rPr>
              <a:t> </a:t>
            </a:r>
            <a:r>
              <a:rPr lang="en-US" sz="2200" b="1" dirty="0" err="1">
                <a:latin typeface="Segoe UI Semibold" pitchFamily="34" charset="0"/>
              </a:rPr>
              <a:t>prioritárias</a:t>
            </a:r>
            <a:endParaRPr lang="en-US" sz="2200" b="1" dirty="0">
              <a:latin typeface="Segoe UI Semibold" pitchFamily="34" charset="0"/>
            </a:endParaRPr>
          </a:p>
          <a:p>
            <a:pPr marL="525780" lvl="1" indent="-342900">
              <a:spcAft>
                <a:spcPts val="600"/>
              </a:spcAft>
              <a:buSzPct val="100000"/>
              <a:buFont typeface="Wingdings" charset="2"/>
              <a:buChar char="§"/>
            </a:pPr>
            <a:r>
              <a:rPr lang="en-US" sz="2200" b="1" dirty="0" err="1">
                <a:latin typeface="Segoe UI Semibold" pitchFamily="34" charset="0"/>
              </a:rPr>
              <a:t>Relatório</a:t>
            </a:r>
            <a:r>
              <a:rPr lang="en-US" sz="2200" b="1" dirty="0">
                <a:latin typeface="Segoe UI Semibold" pitchFamily="34" charset="0"/>
              </a:rPr>
              <a:t> de </a:t>
            </a:r>
            <a:r>
              <a:rPr lang="en-US" sz="2200" b="1" dirty="0" err="1">
                <a:latin typeface="Segoe UI Semibold" pitchFamily="34" charset="0"/>
              </a:rPr>
              <a:t>Avaliação</a:t>
            </a:r>
            <a:r>
              <a:rPr lang="en-US" sz="2200" b="1" dirty="0">
                <a:latin typeface="Segoe UI Semibold" pitchFamily="34" charset="0"/>
              </a:rPr>
              <a:t> da </a:t>
            </a:r>
            <a:r>
              <a:rPr lang="en-US" sz="2200" b="1" dirty="0" err="1">
                <a:latin typeface="Segoe UI Semibold" pitchFamily="34" charset="0"/>
              </a:rPr>
              <a:t>transmissão</a:t>
            </a:r>
            <a:r>
              <a:rPr lang="en-US" sz="2200" b="1" dirty="0">
                <a:latin typeface="Segoe UI Semibold" pitchFamily="34" charset="0"/>
              </a:rPr>
              <a:t> </a:t>
            </a:r>
            <a:r>
              <a:rPr lang="en-US" sz="2200" b="1" dirty="0" err="1">
                <a:latin typeface="Segoe UI Semibold" pitchFamily="34" charset="0"/>
              </a:rPr>
              <a:t>planeada</a:t>
            </a:r>
            <a:endParaRPr lang="en-US" sz="2200" b="1" dirty="0">
              <a:latin typeface="Segoe UI Semibold" pitchFamily="34" charset="0"/>
            </a:endParaRPr>
          </a:p>
          <a:p>
            <a:pPr marL="525780" lvl="1" indent="-342900">
              <a:spcAft>
                <a:spcPts val="600"/>
              </a:spcAft>
              <a:buSzPct val="100000"/>
              <a:buFont typeface="Wingdings" charset="2"/>
              <a:buChar char="§"/>
            </a:pPr>
            <a:r>
              <a:rPr lang="en-US" sz="2200" b="1" dirty="0" err="1">
                <a:latin typeface="Segoe UI Semibold" pitchFamily="34" charset="0"/>
              </a:rPr>
              <a:t>Relatório</a:t>
            </a:r>
            <a:r>
              <a:rPr lang="en-US" sz="2200" b="1" dirty="0">
                <a:latin typeface="Segoe UI Semibold" pitchFamily="34" charset="0"/>
              </a:rPr>
              <a:t> de </a:t>
            </a:r>
            <a:r>
              <a:rPr lang="en-US" sz="2200" b="1" dirty="0" err="1">
                <a:latin typeface="Segoe UI Semibold" pitchFamily="34" charset="0"/>
              </a:rPr>
              <a:t>Inquérito</a:t>
            </a:r>
            <a:r>
              <a:rPr lang="en-US" sz="2200" b="1" dirty="0">
                <a:latin typeface="Segoe UI Semibold" pitchFamily="34" charset="0"/>
              </a:rPr>
              <a:t> de </a:t>
            </a:r>
            <a:r>
              <a:rPr lang="en-US" sz="2200" b="1" dirty="0" err="1">
                <a:latin typeface="Segoe UI Semibold" pitchFamily="34" charset="0"/>
              </a:rPr>
              <a:t>Planeamento</a:t>
            </a:r>
            <a:r>
              <a:rPr lang="en-US" sz="2200" b="1" dirty="0">
                <a:latin typeface="Segoe UI Semibold" pitchFamily="34" charset="0"/>
              </a:rPr>
              <a:t> para o </a:t>
            </a:r>
            <a:r>
              <a:rPr lang="en-US" sz="2200" b="1" dirty="0" err="1">
                <a:latin typeface="Segoe UI Semibold" pitchFamily="34" charset="0"/>
              </a:rPr>
              <a:t>Tracoma</a:t>
            </a:r>
            <a:endParaRPr lang="pt-PT" sz="2200" b="1" dirty="0">
              <a:latin typeface="Segoe UI Semibold" pitchFamily="34" charset="0"/>
            </a:endParaRPr>
          </a:p>
        </p:txBody>
      </p:sp>
      <p:sp>
        <p:nvSpPr>
          <p:cNvPr id="6" name="Text Placeholder 2"/>
          <p:cNvSpPr>
            <a:spLocks noGrp="1"/>
          </p:cNvSpPr>
          <p:nvPr>
            <p:ph type="body" sz="quarter" idx="13"/>
          </p:nvPr>
        </p:nvSpPr>
        <p:spPr>
          <a:xfrm>
            <a:off x="171331" y="59269"/>
            <a:ext cx="927049" cy="307777"/>
          </a:xfrm>
        </p:spPr>
        <p:txBody>
          <a:bodyPr/>
          <a:lstStyle/>
          <a:p>
            <a:r>
              <a:rPr lang="pt-PT" dirty="0">
                <a:solidFill>
                  <a:srgbClr val="DCE6F2"/>
                </a:solidFill>
              </a:rPr>
              <a:t>relatório</a:t>
            </a:r>
            <a:r>
              <a:rPr lang="en-US" dirty="0">
                <a:solidFill>
                  <a:srgbClr val="DCE6F2"/>
                </a:solidFill>
              </a:rPr>
              <a:t>s</a:t>
            </a:r>
          </a:p>
        </p:txBody>
      </p:sp>
    </p:spTree>
    <p:extLst>
      <p:ext uri="{BB962C8B-B14F-4D97-AF65-F5344CB8AC3E}">
        <p14:creationId xmlns:p14="http://schemas.microsoft.com/office/powerpoint/2010/main" val="229848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369094"/>
            <a:ext cx="2013752" cy="516255"/>
          </a:xfrm>
        </p:spPr>
        <p:txBody>
          <a:bodyPr/>
          <a:lstStyle/>
          <a:p>
            <a:r>
              <a:rPr lang="pt-PT" dirty="0"/>
              <a:t>Inquéritos</a:t>
            </a:r>
          </a:p>
        </p:txBody>
      </p:sp>
      <p:sp>
        <p:nvSpPr>
          <p:cNvPr id="6" name="Content Placeholder 3"/>
          <p:cNvSpPr>
            <a:spLocks noGrp="1"/>
          </p:cNvSpPr>
          <p:nvPr>
            <p:ph idx="1"/>
          </p:nvPr>
        </p:nvSpPr>
        <p:spPr>
          <a:xfrm>
            <a:off x="609600" y="1143000"/>
            <a:ext cx="2971800" cy="4525963"/>
          </a:xfrm>
        </p:spPr>
        <p:txBody>
          <a:bodyPr/>
          <a:lstStyle/>
          <a:p>
            <a:pPr marL="0" lvl="1" indent="0">
              <a:buNone/>
            </a:pPr>
            <a:r>
              <a:rPr lang="pt-PT" sz="2200" dirty="0">
                <a:ea typeface="MS PGothic" charset="0"/>
              </a:rPr>
              <a:t>Os utilizadores podem inserir os dados do inquérito na </a:t>
            </a:r>
            <a:r>
              <a:rPr lang="pt-BR" sz="2200" dirty="0">
                <a:ea typeface="MS PGothic" charset="0"/>
              </a:rPr>
              <a:t>base de dados integrada DTN, o que </a:t>
            </a:r>
            <a:r>
              <a:rPr lang="pt-PT" sz="2200" dirty="0">
                <a:ea typeface="MS PGothic" charset="0"/>
              </a:rPr>
              <a:t>inclui o mapeamento, a linha </a:t>
            </a:r>
            <a:br>
              <a:rPr lang="pt-PT" sz="2200" dirty="0">
                <a:ea typeface="MS PGothic" charset="0"/>
              </a:rPr>
            </a:br>
            <a:r>
              <a:rPr lang="pt-PT" sz="2200" dirty="0">
                <a:ea typeface="MS PGothic" charset="0"/>
              </a:rPr>
              <a:t>de base, médio </a:t>
            </a:r>
            <a:br>
              <a:rPr lang="pt-PT" sz="2200" dirty="0">
                <a:ea typeface="MS PGothic" charset="0"/>
              </a:rPr>
            </a:br>
            <a:r>
              <a:rPr lang="pt-PT" sz="2200" dirty="0">
                <a:ea typeface="MS PGothic" charset="0"/>
              </a:rPr>
              <a:t>prazo, TAS e outros inquéritos.</a:t>
            </a:r>
          </a:p>
          <a:p>
            <a:pPr marL="0" indent="0">
              <a:buNone/>
            </a:pPr>
            <a:endParaRPr lang="en-US" dirty="0"/>
          </a:p>
        </p:txBody>
      </p:sp>
      <p:sp>
        <p:nvSpPr>
          <p:cNvPr id="7" name="Text Placeholder 2"/>
          <p:cNvSpPr txBox="1">
            <a:spLocks/>
          </p:cNvSpPr>
          <p:nvPr/>
        </p:nvSpPr>
        <p:spPr>
          <a:xfrm>
            <a:off x="171331" y="42335"/>
            <a:ext cx="1475025" cy="307777"/>
          </a:xfrm>
          <a:prstGeom prst="rect">
            <a:avLst/>
          </a:prstGeom>
          <a:noFill/>
        </p:spPr>
        <p:txBody>
          <a:bodyPr wrap="none" lIns="0" rIns="0">
            <a:spAutoFit/>
          </a:bodyPr>
          <a:lstStyle>
            <a:lvl1pPr marL="0" indent="-342900" algn="l" defTabSz="914400" rtl="0" eaLnBrk="1" latinLnBrk="0" hangingPunct="1">
              <a:spcBef>
                <a:spcPct val="20000"/>
              </a:spcBef>
              <a:buClr>
                <a:srgbClr val="066E9F"/>
              </a:buClr>
              <a:buSzPct val="120000"/>
              <a:buFont typeface="Wingdings" charset="2"/>
              <a:buNone/>
              <a:defRPr lang="en-US" sz="1400" kern="1200" cap="small" spc="100" dirty="0" smtClean="0">
                <a:solidFill>
                  <a:srgbClr val="DCE6F2"/>
                </a:solidFill>
                <a:latin typeface="Segoe UI Semibold" pitchFamily="34" charset="0"/>
                <a:ea typeface="Segoe UI" pitchFamily="34" charset="0"/>
                <a:cs typeface="Segoe UI" pitchFamily="34" charset="0"/>
              </a:defRPr>
            </a:lvl1pPr>
            <a:lvl2pPr marL="742950" indent="-285750" algn="l" defTabSz="914400" rtl="0" eaLnBrk="1" latinLnBrk="0" hangingPunct="1">
              <a:spcBef>
                <a:spcPct val="20000"/>
              </a:spcBef>
              <a:buClr>
                <a:srgbClr val="066E9F"/>
              </a:buClr>
              <a:buSzPct val="120000"/>
              <a:buFont typeface="Arial"/>
              <a:buChar char="•"/>
              <a:defRPr sz="1800" kern="1200">
                <a:solidFill>
                  <a:srgbClr val="17375D"/>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dirty="0"/>
              <a:t>gestão de dados</a:t>
            </a:r>
          </a:p>
        </p:txBody>
      </p:sp>
      <p:pic>
        <p:nvPicPr>
          <p:cNvPr id="2" name="Picture 1"/>
          <p:cNvPicPr>
            <a:picLocks noChangeAspect="1"/>
          </p:cNvPicPr>
          <p:nvPr/>
        </p:nvPicPr>
        <p:blipFill>
          <a:blip r:embed="rId3"/>
          <a:stretch>
            <a:fillRect/>
          </a:stretch>
        </p:blipFill>
        <p:spPr>
          <a:xfrm>
            <a:off x="3528111" y="885349"/>
            <a:ext cx="5615889" cy="4071962"/>
          </a:xfrm>
          <a:prstGeom prst="rect">
            <a:avLst/>
          </a:prstGeom>
        </p:spPr>
      </p:pic>
    </p:spTree>
    <p:extLst>
      <p:ext uri="{BB962C8B-B14F-4D97-AF65-F5344CB8AC3E}">
        <p14:creationId xmlns:p14="http://schemas.microsoft.com/office/powerpoint/2010/main" val="305027788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190" y="3657600"/>
            <a:ext cx="6113410" cy="1752600"/>
          </a:xfrm>
        </p:spPr>
        <p:txBody>
          <a:bodyPr/>
          <a:lstStyle/>
          <a:p>
            <a:pPr>
              <a:lnSpc>
                <a:spcPct val="90000"/>
              </a:lnSpc>
            </a:pPr>
            <a:r>
              <a:rPr lang="pt-PT" sz="4000" dirty="0"/>
              <a:t>Configurar </a:t>
            </a:r>
            <a:r>
              <a:rPr lang="pt-BR" sz="4000" dirty="0"/>
              <a:t>a base de dados integrada DTN</a:t>
            </a:r>
            <a:r>
              <a:rPr lang="pt-PT" sz="4000" dirty="0"/>
              <a:t> no seu computador</a:t>
            </a:r>
          </a:p>
        </p:txBody>
      </p:sp>
      <p:sp>
        <p:nvSpPr>
          <p:cNvPr id="3" name="Text Placeholder 2"/>
          <p:cNvSpPr>
            <a:spLocks noGrp="1"/>
          </p:cNvSpPr>
          <p:nvPr>
            <p:ph type="body" idx="1"/>
          </p:nvPr>
        </p:nvSpPr>
        <p:spPr>
          <a:xfrm>
            <a:off x="685800" y="5486400"/>
            <a:ext cx="5943600" cy="914400"/>
          </a:xfrm>
        </p:spPr>
        <p:txBody>
          <a:bodyPr/>
          <a:lstStyle/>
          <a:p>
            <a:r>
              <a:rPr lang="pt-PT" dirty="0"/>
              <a:t>É o momento de configurar o ficheiro d</a:t>
            </a:r>
            <a:r>
              <a:rPr lang="pt-BR" dirty="0"/>
              <a:t>a base de dados integrada DTN</a:t>
            </a:r>
            <a:r>
              <a:rPr lang="pt-PT" dirty="0"/>
              <a:t> no seu computador</a:t>
            </a:r>
          </a:p>
        </p:txBody>
      </p:sp>
    </p:spTree>
    <p:extLst>
      <p:ext uri="{BB962C8B-B14F-4D97-AF65-F5344CB8AC3E}">
        <p14:creationId xmlns:p14="http://schemas.microsoft.com/office/powerpoint/2010/main" val="109216128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8.PNG"/>
          <p:cNvPicPr>
            <a:picLocks noChangeAspect="1"/>
          </p:cNvPicPr>
          <p:nvPr/>
        </p:nvPicPr>
        <p:blipFill rotWithShape="1">
          <a:blip r:embed="rId3">
            <a:extLst>
              <a:ext uri="{28A0092B-C50C-407E-A947-70E740481C1C}">
                <a14:useLocalDpi xmlns:a14="http://schemas.microsoft.com/office/drawing/2010/main" val="0"/>
              </a:ext>
            </a:extLst>
          </a:blip>
          <a:srcRect l="201" t="2704" r="50940" b="54005"/>
          <a:stretch/>
        </p:blipFill>
        <p:spPr>
          <a:xfrm>
            <a:off x="4267200" y="2743199"/>
            <a:ext cx="4038600" cy="3009209"/>
          </a:xfrm>
          <a:prstGeom prst="rect">
            <a:avLst/>
          </a:prstGeom>
          <a:effectLst>
            <a:outerShdw blurRad="63500" sx="102000" sy="102000" algn="ctr" rotWithShape="0">
              <a:schemeClr val="bg1">
                <a:lumMod val="65000"/>
                <a:alpha val="40000"/>
              </a:schemeClr>
            </a:outerShdw>
          </a:effectLst>
        </p:spPr>
      </p:pic>
      <p:sp>
        <p:nvSpPr>
          <p:cNvPr id="4" name="Content Placeholder 3"/>
          <p:cNvSpPr>
            <a:spLocks noGrp="1"/>
          </p:cNvSpPr>
          <p:nvPr>
            <p:ph idx="1"/>
          </p:nvPr>
        </p:nvSpPr>
        <p:spPr>
          <a:xfrm>
            <a:off x="609600" y="914400"/>
            <a:ext cx="7772400" cy="4525963"/>
          </a:xfrm>
          <a:prstGeom prst="rect">
            <a:avLst/>
          </a:prstGeom>
        </p:spPr>
        <p:txBody>
          <a:bodyPr/>
          <a:lstStyle/>
          <a:p>
            <a:pPr marL="0" indent="0">
              <a:buNone/>
            </a:pPr>
            <a:r>
              <a:rPr lang="pt-PT" dirty="0"/>
              <a:t>Pode iniciar um novo ficheiro d</a:t>
            </a:r>
            <a:r>
              <a:rPr lang="pt-BR" dirty="0"/>
              <a:t>a base de dados integrada DTN</a:t>
            </a:r>
            <a:r>
              <a:rPr lang="pt-PT" dirty="0"/>
              <a:t> a qualquer momento, contudo provavelmente vai querer armazenar todos os dados do seu país num só ficheiro. </a:t>
            </a:r>
          </a:p>
        </p:txBody>
      </p:sp>
      <p:sp>
        <p:nvSpPr>
          <p:cNvPr id="6" name="Round Single Corner Rectangle 5"/>
          <p:cNvSpPr/>
          <p:nvPr/>
        </p:nvSpPr>
        <p:spPr>
          <a:xfrm>
            <a:off x="0" y="2819400"/>
            <a:ext cx="3124200" cy="3759200"/>
          </a:xfrm>
          <a:prstGeom prst="round1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81000" y="2971800"/>
            <a:ext cx="2667000" cy="3370153"/>
          </a:xfrm>
          <a:prstGeom prst="rect">
            <a:avLst/>
          </a:prstGeom>
        </p:spPr>
        <p:txBody>
          <a:bodyPr wrap="square">
            <a:spAutoFit/>
          </a:bodyPr>
          <a:lstStyle/>
          <a:p>
            <a:pPr>
              <a:spcAft>
                <a:spcPts val="600"/>
              </a:spcAft>
            </a:pPr>
            <a:r>
              <a:rPr lang="pt-PT" b="1" dirty="0">
                <a:solidFill>
                  <a:srgbClr val="066E9F"/>
                </a:solidFill>
                <a:latin typeface="Segoe UI" pitchFamily="34" charset="0"/>
                <a:ea typeface="Segoe UI" pitchFamily="34" charset="0"/>
                <a:cs typeface="Segoe UI" pitchFamily="34" charset="0"/>
              </a:rPr>
              <a:t>Dicas rápidas:</a:t>
            </a:r>
          </a:p>
          <a:p>
            <a:pPr>
              <a:spcAft>
                <a:spcPts val="600"/>
              </a:spcAft>
            </a:pPr>
            <a:r>
              <a:rPr lang="pt-PT" sz="1700" dirty="0">
                <a:solidFill>
                  <a:srgbClr val="17375D"/>
                </a:solidFill>
                <a:latin typeface="Segoe UI Semibold" pitchFamily="34" charset="0"/>
                <a:ea typeface="Segoe UI" pitchFamily="34" charset="0"/>
                <a:cs typeface="Segoe UI" pitchFamily="34" charset="0"/>
              </a:rPr>
              <a:t>Pode partilhar este ficheiro com os outros através de: </a:t>
            </a:r>
          </a:p>
          <a:p>
            <a:pPr marL="182880" indent="-274320">
              <a:spcAft>
                <a:spcPts val="600"/>
              </a:spcAft>
              <a:buFont typeface="Arial" pitchFamily="34" charset="0"/>
              <a:buChar char="•"/>
            </a:pPr>
            <a:r>
              <a:rPr lang="pt-PT" sz="1700" dirty="0">
                <a:solidFill>
                  <a:srgbClr val="17375D"/>
                </a:solidFill>
                <a:latin typeface="Segoe UI Semibold" pitchFamily="34" charset="0"/>
                <a:ea typeface="Segoe UI" pitchFamily="34" charset="0"/>
                <a:cs typeface="Segoe UI" pitchFamily="34" charset="0"/>
              </a:rPr>
              <a:t>email </a:t>
            </a:r>
          </a:p>
          <a:p>
            <a:pPr marL="182880" indent="-274320">
              <a:spcAft>
                <a:spcPts val="600"/>
              </a:spcAft>
              <a:buFont typeface="Arial" pitchFamily="34" charset="0"/>
              <a:buChar char="•"/>
            </a:pPr>
            <a:r>
              <a:rPr lang="pt-PT" sz="1700" dirty="0">
                <a:solidFill>
                  <a:srgbClr val="17375D"/>
                </a:solidFill>
                <a:latin typeface="Segoe UI Semibold" pitchFamily="34" charset="0"/>
                <a:ea typeface="Segoe UI" pitchFamily="34" charset="0"/>
                <a:cs typeface="Segoe UI" pitchFamily="34" charset="0"/>
              </a:rPr>
              <a:t>flash drive </a:t>
            </a:r>
          </a:p>
          <a:p>
            <a:pPr marL="182880" indent="-274320">
              <a:spcAft>
                <a:spcPts val="600"/>
              </a:spcAft>
              <a:buFont typeface="Arial" pitchFamily="34" charset="0"/>
              <a:buChar char="•"/>
            </a:pPr>
            <a:r>
              <a:rPr lang="pt-PT" sz="1700" dirty="0" err="1">
                <a:solidFill>
                  <a:srgbClr val="17375D"/>
                </a:solidFill>
                <a:latin typeface="Segoe UI Semibold" pitchFamily="34" charset="0"/>
                <a:ea typeface="Segoe UI" pitchFamily="34" charset="0"/>
                <a:cs typeface="Segoe UI" pitchFamily="34" charset="0"/>
              </a:rPr>
              <a:t>Dropbox</a:t>
            </a:r>
            <a:endParaRPr lang="pt-PT" sz="1700" dirty="0">
              <a:solidFill>
                <a:srgbClr val="17375D"/>
              </a:solidFill>
              <a:latin typeface="Segoe UI Semibold" pitchFamily="34" charset="0"/>
              <a:ea typeface="Segoe UI" pitchFamily="34" charset="0"/>
              <a:cs typeface="Segoe UI" pitchFamily="34" charset="0"/>
            </a:endParaRPr>
          </a:p>
          <a:p>
            <a:pPr marL="274320" indent="-274320">
              <a:buFont typeface="Arial" pitchFamily="34" charset="0"/>
              <a:buChar char="•"/>
            </a:pPr>
            <a:r>
              <a:rPr lang="pt-PT" sz="1700" dirty="0">
                <a:solidFill>
                  <a:srgbClr val="17375D"/>
                </a:solidFill>
                <a:latin typeface="Segoe UI Semibold" pitchFamily="34" charset="0"/>
                <a:ea typeface="Segoe UI" pitchFamily="34" charset="0"/>
                <a:cs typeface="Segoe UI" pitchFamily="34" charset="0"/>
              </a:rPr>
              <a:t>Outros métodos semelhantes de transferência de ficheiros</a:t>
            </a:r>
          </a:p>
        </p:txBody>
      </p:sp>
      <p:sp>
        <p:nvSpPr>
          <p:cNvPr id="2" name="Title 1"/>
          <p:cNvSpPr>
            <a:spLocks noGrp="1"/>
          </p:cNvSpPr>
          <p:nvPr>
            <p:ph type="title"/>
          </p:nvPr>
        </p:nvSpPr>
        <p:spPr>
          <a:xfrm>
            <a:off x="135469" y="206613"/>
            <a:ext cx="7676076" cy="580787"/>
          </a:xfrm>
        </p:spPr>
        <p:txBody>
          <a:bodyPr/>
          <a:lstStyle/>
          <a:p>
            <a:r>
              <a:rPr lang="pt-PT" dirty="0"/>
              <a:t>Configurar um ficheiro no seu programa</a:t>
            </a:r>
          </a:p>
        </p:txBody>
      </p:sp>
      <p:sp>
        <p:nvSpPr>
          <p:cNvPr id="17" name="Rounded Rectangle 16"/>
          <p:cNvSpPr/>
          <p:nvPr/>
        </p:nvSpPr>
        <p:spPr>
          <a:xfrm rot="10800000">
            <a:off x="4342549" y="2828036"/>
            <a:ext cx="429511" cy="16281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a:off x="3943350" y="2754122"/>
            <a:ext cx="3810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726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PT" sz="2000" dirty="0"/>
              <a:t>Iniciar uma</a:t>
            </a:r>
            <a:r>
              <a:rPr lang="pt-BR" sz="2000" dirty="0"/>
              <a:t> base de dados integrada DTN</a:t>
            </a:r>
            <a:r>
              <a:rPr lang="pt-PT" sz="2000" dirty="0"/>
              <a:t> </a:t>
            </a:r>
            <a:br>
              <a:rPr lang="pt-PT" sz="2000" dirty="0"/>
            </a:br>
            <a:r>
              <a:rPr lang="pt-PT" sz="2000" dirty="0"/>
              <a:t>para o seu programa</a:t>
            </a:r>
          </a:p>
        </p:txBody>
      </p:sp>
      <p:sp>
        <p:nvSpPr>
          <p:cNvPr id="2" name="Text Placeholder 1"/>
          <p:cNvSpPr>
            <a:spLocks noGrp="1"/>
          </p:cNvSpPr>
          <p:nvPr>
            <p:ph type="body" sz="quarter" idx="10"/>
          </p:nvPr>
        </p:nvSpPr>
        <p:spPr>
          <a:xfrm>
            <a:off x="762000" y="1371600"/>
            <a:ext cx="7696200" cy="4953000"/>
          </a:xfrm>
        </p:spPr>
        <p:txBody>
          <a:bodyPr>
            <a:noAutofit/>
          </a:bodyPr>
          <a:lstStyle/>
          <a:p>
            <a:pPr marL="457200" indent="-457200">
              <a:spcAft>
                <a:spcPts val="900"/>
              </a:spcAft>
              <a:buFont typeface="+mj-lt"/>
              <a:buAutoNum type="arabicPeriod"/>
            </a:pPr>
            <a:r>
              <a:rPr lang="pt-PT" sz="1700" dirty="0"/>
              <a:t>Seleccionar </a:t>
            </a:r>
            <a:r>
              <a:rPr lang="pt-PT" sz="1700" b="1" dirty="0"/>
              <a:t>File (Ficheiro) - &gt; New (Novo) </a:t>
            </a:r>
            <a:r>
              <a:rPr lang="pt-PT" sz="1700" dirty="0"/>
              <a:t>no Menu Principal</a:t>
            </a:r>
          </a:p>
          <a:p>
            <a:pPr marL="457200" indent="-457200">
              <a:spcAft>
                <a:spcPts val="900"/>
              </a:spcAft>
              <a:buFont typeface="+mj-lt"/>
              <a:buAutoNum type="arabicPeriod"/>
            </a:pPr>
            <a:r>
              <a:rPr lang="pt-PT" sz="1700" dirty="0"/>
              <a:t>Seleccionar </a:t>
            </a:r>
            <a:r>
              <a:rPr lang="pt-PT" sz="1700" b="1" dirty="0"/>
              <a:t>Create a new file… (Criar um novo ficheiro …)</a:t>
            </a:r>
          </a:p>
          <a:p>
            <a:pPr marL="457200" indent="-457200">
              <a:spcAft>
                <a:spcPts val="900"/>
              </a:spcAft>
              <a:buFont typeface="+mj-lt"/>
              <a:buAutoNum type="arabicPeriod"/>
            </a:pPr>
            <a:r>
              <a:rPr lang="pt-PT" sz="1700" dirty="0"/>
              <a:t>Gravar o ficheiro no seu computador</a:t>
            </a:r>
          </a:p>
          <a:p>
            <a:pPr marL="457200" indent="-457200">
              <a:spcAft>
                <a:spcPts val="900"/>
              </a:spcAft>
              <a:buFont typeface="+mj-lt"/>
              <a:buAutoNum type="arabicPeriod"/>
            </a:pPr>
            <a:r>
              <a:rPr lang="pt-PT" sz="1700" dirty="0"/>
              <a:t>Registar-se (ainda não há registo nem senha)</a:t>
            </a:r>
          </a:p>
          <a:p>
            <a:pPr marL="457200" indent="-457200">
              <a:spcAft>
                <a:spcPts val="900"/>
              </a:spcAft>
              <a:buFont typeface="+mj-lt"/>
              <a:buAutoNum type="arabicPeriod"/>
            </a:pPr>
            <a:r>
              <a:rPr lang="pt-PT" sz="1700" dirty="0"/>
              <a:t>Clicar </a:t>
            </a:r>
            <a:r>
              <a:rPr lang="pt-PT" sz="1700" b="1" dirty="0"/>
              <a:t>Enter your country information Start… (Inserir a informação do seu país, Iniciar)</a:t>
            </a:r>
          </a:p>
          <a:p>
            <a:pPr>
              <a:spcAft>
                <a:spcPts val="900"/>
              </a:spcAft>
            </a:pPr>
            <a:r>
              <a:rPr lang="pt-PT" sz="1700" dirty="0"/>
              <a:t>Inserir as configuraçoes do país para o seu programa, incluindo adicionar mais níveis administrativos. Pode adicionar até sete níveis administrativos.</a:t>
            </a:r>
          </a:p>
          <a:p>
            <a:pPr>
              <a:spcAft>
                <a:spcPts val="900"/>
              </a:spcAft>
            </a:pPr>
            <a:r>
              <a:rPr lang="pt-PT" sz="1700" dirty="0"/>
              <a:t>Clique </a:t>
            </a:r>
            <a:r>
              <a:rPr lang="pt-PT" sz="1700" b="1" dirty="0"/>
              <a:t>Next (Seguinte)</a:t>
            </a:r>
          </a:p>
          <a:p>
            <a:pPr marL="457200" indent="-457200">
              <a:spcAft>
                <a:spcPts val="900"/>
              </a:spcAft>
              <a:buFont typeface="+mj-lt"/>
              <a:buAutoNum type="arabicPeriod"/>
            </a:pPr>
            <a:r>
              <a:rPr lang="pt-PT" sz="1700" dirty="0"/>
              <a:t>Inserir os números sobre populações nas configurações do país</a:t>
            </a:r>
          </a:p>
          <a:p>
            <a:pPr marL="457200" indent="-457200">
              <a:spcAft>
                <a:spcPts val="900"/>
              </a:spcAft>
              <a:buFont typeface="+mj-lt"/>
              <a:buAutoNum type="arabicPeriod"/>
            </a:pPr>
            <a:r>
              <a:rPr lang="pt-PT" sz="1700" dirty="0"/>
              <a:t>Clicar </a:t>
            </a:r>
            <a:r>
              <a:rPr lang="pt-PT" sz="1700" b="1" dirty="0"/>
              <a:t>Finish (Terminar)</a:t>
            </a:r>
          </a:p>
        </p:txBody>
      </p:sp>
    </p:spTree>
    <p:extLst>
      <p:ext uri="{BB962C8B-B14F-4D97-AF65-F5344CB8AC3E}">
        <p14:creationId xmlns:p14="http://schemas.microsoft.com/office/powerpoint/2010/main" val="349949117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1066800"/>
            <a:ext cx="7696200" cy="5638800"/>
          </a:xfrm>
        </p:spPr>
        <p:txBody>
          <a:bodyPr>
            <a:noAutofit/>
          </a:bodyPr>
          <a:lstStyle/>
          <a:p>
            <a:pPr>
              <a:spcAft>
                <a:spcPts val="900"/>
              </a:spcAft>
              <a:buFont typeface="+mj-lt"/>
              <a:buAutoNum type="arabicPeriod" startAt="10"/>
            </a:pPr>
            <a:r>
              <a:rPr lang="pt-PT" sz="1700" dirty="0"/>
              <a:t>Clicar </a:t>
            </a:r>
            <a:r>
              <a:rPr lang="pt-PT" sz="1700" b="1" dirty="0"/>
              <a:t>Select Diseases Start…(Seleccionar as doenças, Iniciar)</a:t>
            </a:r>
          </a:p>
          <a:p>
            <a:pPr>
              <a:spcAft>
                <a:spcPts val="900"/>
              </a:spcAft>
              <a:buFont typeface="+mj-lt"/>
              <a:buAutoNum type="arabicPeriod" startAt="10"/>
            </a:pPr>
            <a:r>
              <a:rPr lang="pt-PT" sz="1700" dirty="0"/>
              <a:t>Utilizar as setas para seleccionar as doenças inclu</a:t>
            </a:r>
            <a:r>
              <a:rPr lang="pt-PT" sz="1700" dirty="0">
                <a:latin typeface="Calibri"/>
                <a:cs typeface="Calibri"/>
              </a:rPr>
              <a:t>ídas </a:t>
            </a:r>
            <a:r>
              <a:rPr lang="pt-PT" sz="1700" dirty="0"/>
              <a:t>no seu programa. Utilizar o link Add new diseases… (Adicionar novas doenças…) para adicionar quaisquer doenças na lista. </a:t>
            </a:r>
          </a:p>
          <a:p>
            <a:pPr>
              <a:spcAft>
                <a:spcPts val="900"/>
              </a:spcAft>
              <a:buFont typeface="+mj-lt"/>
              <a:buAutoNum type="arabicPeriod" startAt="10"/>
            </a:pPr>
            <a:r>
              <a:rPr lang="pt-PT" sz="1700" dirty="0"/>
              <a:t>Clicar</a:t>
            </a:r>
            <a:r>
              <a:rPr lang="pt-PT" sz="1700" b="1" dirty="0"/>
              <a:t> Finish (Terminar)</a:t>
            </a:r>
          </a:p>
          <a:p>
            <a:pPr>
              <a:spcAft>
                <a:spcPts val="900"/>
              </a:spcAft>
              <a:buFont typeface="+mj-lt"/>
              <a:buAutoNum type="arabicPeriod" startAt="10"/>
            </a:pPr>
            <a:r>
              <a:rPr lang="pt-PT" sz="1700" dirty="0"/>
              <a:t>Clicar </a:t>
            </a:r>
            <a:r>
              <a:rPr lang="pt-PT" sz="1700" b="1" dirty="0"/>
              <a:t>Start (Iniciar)</a:t>
            </a:r>
            <a:r>
              <a:rPr lang="pt-PT" sz="1700" dirty="0"/>
              <a:t> para Editar ou adicionar níveis administrativos para todos os seus níveis. </a:t>
            </a:r>
          </a:p>
          <a:p>
            <a:pPr>
              <a:spcAft>
                <a:spcPts val="900"/>
              </a:spcAft>
              <a:buFont typeface="+mj-lt"/>
              <a:buAutoNum type="arabicPeriod" startAt="10"/>
            </a:pPr>
            <a:r>
              <a:rPr lang="pt-PT" sz="1700" dirty="0"/>
              <a:t>Clicar</a:t>
            </a:r>
            <a:r>
              <a:rPr lang="pt-PT" sz="1700" b="1" dirty="0"/>
              <a:t> Finish (Terminar)</a:t>
            </a:r>
          </a:p>
          <a:p>
            <a:pPr>
              <a:spcAft>
                <a:spcPts val="900"/>
              </a:spcAft>
              <a:buFont typeface="+mj-lt"/>
              <a:buAutoNum type="arabicPeriod" startAt="10"/>
            </a:pPr>
            <a:r>
              <a:rPr lang="pt-PT" sz="1700" dirty="0"/>
              <a:t>Seleccionar </a:t>
            </a:r>
            <a:r>
              <a:rPr lang="pt-PT" sz="1700" b="1" dirty="0"/>
              <a:t>Settings (Configurações)</a:t>
            </a:r>
            <a:r>
              <a:rPr lang="pt-PT" sz="1700" dirty="0"/>
              <a:t> no Menu Principal.</a:t>
            </a:r>
          </a:p>
          <a:p>
            <a:pPr>
              <a:spcAft>
                <a:spcPts val="900"/>
              </a:spcAft>
              <a:buFont typeface="+mj-lt"/>
              <a:buAutoNum type="arabicPeriod" startAt="10"/>
            </a:pPr>
            <a:r>
              <a:rPr lang="pt-PT" sz="1700" dirty="0"/>
              <a:t>Clicar na seta </a:t>
            </a:r>
            <a:r>
              <a:rPr lang="pt-PT" sz="1700" b="1" dirty="0"/>
              <a:t>Users (Utilizadores)</a:t>
            </a:r>
            <a:r>
              <a:rPr lang="pt-PT" sz="1700" dirty="0"/>
              <a:t> e definir os utilizadores e senhas.</a:t>
            </a:r>
          </a:p>
          <a:p>
            <a:pPr marL="0" indent="0">
              <a:spcAft>
                <a:spcPts val="100"/>
              </a:spcAft>
              <a:buNone/>
            </a:pPr>
            <a:endParaRPr lang="pt-PT" sz="1700" b="1" dirty="0">
              <a:latin typeface="Segoe UI Semibold" pitchFamily="34" charset="0"/>
            </a:endParaRPr>
          </a:p>
          <a:p>
            <a:pPr marL="0" indent="0">
              <a:spcAft>
                <a:spcPts val="100"/>
              </a:spcAft>
              <a:buNone/>
            </a:pPr>
            <a:r>
              <a:rPr lang="pt-PT" sz="2400" b="1" dirty="0">
                <a:solidFill>
                  <a:schemeClr val="tx1"/>
                </a:solidFill>
                <a:latin typeface="Segoe UI Semibold" pitchFamily="34" charset="0"/>
                <a:ea typeface="+mn-ea"/>
                <a:cs typeface="+mn-cs"/>
              </a:rPr>
              <a:t>Está agora pronto para inserir os dados na sua</a:t>
            </a:r>
            <a:r>
              <a:rPr lang="pt-BR" sz="2400" b="1" dirty="0">
                <a:solidFill>
                  <a:schemeClr val="tx1"/>
                </a:solidFill>
                <a:latin typeface="Segoe UI Semibold" pitchFamily="34" charset="0"/>
                <a:ea typeface="+mn-ea"/>
                <a:cs typeface="+mn-cs"/>
              </a:rPr>
              <a:t> base de dados integrada DTN</a:t>
            </a:r>
            <a:r>
              <a:rPr lang="pt-PT" sz="2400" b="1" dirty="0">
                <a:solidFill>
                  <a:schemeClr val="tx1"/>
                </a:solidFill>
                <a:latin typeface="Segoe UI Semibold" pitchFamily="34" charset="0"/>
                <a:ea typeface="+mn-ea"/>
                <a:cs typeface="+mn-cs"/>
              </a:rPr>
              <a:t>.</a:t>
            </a:r>
          </a:p>
        </p:txBody>
      </p:sp>
    </p:spTree>
    <p:extLst>
      <p:ext uri="{BB962C8B-B14F-4D97-AF65-F5344CB8AC3E}">
        <p14:creationId xmlns:p14="http://schemas.microsoft.com/office/powerpoint/2010/main" val="47245601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sz="3800" dirty="0"/>
              <a:t>Plano de </a:t>
            </a:r>
            <a:r>
              <a:rPr lang="en-US" sz="3800" dirty="0" err="1"/>
              <a:t>introdução</a:t>
            </a:r>
            <a:r>
              <a:rPr lang="en-US" sz="3800" dirty="0"/>
              <a:t> de dados de </a:t>
            </a:r>
            <a:r>
              <a:rPr lang="en-US" sz="3800" dirty="0" err="1"/>
              <a:t>historial</a:t>
            </a:r>
            <a:endParaRPr lang="en-US" sz="3800" dirty="0"/>
          </a:p>
        </p:txBody>
      </p:sp>
      <p:sp>
        <p:nvSpPr>
          <p:cNvPr id="3" name="Text Placeholder 2"/>
          <p:cNvSpPr>
            <a:spLocks noGrp="1"/>
          </p:cNvSpPr>
          <p:nvPr>
            <p:ph type="body" idx="1"/>
          </p:nvPr>
        </p:nvSpPr>
        <p:spPr>
          <a:xfrm>
            <a:off x="685800" y="5257800"/>
            <a:ext cx="5943600" cy="914400"/>
          </a:xfrm>
        </p:spPr>
        <p:txBody>
          <a:bodyPr/>
          <a:lstStyle/>
          <a:p>
            <a:r>
              <a:rPr lang="en-US" dirty="0" err="1"/>
              <a:t>Vamos</a:t>
            </a:r>
            <a:r>
              <a:rPr lang="en-US" dirty="0"/>
              <a:t> </a:t>
            </a:r>
            <a:r>
              <a:rPr lang="en-US" dirty="0" err="1"/>
              <a:t>planear</a:t>
            </a:r>
            <a:r>
              <a:rPr lang="en-US" dirty="0"/>
              <a:t> a forma de </a:t>
            </a:r>
            <a:r>
              <a:rPr lang="en-US" dirty="0" err="1"/>
              <a:t>recolher</a:t>
            </a:r>
            <a:r>
              <a:rPr lang="en-US" dirty="0"/>
              <a:t>, </a:t>
            </a:r>
            <a:r>
              <a:rPr lang="en-US" dirty="0" err="1"/>
              <a:t>limpar</a:t>
            </a:r>
            <a:r>
              <a:rPr lang="en-US" dirty="0"/>
              <a:t>, </a:t>
            </a:r>
            <a:r>
              <a:rPr lang="en-US" dirty="0" err="1"/>
              <a:t>rever</a:t>
            </a:r>
            <a:r>
              <a:rPr lang="en-US" dirty="0"/>
              <a:t>, </a:t>
            </a:r>
            <a:r>
              <a:rPr lang="en-US" dirty="0" err="1"/>
              <a:t>analizar</a:t>
            </a:r>
            <a:r>
              <a:rPr lang="en-US" dirty="0"/>
              <a:t> e </a:t>
            </a:r>
            <a:r>
              <a:rPr lang="en-US" dirty="0" err="1"/>
              <a:t>introduzir</a:t>
            </a:r>
            <a:r>
              <a:rPr lang="en-US" dirty="0"/>
              <a:t> </a:t>
            </a:r>
            <a:r>
              <a:rPr lang="en-US" dirty="0" err="1"/>
              <a:t>os</a:t>
            </a:r>
            <a:r>
              <a:rPr lang="en-US" dirty="0"/>
              <a:t> dados </a:t>
            </a:r>
            <a:r>
              <a:rPr lang="en-US" dirty="0" err="1"/>
              <a:t>na</a:t>
            </a:r>
            <a:r>
              <a:rPr lang="en-US" dirty="0"/>
              <a:t> base de dados</a:t>
            </a:r>
          </a:p>
        </p:txBody>
      </p:sp>
    </p:spTree>
    <p:extLst>
      <p:ext uri="{BB962C8B-B14F-4D97-AF65-F5344CB8AC3E}">
        <p14:creationId xmlns:p14="http://schemas.microsoft.com/office/powerpoint/2010/main" val="351404256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71331" y="42335"/>
            <a:ext cx="2396169" cy="307777"/>
          </a:xfrm>
        </p:spPr>
        <p:txBody>
          <a:bodyPr/>
          <a:lstStyle/>
          <a:p>
            <a:r>
              <a:rPr lang="en-US" dirty="0"/>
              <a:t>Historical data entry plan</a:t>
            </a:r>
          </a:p>
        </p:txBody>
      </p:sp>
      <p:sp>
        <p:nvSpPr>
          <p:cNvPr id="5" name="Content Placeholder 4"/>
          <p:cNvSpPr>
            <a:spLocks noGrp="1"/>
          </p:cNvSpPr>
          <p:nvPr>
            <p:ph idx="1"/>
          </p:nvPr>
        </p:nvSpPr>
        <p:spPr>
          <a:xfrm>
            <a:off x="228600" y="838200"/>
            <a:ext cx="8610600" cy="5410200"/>
          </a:xfrm>
        </p:spPr>
        <p:txBody>
          <a:bodyPr/>
          <a:lstStyle/>
          <a:p>
            <a:r>
              <a:rPr lang="en-US" sz="2800" dirty="0"/>
              <a:t>Local</a:t>
            </a:r>
          </a:p>
          <a:p>
            <a:pPr lvl="1"/>
            <a:r>
              <a:rPr lang="en-US" sz="2000" b="1" dirty="0" err="1">
                <a:solidFill>
                  <a:schemeClr val="tx2">
                    <a:lumMod val="75000"/>
                  </a:schemeClr>
                </a:solidFill>
                <a:latin typeface="+mn-lt"/>
              </a:rPr>
              <a:t>Onde</a:t>
            </a:r>
            <a:r>
              <a:rPr lang="en-US" sz="2000" b="1" dirty="0">
                <a:solidFill>
                  <a:schemeClr val="tx2">
                    <a:lumMod val="75000"/>
                  </a:schemeClr>
                </a:solidFill>
                <a:latin typeface="+mn-lt"/>
              </a:rPr>
              <a:t> </a:t>
            </a:r>
            <a:r>
              <a:rPr lang="en-US" sz="2000" dirty="0" err="1">
                <a:solidFill>
                  <a:schemeClr val="tx2">
                    <a:lumMod val="75000"/>
                  </a:schemeClr>
                </a:solidFill>
                <a:latin typeface="+mn-lt"/>
              </a:rPr>
              <a:t>est</a:t>
            </a:r>
            <a:r>
              <a:rPr lang="en-US" sz="2000" dirty="0" err="1">
                <a:solidFill>
                  <a:schemeClr val="tx2">
                    <a:lumMod val="75000"/>
                  </a:schemeClr>
                </a:solidFill>
                <a:latin typeface="+mn-lt"/>
                <a:cs typeface="Calibri"/>
              </a:rPr>
              <a:t>á</a:t>
            </a:r>
            <a:r>
              <a:rPr lang="en-US" sz="2000" dirty="0">
                <a:solidFill>
                  <a:schemeClr val="tx2">
                    <a:lumMod val="75000"/>
                  </a:schemeClr>
                </a:solidFill>
                <a:latin typeface="+mn-lt"/>
                <a:cs typeface="Calibri"/>
              </a:rPr>
              <a:t> </a:t>
            </a:r>
            <a:r>
              <a:rPr lang="en-US" sz="2000" dirty="0" err="1">
                <a:solidFill>
                  <a:schemeClr val="tx2">
                    <a:lumMod val="75000"/>
                  </a:schemeClr>
                </a:solidFill>
                <a:latin typeface="+mn-lt"/>
                <a:cs typeface="Calibri"/>
              </a:rPr>
              <a:t>guardada</a:t>
            </a:r>
            <a:r>
              <a:rPr lang="en-US" sz="2000" dirty="0">
                <a:solidFill>
                  <a:schemeClr val="tx2">
                    <a:lumMod val="75000"/>
                  </a:schemeClr>
                </a:solidFill>
                <a:latin typeface="+mn-lt"/>
                <a:cs typeface="Calibri"/>
              </a:rPr>
              <a:t> a base de dados</a:t>
            </a:r>
            <a:r>
              <a:rPr lang="en-US" sz="2000" dirty="0">
                <a:solidFill>
                  <a:schemeClr val="tx2">
                    <a:lumMod val="75000"/>
                  </a:schemeClr>
                </a:solidFill>
                <a:latin typeface="+mn-lt"/>
              </a:rPr>
              <a:t>?</a:t>
            </a:r>
          </a:p>
          <a:p>
            <a:pPr lvl="1"/>
            <a:r>
              <a:rPr lang="en-US" sz="2000" dirty="0">
                <a:solidFill>
                  <a:schemeClr val="tx2">
                    <a:lumMod val="75000"/>
                  </a:schemeClr>
                </a:solidFill>
                <a:latin typeface="+mn-lt"/>
              </a:rPr>
              <a:t>Que </a:t>
            </a:r>
            <a:r>
              <a:rPr lang="en-US" sz="2000" b="1" dirty="0" err="1">
                <a:solidFill>
                  <a:schemeClr val="tx2">
                    <a:lumMod val="75000"/>
                  </a:schemeClr>
                </a:solidFill>
                <a:latin typeface="+mn-lt"/>
              </a:rPr>
              <a:t>equipamento</a:t>
            </a:r>
            <a:r>
              <a:rPr lang="en-US" sz="2000" b="1" dirty="0">
                <a:solidFill>
                  <a:schemeClr val="tx2">
                    <a:lumMod val="75000"/>
                  </a:schemeClr>
                </a:solidFill>
                <a:latin typeface="+mn-lt"/>
              </a:rPr>
              <a:t>/software </a:t>
            </a:r>
            <a:r>
              <a:rPr lang="en-US" sz="2000" dirty="0">
                <a:solidFill>
                  <a:schemeClr val="tx2">
                    <a:lumMod val="75000"/>
                  </a:schemeClr>
                </a:solidFill>
                <a:latin typeface="+mn-lt"/>
                <a:cs typeface="Calibri"/>
              </a:rPr>
              <a:t>é </a:t>
            </a:r>
            <a:r>
              <a:rPr lang="en-US" sz="2000" dirty="0" err="1">
                <a:solidFill>
                  <a:schemeClr val="tx2">
                    <a:lumMod val="75000"/>
                  </a:schemeClr>
                </a:solidFill>
                <a:latin typeface="+mn-lt"/>
                <a:cs typeface="Calibri"/>
              </a:rPr>
              <a:t>necessário</a:t>
            </a:r>
            <a:r>
              <a:rPr lang="en-US" sz="2000" dirty="0">
                <a:solidFill>
                  <a:schemeClr val="tx2">
                    <a:lumMod val="75000"/>
                  </a:schemeClr>
                </a:solidFill>
                <a:latin typeface="+mn-lt"/>
                <a:cs typeface="Calibri"/>
              </a:rPr>
              <a:t> para </a:t>
            </a:r>
            <a:r>
              <a:rPr lang="en-US" sz="2000" dirty="0" err="1">
                <a:solidFill>
                  <a:schemeClr val="tx2">
                    <a:lumMod val="75000"/>
                  </a:schemeClr>
                </a:solidFill>
                <a:latin typeface="+mn-lt"/>
                <a:cs typeface="Calibri"/>
              </a:rPr>
              <a:t>alojar</a:t>
            </a:r>
            <a:r>
              <a:rPr lang="en-US" sz="2000" dirty="0">
                <a:solidFill>
                  <a:schemeClr val="tx2">
                    <a:lumMod val="75000"/>
                  </a:schemeClr>
                </a:solidFill>
                <a:latin typeface="+mn-lt"/>
                <a:cs typeface="Calibri"/>
              </a:rPr>
              <a:t> a base de dados</a:t>
            </a:r>
            <a:r>
              <a:rPr lang="en-US" sz="2000" dirty="0">
                <a:solidFill>
                  <a:schemeClr val="tx2">
                    <a:lumMod val="75000"/>
                  </a:schemeClr>
                </a:solidFill>
                <a:latin typeface="+mn-lt"/>
              </a:rPr>
              <a:t>? </a:t>
            </a:r>
          </a:p>
          <a:p>
            <a:pPr lvl="1"/>
            <a:r>
              <a:rPr lang="en-US" sz="2000" b="1" dirty="0" err="1">
                <a:solidFill>
                  <a:schemeClr val="tx2">
                    <a:lumMod val="75000"/>
                  </a:schemeClr>
                </a:solidFill>
                <a:latin typeface="+mn-lt"/>
              </a:rPr>
              <a:t>Acesso</a:t>
            </a:r>
            <a:r>
              <a:rPr lang="en-US" sz="2000" b="1" dirty="0">
                <a:solidFill>
                  <a:schemeClr val="tx2">
                    <a:lumMod val="75000"/>
                  </a:schemeClr>
                </a:solidFill>
                <a:latin typeface="+mn-lt"/>
              </a:rPr>
              <a:t> </a:t>
            </a:r>
            <a:r>
              <a:rPr lang="en-US" sz="2000" dirty="0">
                <a:solidFill>
                  <a:schemeClr val="tx2">
                    <a:lumMod val="75000"/>
                  </a:schemeClr>
                </a:solidFill>
                <a:latin typeface="+mn-lt"/>
              </a:rPr>
              <a:t>dos </a:t>
            </a:r>
            <a:r>
              <a:rPr lang="en-US" sz="2000" dirty="0" err="1">
                <a:solidFill>
                  <a:schemeClr val="tx2">
                    <a:lumMod val="75000"/>
                  </a:schemeClr>
                </a:solidFill>
                <a:latin typeface="+mn-lt"/>
              </a:rPr>
              <a:t>utilizadores</a:t>
            </a:r>
            <a:r>
              <a:rPr lang="en-US" sz="2000" dirty="0">
                <a:solidFill>
                  <a:schemeClr val="tx2">
                    <a:lumMod val="75000"/>
                  </a:schemeClr>
                </a:solidFill>
                <a:latin typeface="+mn-lt"/>
              </a:rPr>
              <a:t> (share drive, </a:t>
            </a:r>
            <a:r>
              <a:rPr lang="en-US" sz="2000" dirty="0" err="1">
                <a:solidFill>
                  <a:schemeClr val="tx2">
                    <a:lumMod val="75000"/>
                  </a:schemeClr>
                </a:solidFill>
                <a:latin typeface="+mn-lt"/>
              </a:rPr>
              <a:t>dropbox</a:t>
            </a:r>
            <a:r>
              <a:rPr lang="en-US" sz="2000" dirty="0">
                <a:solidFill>
                  <a:schemeClr val="tx2">
                    <a:lumMod val="75000"/>
                  </a:schemeClr>
                </a:solidFill>
                <a:latin typeface="+mn-lt"/>
              </a:rPr>
              <a:t>, LAN)</a:t>
            </a:r>
          </a:p>
          <a:p>
            <a:pPr lvl="1"/>
            <a:r>
              <a:rPr lang="en-US" sz="2000" b="1" dirty="0" err="1">
                <a:solidFill>
                  <a:schemeClr val="tx2">
                    <a:lumMod val="75000"/>
                  </a:schemeClr>
                </a:solidFill>
                <a:latin typeface="+mn-lt"/>
              </a:rPr>
              <a:t>Integrada</a:t>
            </a:r>
            <a:r>
              <a:rPr lang="en-US" sz="2000" b="1" dirty="0">
                <a:solidFill>
                  <a:schemeClr val="tx2">
                    <a:lumMod val="75000"/>
                  </a:schemeClr>
                </a:solidFill>
                <a:latin typeface="+mn-lt"/>
              </a:rPr>
              <a:t> vs </a:t>
            </a:r>
            <a:r>
              <a:rPr lang="en-US" sz="2000" b="1" dirty="0" err="1">
                <a:solidFill>
                  <a:schemeClr val="tx2">
                    <a:lumMod val="75000"/>
                  </a:schemeClr>
                </a:solidFill>
                <a:latin typeface="+mn-lt"/>
              </a:rPr>
              <a:t>específica</a:t>
            </a:r>
            <a:r>
              <a:rPr lang="en-US" sz="2000" b="1" dirty="0">
                <a:solidFill>
                  <a:schemeClr val="tx2">
                    <a:lumMod val="75000"/>
                  </a:schemeClr>
                </a:solidFill>
                <a:latin typeface="+mn-lt"/>
              </a:rPr>
              <a:t> </a:t>
            </a:r>
            <a:r>
              <a:rPr lang="en-US" sz="2000" b="1" dirty="0" err="1">
                <a:solidFill>
                  <a:schemeClr val="tx2">
                    <a:lumMod val="75000"/>
                  </a:schemeClr>
                </a:solidFill>
                <a:latin typeface="+mn-lt"/>
              </a:rPr>
              <a:t>por</a:t>
            </a:r>
            <a:r>
              <a:rPr lang="en-US" sz="2000" b="1" dirty="0">
                <a:solidFill>
                  <a:schemeClr val="tx2">
                    <a:lumMod val="75000"/>
                  </a:schemeClr>
                </a:solidFill>
                <a:latin typeface="+mn-lt"/>
              </a:rPr>
              <a:t> </a:t>
            </a:r>
            <a:r>
              <a:rPr lang="en-US" sz="2000" b="1" dirty="0" err="1">
                <a:solidFill>
                  <a:schemeClr val="tx2">
                    <a:lumMod val="75000"/>
                  </a:schemeClr>
                </a:solidFill>
                <a:latin typeface="+mn-lt"/>
              </a:rPr>
              <a:t>doença</a:t>
            </a:r>
            <a:endParaRPr lang="en-US" sz="2000" b="1" dirty="0">
              <a:solidFill>
                <a:schemeClr val="tx2">
                  <a:lumMod val="75000"/>
                </a:schemeClr>
              </a:solidFill>
              <a:latin typeface="+mn-lt"/>
            </a:endParaRPr>
          </a:p>
          <a:p>
            <a:r>
              <a:rPr lang="en-US" sz="2800" dirty="0" err="1">
                <a:latin typeface="+mn-lt"/>
              </a:rPr>
              <a:t>Segurança</a:t>
            </a:r>
            <a:endParaRPr lang="en-US" sz="2800" dirty="0">
              <a:latin typeface="+mn-lt"/>
            </a:endParaRPr>
          </a:p>
          <a:p>
            <a:pPr lvl="1"/>
            <a:r>
              <a:rPr lang="en-US" sz="2000" dirty="0" err="1">
                <a:solidFill>
                  <a:schemeClr val="tx2">
                    <a:lumMod val="75000"/>
                  </a:schemeClr>
                </a:solidFill>
                <a:latin typeface="+mn-lt"/>
              </a:rPr>
              <a:t>Protec</a:t>
            </a:r>
            <a:r>
              <a:rPr lang="en-US" sz="2000" dirty="0" err="1">
                <a:solidFill>
                  <a:schemeClr val="tx2">
                    <a:lumMod val="75000"/>
                  </a:schemeClr>
                </a:solidFill>
                <a:latin typeface="Calibri"/>
                <a:cs typeface="Calibri"/>
              </a:rPr>
              <a:t>ção</a:t>
            </a:r>
            <a:r>
              <a:rPr lang="en-US" sz="2000" dirty="0">
                <a:solidFill>
                  <a:schemeClr val="tx2">
                    <a:lumMod val="75000"/>
                  </a:schemeClr>
                </a:solidFill>
                <a:latin typeface="Calibri"/>
                <a:cs typeface="Calibri"/>
              </a:rPr>
              <a:t> da</a:t>
            </a:r>
            <a:r>
              <a:rPr lang="en-US" sz="2000" b="1" dirty="0">
                <a:solidFill>
                  <a:schemeClr val="tx2">
                    <a:lumMod val="75000"/>
                  </a:schemeClr>
                </a:solidFill>
                <a:latin typeface="Calibri"/>
                <a:cs typeface="Calibri"/>
              </a:rPr>
              <a:t> </a:t>
            </a:r>
            <a:r>
              <a:rPr lang="en-US" sz="2000" b="1" dirty="0" err="1">
                <a:solidFill>
                  <a:schemeClr val="tx2">
                    <a:lumMod val="75000"/>
                  </a:schemeClr>
                </a:solidFill>
                <a:latin typeface="Calibri"/>
                <a:cs typeface="Calibri"/>
              </a:rPr>
              <a:t>senha</a:t>
            </a:r>
            <a:endParaRPr lang="en-US" sz="2000" dirty="0">
              <a:solidFill>
                <a:schemeClr val="tx2">
                  <a:lumMod val="75000"/>
                </a:schemeClr>
              </a:solidFill>
              <a:latin typeface="+mn-lt"/>
            </a:endParaRPr>
          </a:p>
          <a:p>
            <a:pPr lvl="1"/>
            <a:r>
              <a:rPr lang="en-US" sz="2000" dirty="0" err="1">
                <a:solidFill>
                  <a:schemeClr val="tx2">
                    <a:lumMod val="75000"/>
                  </a:schemeClr>
                </a:solidFill>
                <a:latin typeface="+mn-lt"/>
              </a:rPr>
              <a:t>Quem</a:t>
            </a:r>
            <a:r>
              <a:rPr lang="en-US" sz="2000" dirty="0">
                <a:solidFill>
                  <a:schemeClr val="tx2">
                    <a:lumMod val="75000"/>
                  </a:schemeClr>
                </a:solidFill>
                <a:latin typeface="+mn-lt"/>
              </a:rPr>
              <a:t> </a:t>
            </a:r>
            <a:r>
              <a:rPr lang="en-US" sz="2000" dirty="0" err="1">
                <a:solidFill>
                  <a:schemeClr val="tx2">
                    <a:lumMod val="75000"/>
                  </a:schemeClr>
                </a:solidFill>
                <a:latin typeface="+mn-lt"/>
              </a:rPr>
              <a:t>ter</a:t>
            </a:r>
            <a:r>
              <a:rPr lang="en-US" sz="2000" dirty="0" err="1">
                <a:solidFill>
                  <a:schemeClr val="tx2">
                    <a:lumMod val="75000"/>
                  </a:schemeClr>
                </a:solidFill>
                <a:latin typeface="Calibri"/>
                <a:cs typeface="Calibri"/>
              </a:rPr>
              <a:t>á</a:t>
            </a:r>
            <a:r>
              <a:rPr lang="en-US" sz="2000" dirty="0">
                <a:solidFill>
                  <a:schemeClr val="tx2">
                    <a:lumMod val="75000"/>
                  </a:schemeClr>
                </a:solidFill>
                <a:latin typeface="Calibri"/>
                <a:cs typeface="Calibri"/>
              </a:rPr>
              <a:t> </a:t>
            </a:r>
            <a:r>
              <a:rPr lang="en-US" sz="2000" b="1" dirty="0" err="1">
                <a:solidFill>
                  <a:schemeClr val="tx2">
                    <a:lumMod val="75000"/>
                  </a:schemeClr>
                </a:solidFill>
                <a:latin typeface="Calibri"/>
                <a:cs typeface="Calibri"/>
              </a:rPr>
              <a:t>uma</a:t>
            </a:r>
            <a:r>
              <a:rPr lang="en-US" sz="2000" dirty="0">
                <a:solidFill>
                  <a:schemeClr val="tx2">
                    <a:lumMod val="75000"/>
                  </a:schemeClr>
                </a:solidFill>
                <a:latin typeface="Calibri"/>
                <a:cs typeface="Calibri"/>
              </a:rPr>
              <a:t> </a:t>
            </a:r>
            <a:r>
              <a:rPr lang="en-US" sz="2000" dirty="0" err="1">
                <a:solidFill>
                  <a:schemeClr val="tx2">
                    <a:lumMod val="75000"/>
                  </a:schemeClr>
                </a:solidFill>
                <a:latin typeface="+mn-lt"/>
              </a:rPr>
              <a:t>senha</a:t>
            </a:r>
            <a:r>
              <a:rPr lang="en-US" sz="2000" dirty="0">
                <a:solidFill>
                  <a:schemeClr val="tx2">
                    <a:lumMod val="75000"/>
                  </a:schemeClr>
                </a:solidFill>
                <a:latin typeface="+mn-lt"/>
              </a:rPr>
              <a:t>?</a:t>
            </a:r>
          </a:p>
          <a:p>
            <a:r>
              <a:rPr lang="en-US" sz="2800" dirty="0" err="1">
                <a:latin typeface="+mn-lt"/>
              </a:rPr>
              <a:t>Cópia</a:t>
            </a:r>
            <a:r>
              <a:rPr lang="en-US" sz="2800" dirty="0">
                <a:latin typeface="+mn-lt"/>
              </a:rPr>
              <a:t> de </a:t>
            </a:r>
            <a:r>
              <a:rPr lang="en-US" sz="2800" dirty="0" err="1">
                <a:latin typeface="+mn-lt"/>
              </a:rPr>
              <a:t>segurança</a:t>
            </a:r>
            <a:endParaRPr lang="en-US" sz="2800" dirty="0">
              <a:latin typeface="+mn-lt"/>
            </a:endParaRPr>
          </a:p>
          <a:p>
            <a:pPr lvl="1"/>
            <a:r>
              <a:rPr lang="en-US" sz="2000" b="1" dirty="0" err="1">
                <a:solidFill>
                  <a:schemeClr val="tx2">
                    <a:lumMod val="75000"/>
                  </a:schemeClr>
                </a:solidFill>
                <a:latin typeface="+mn-lt"/>
              </a:rPr>
              <a:t>Automática</a:t>
            </a:r>
            <a:r>
              <a:rPr lang="en-US" sz="2000" b="1" dirty="0">
                <a:solidFill>
                  <a:schemeClr val="tx2">
                    <a:lumMod val="75000"/>
                  </a:schemeClr>
                </a:solidFill>
                <a:latin typeface="+mn-lt"/>
              </a:rPr>
              <a:t> vs manual</a:t>
            </a:r>
          </a:p>
          <a:p>
            <a:pPr lvl="1"/>
            <a:r>
              <a:rPr lang="en-US" sz="2000" b="1" dirty="0">
                <a:solidFill>
                  <a:schemeClr val="tx2">
                    <a:lumMod val="75000"/>
                  </a:schemeClr>
                </a:solidFill>
                <a:latin typeface="+mn-lt"/>
              </a:rPr>
              <a:t>Discos </a:t>
            </a:r>
            <a:r>
              <a:rPr lang="en-US" sz="2000" b="1" dirty="0" err="1">
                <a:solidFill>
                  <a:schemeClr val="tx2">
                    <a:lumMod val="75000"/>
                  </a:schemeClr>
                </a:solidFill>
                <a:latin typeface="+mn-lt"/>
              </a:rPr>
              <a:t>rígidos</a:t>
            </a:r>
            <a:r>
              <a:rPr lang="en-US" sz="2000" b="1" dirty="0">
                <a:solidFill>
                  <a:schemeClr val="tx2">
                    <a:lumMod val="75000"/>
                  </a:schemeClr>
                </a:solidFill>
                <a:latin typeface="+mn-lt"/>
              </a:rPr>
              <a:t> </a:t>
            </a:r>
            <a:r>
              <a:rPr lang="en-US" sz="2000" dirty="0" err="1">
                <a:solidFill>
                  <a:schemeClr val="tx2">
                    <a:lumMod val="75000"/>
                  </a:schemeClr>
                </a:solidFill>
                <a:latin typeface="+mn-lt"/>
              </a:rPr>
              <a:t>alternados</a:t>
            </a:r>
            <a:r>
              <a:rPr lang="en-US" sz="2000" dirty="0">
                <a:solidFill>
                  <a:schemeClr val="tx2">
                    <a:lumMod val="75000"/>
                  </a:schemeClr>
                </a:solidFill>
                <a:latin typeface="+mn-lt"/>
              </a:rPr>
              <a:t>?</a:t>
            </a:r>
          </a:p>
          <a:p>
            <a:pPr lvl="1"/>
            <a:r>
              <a:rPr lang="en-US" sz="2000" b="1" dirty="0" err="1">
                <a:solidFill>
                  <a:schemeClr val="tx2">
                    <a:lumMod val="75000"/>
                  </a:schemeClr>
                </a:solidFill>
                <a:latin typeface="+mn-lt"/>
              </a:rPr>
              <a:t>Quem</a:t>
            </a:r>
            <a:r>
              <a:rPr lang="en-US" sz="2000" dirty="0">
                <a:solidFill>
                  <a:schemeClr val="tx2">
                    <a:lumMod val="75000"/>
                  </a:schemeClr>
                </a:solidFill>
                <a:latin typeface="+mn-lt"/>
              </a:rPr>
              <a:t> é </a:t>
            </a:r>
            <a:r>
              <a:rPr lang="en-US" sz="2000" dirty="0" err="1">
                <a:solidFill>
                  <a:schemeClr val="tx2">
                    <a:lumMod val="75000"/>
                  </a:schemeClr>
                </a:solidFill>
                <a:latin typeface="+mn-lt"/>
              </a:rPr>
              <a:t>responsável</a:t>
            </a:r>
            <a:r>
              <a:rPr lang="en-US" sz="2000" dirty="0">
                <a:solidFill>
                  <a:schemeClr val="tx2">
                    <a:lumMod val="75000"/>
                  </a:schemeClr>
                </a:solidFill>
                <a:latin typeface="+mn-lt"/>
              </a:rPr>
              <a:t> </a:t>
            </a:r>
            <a:r>
              <a:rPr lang="en-US" sz="2000" dirty="0" err="1">
                <a:solidFill>
                  <a:schemeClr val="tx2">
                    <a:lumMod val="75000"/>
                  </a:schemeClr>
                </a:solidFill>
                <a:latin typeface="+mn-lt"/>
              </a:rPr>
              <a:t>por</a:t>
            </a:r>
            <a:r>
              <a:rPr lang="en-US" sz="2000" dirty="0">
                <a:solidFill>
                  <a:schemeClr val="tx2">
                    <a:lumMod val="75000"/>
                  </a:schemeClr>
                </a:solidFill>
                <a:latin typeface="+mn-lt"/>
              </a:rPr>
              <a:t> </a:t>
            </a:r>
            <a:r>
              <a:rPr lang="en-US" sz="2000" dirty="0" err="1">
                <a:solidFill>
                  <a:schemeClr val="tx2">
                    <a:lumMod val="75000"/>
                  </a:schemeClr>
                </a:solidFill>
                <a:latin typeface="+mn-lt"/>
              </a:rPr>
              <a:t>fazer</a:t>
            </a:r>
            <a:r>
              <a:rPr lang="en-US" sz="2000" dirty="0">
                <a:solidFill>
                  <a:schemeClr val="tx2">
                    <a:lumMod val="75000"/>
                  </a:schemeClr>
                </a:solidFill>
                <a:latin typeface="+mn-lt"/>
              </a:rPr>
              <a:t> </a:t>
            </a:r>
            <a:r>
              <a:rPr lang="en-US" sz="2000" dirty="0" err="1">
                <a:solidFill>
                  <a:schemeClr val="tx2">
                    <a:lumMod val="75000"/>
                  </a:schemeClr>
                </a:solidFill>
                <a:latin typeface="+mn-lt"/>
              </a:rPr>
              <a:t>cópias</a:t>
            </a:r>
            <a:r>
              <a:rPr lang="en-US" sz="2000" dirty="0">
                <a:solidFill>
                  <a:schemeClr val="tx2">
                    <a:lumMod val="75000"/>
                  </a:schemeClr>
                </a:solidFill>
                <a:latin typeface="+mn-lt"/>
              </a:rPr>
              <a:t> de </a:t>
            </a:r>
            <a:r>
              <a:rPr lang="en-US" sz="2000" dirty="0" err="1">
                <a:solidFill>
                  <a:schemeClr val="tx2">
                    <a:lumMod val="75000"/>
                  </a:schemeClr>
                </a:solidFill>
                <a:latin typeface="+mn-lt"/>
              </a:rPr>
              <a:t>segurança</a:t>
            </a:r>
            <a:r>
              <a:rPr lang="en-US" sz="2000" dirty="0">
                <a:solidFill>
                  <a:schemeClr val="tx2">
                    <a:lumMod val="75000"/>
                  </a:schemeClr>
                </a:solidFill>
                <a:latin typeface="+mn-lt"/>
              </a:rPr>
              <a:t>?</a:t>
            </a:r>
          </a:p>
          <a:p>
            <a:pPr lvl="1"/>
            <a:r>
              <a:rPr lang="en-US" sz="2000" dirty="0">
                <a:solidFill>
                  <a:schemeClr val="tx2">
                    <a:lumMod val="75000"/>
                  </a:schemeClr>
                </a:solidFill>
                <a:latin typeface="+mn-lt"/>
              </a:rPr>
              <a:t>Com que </a:t>
            </a:r>
            <a:r>
              <a:rPr lang="en-US" sz="2000" b="1" dirty="0" err="1">
                <a:solidFill>
                  <a:schemeClr val="tx2">
                    <a:lumMod val="75000"/>
                  </a:schemeClr>
                </a:solidFill>
                <a:latin typeface="+mn-lt"/>
              </a:rPr>
              <a:t>frequência</a:t>
            </a:r>
            <a:r>
              <a:rPr lang="en-US" sz="2000" dirty="0">
                <a:solidFill>
                  <a:schemeClr val="tx2">
                    <a:lumMod val="75000"/>
                  </a:schemeClr>
                </a:solidFill>
                <a:latin typeface="+mn-lt"/>
              </a:rPr>
              <a:t> se </a:t>
            </a:r>
            <a:r>
              <a:rPr lang="en-US" sz="2000" dirty="0" err="1">
                <a:solidFill>
                  <a:schemeClr val="tx2">
                    <a:lumMod val="75000"/>
                  </a:schemeClr>
                </a:solidFill>
                <a:latin typeface="+mn-lt"/>
              </a:rPr>
              <a:t>deve</a:t>
            </a:r>
            <a:r>
              <a:rPr lang="en-US" sz="2000" dirty="0">
                <a:solidFill>
                  <a:schemeClr val="tx2">
                    <a:lumMod val="75000"/>
                  </a:schemeClr>
                </a:solidFill>
                <a:latin typeface="+mn-lt"/>
              </a:rPr>
              <a:t> </a:t>
            </a:r>
            <a:r>
              <a:rPr lang="en-US" sz="2000" dirty="0" err="1">
                <a:solidFill>
                  <a:schemeClr val="tx2">
                    <a:lumMod val="75000"/>
                  </a:schemeClr>
                </a:solidFill>
                <a:latin typeface="+mn-lt"/>
              </a:rPr>
              <a:t>fazer</a:t>
            </a:r>
            <a:r>
              <a:rPr lang="en-US" sz="2000" dirty="0">
                <a:solidFill>
                  <a:schemeClr val="tx2">
                    <a:lumMod val="75000"/>
                  </a:schemeClr>
                </a:solidFill>
                <a:latin typeface="+mn-lt"/>
              </a:rPr>
              <a:t> </a:t>
            </a:r>
            <a:r>
              <a:rPr lang="en-US" sz="2000" dirty="0" err="1">
                <a:solidFill>
                  <a:schemeClr val="tx2">
                    <a:lumMod val="75000"/>
                  </a:schemeClr>
                </a:solidFill>
                <a:latin typeface="+mn-lt"/>
              </a:rPr>
              <a:t>cópias</a:t>
            </a:r>
            <a:r>
              <a:rPr lang="en-US" sz="2000" dirty="0">
                <a:solidFill>
                  <a:schemeClr val="tx2">
                    <a:lumMod val="75000"/>
                  </a:schemeClr>
                </a:solidFill>
                <a:latin typeface="+mn-lt"/>
              </a:rPr>
              <a:t> de </a:t>
            </a:r>
            <a:r>
              <a:rPr lang="en-US" sz="2000" dirty="0" err="1">
                <a:solidFill>
                  <a:schemeClr val="tx2">
                    <a:lumMod val="75000"/>
                  </a:schemeClr>
                </a:solidFill>
                <a:latin typeface="+mn-lt"/>
              </a:rPr>
              <a:t>segurança</a:t>
            </a:r>
            <a:r>
              <a:rPr lang="en-US" sz="2000" dirty="0">
                <a:solidFill>
                  <a:schemeClr val="tx2">
                    <a:lumMod val="75000"/>
                  </a:schemeClr>
                </a:solidFill>
                <a:latin typeface="+mn-lt"/>
              </a:rPr>
              <a:t>?</a:t>
            </a:r>
          </a:p>
        </p:txBody>
      </p:sp>
      <p:sp>
        <p:nvSpPr>
          <p:cNvPr id="4" name="Title 3"/>
          <p:cNvSpPr>
            <a:spLocks noGrp="1"/>
          </p:cNvSpPr>
          <p:nvPr>
            <p:ph type="title"/>
          </p:nvPr>
        </p:nvSpPr>
        <p:spPr>
          <a:xfrm>
            <a:off x="152400" y="369094"/>
            <a:ext cx="1499143" cy="516255"/>
          </a:xfrm>
        </p:spPr>
        <p:txBody>
          <a:bodyPr/>
          <a:lstStyle/>
          <a:p>
            <a:r>
              <a:rPr lang="en-US" dirty="0"/>
              <a:t>General</a:t>
            </a:r>
          </a:p>
        </p:txBody>
      </p:sp>
    </p:spTree>
    <p:extLst>
      <p:ext uri="{BB962C8B-B14F-4D97-AF65-F5344CB8AC3E}">
        <p14:creationId xmlns:p14="http://schemas.microsoft.com/office/powerpoint/2010/main" val="312668793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396169" cy="566309"/>
          </a:xfrm>
        </p:spPr>
        <p:txBody>
          <a:bodyPr/>
          <a:lstStyle/>
          <a:p>
            <a:r>
              <a:rPr lang="en-US" dirty="0"/>
              <a:t>Historical data entry plan</a:t>
            </a:r>
          </a:p>
          <a:p>
            <a:endParaRPr lang="en-US" dirty="0"/>
          </a:p>
        </p:txBody>
      </p:sp>
      <p:sp>
        <p:nvSpPr>
          <p:cNvPr id="3" name="Content Placeholder 2"/>
          <p:cNvSpPr>
            <a:spLocks noGrp="1"/>
          </p:cNvSpPr>
          <p:nvPr>
            <p:ph idx="1"/>
          </p:nvPr>
        </p:nvSpPr>
        <p:spPr>
          <a:xfrm>
            <a:off x="685800" y="1143000"/>
            <a:ext cx="8153400" cy="5257800"/>
          </a:xfrm>
        </p:spPr>
        <p:txBody>
          <a:bodyPr/>
          <a:lstStyle/>
          <a:p>
            <a:r>
              <a:rPr lang="en-US" sz="2800" dirty="0" err="1"/>
              <a:t>Utilizadores</a:t>
            </a:r>
            <a:endParaRPr lang="en-US" sz="2800" dirty="0"/>
          </a:p>
          <a:p>
            <a:pPr lvl="1"/>
            <a:r>
              <a:rPr lang="en-US" sz="1800" dirty="0">
                <a:solidFill>
                  <a:schemeClr val="tx2"/>
                </a:solidFill>
              </a:rPr>
              <a:t>Admin</a:t>
            </a:r>
          </a:p>
          <a:p>
            <a:pPr lvl="1"/>
            <a:r>
              <a:rPr lang="en-US" sz="1800" dirty="0" err="1">
                <a:solidFill>
                  <a:schemeClr val="tx2"/>
                </a:solidFill>
              </a:rPr>
              <a:t>Digitador</a:t>
            </a:r>
            <a:r>
              <a:rPr lang="en-US" sz="1800" dirty="0">
                <a:solidFill>
                  <a:schemeClr val="tx2"/>
                </a:solidFill>
              </a:rPr>
              <a:t> de dados</a:t>
            </a:r>
          </a:p>
          <a:p>
            <a:pPr lvl="1"/>
            <a:r>
              <a:rPr lang="en-US" sz="1800" dirty="0" err="1">
                <a:solidFill>
                  <a:schemeClr val="tx2"/>
                </a:solidFill>
              </a:rPr>
              <a:t>Visualizador</a:t>
            </a:r>
            <a:r>
              <a:rPr lang="en-US" sz="1800" dirty="0">
                <a:solidFill>
                  <a:schemeClr val="tx2"/>
                </a:solidFill>
              </a:rPr>
              <a:t> de dados</a:t>
            </a:r>
          </a:p>
          <a:p>
            <a:pPr lvl="1"/>
            <a:endParaRPr lang="en-US" sz="1800" dirty="0">
              <a:solidFill>
                <a:schemeClr val="tx2"/>
              </a:solidFill>
            </a:endParaRPr>
          </a:p>
          <a:p>
            <a:r>
              <a:rPr lang="en-US" sz="2800" dirty="0" err="1"/>
              <a:t>Restrições</a:t>
            </a:r>
            <a:endParaRPr lang="en-US" sz="2800" dirty="0"/>
          </a:p>
          <a:p>
            <a:pPr lvl="1"/>
            <a:r>
              <a:rPr lang="en-US" dirty="0" err="1">
                <a:solidFill>
                  <a:schemeClr val="tx2"/>
                </a:solidFill>
              </a:rPr>
              <a:t>Número</a:t>
            </a:r>
            <a:r>
              <a:rPr lang="en-US" dirty="0">
                <a:solidFill>
                  <a:schemeClr val="tx2"/>
                </a:solidFill>
              </a:rPr>
              <a:t> </a:t>
            </a:r>
            <a:r>
              <a:rPr lang="en-US" dirty="0" err="1">
                <a:solidFill>
                  <a:schemeClr val="tx2"/>
                </a:solidFill>
              </a:rPr>
              <a:t>limitado</a:t>
            </a:r>
            <a:r>
              <a:rPr lang="en-US" dirty="0">
                <a:solidFill>
                  <a:schemeClr val="tx2"/>
                </a:solidFill>
              </a:rPr>
              <a:t> de </a:t>
            </a:r>
            <a:r>
              <a:rPr lang="en-US" dirty="0" err="1">
                <a:solidFill>
                  <a:schemeClr val="tx2"/>
                </a:solidFill>
              </a:rPr>
              <a:t>utilizadores</a:t>
            </a:r>
            <a:r>
              <a:rPr lang="en-US" dirty="0">
                <a:solidFill>
                  <a:schemeClr val="tx2"/>
                </a:solidFill>
              </a:rPr>
              <a:t> </a:t>
            </a:r>
            <a:r>
              <a:rPr lang="en-US" dirty="0" err="1">
                <a:solidFill>
                  <a:schemeClr val="tx2"/>
                </a:solidFill>
              </a:rPr>
              <a:t>durante</a:t>
            </a:r>
            <a:r>
              <a:rPr lang="en-US" dirty="0">
                <a:solidFill>
                  <a:schemeClr val="tx2"/>
                </a:solidFill>
              </a:rPr>
              <a:t> a </a:t>
            </a:r>
            <a:r>
              <a:rPr lang="en-US" dirty="0" err="1">
                <a:solidFill>
                  <a:schemeClr val="tx2"/>
                </a:solidFill>
              </a:rPr>
              <a:t>fase</a:t>
            </a:r>
            <a:r>
              <a:rPr lang="en-US" dirty="0">
                <a:solidFill>
                  <a:schemeClr val="tx2"/>
                </a:solidFill>
              </a:rPr>
              <a:t> de </a:t>
            </a:r>
            <a:r>
              <a:rPr lang="en-US" dirty="0" err="1">
                <a:solidFill>
                  <a:schemeClr val="tx2"/>
                </a:solidFill>
              </a:rPr>
              <a:t>introdução</a:t>
            </a:r>
            <a:r>
              <a:rPr lang="en-US" dirty="0">
                <a:solidFill>
                  <a:schemeClr val="tx2"/>
                </a:solidFill>
              </a:rPr>
              <a:t> de dados de </a:t>
            </a:r>
            <a:r>
              <a:rPr lang="en-US" dirty="0" err="1">
                <a:solidFill>
                  <a:schemeClr val="tx2"/>
                </a:solidFill>
              </a:rPr>
              <a:t>historial</a:t>
            </a:r>
            <a:endParaRPr lang="en-US" dirty="0">
              <a:solidFill>
                <a:schemeClr val="tx2"/>
              </a:solidFill>
            </a:endParaRPr>
          </a:p>
          <a:p>
            <a:pPr lvl="1"/>
            <a:r>
              <a:rPr lang="en-US" dirty="0" err="1">
                <a:solidFill>
                  <a:schemeClr val="tx2"/>
                </a:solidFill>
              </a:rPr>
              <a:t>Revisão</a:t>
            </a:r>
            <a:r>
              <a:rPr lang="en-US" dirty="0">
                <a:solidFill>
                  <a:schemeClr val="tx2"/>
                </a:solidFill>
              </a:rPr>
              <a:t> do </a:t>
            </a:r>
            <a:r>
              <a:rPr lang="en-US" dirty="0" err="1">
                <a:solidFill>
                  <a:schemeClr val="tx2"/>
                </a:solidFill>
              </a:rPr>
              <a:t>acesso</a:t>
            </a:r>
            <a:r>
              <a:rPr lang="en-US" dirty="0">
                <a:solidFill>
                  <a:schemeClr val="tx2"/>
                </a:solidFill>
              </a:rPr>
              <a:t> e de </a:t>
            </a:r>
            <a:r>
              <a:rPr lang="en-US" dirty="0" err="1">
                <a:solidFill>
                  <a:schemeClr val="tx2"/>
                </a:solidFill>
              </a:rPr>
              <a:t>privilégios</a:t>
            </a:r>
            <a:r>
              <a:rPr lang="en-US" dirty="0">
                <a:solidFill>
                  <a:schemeClr val="tx2"/>
                </a:solidFill>
              </a:rPr>
              <a:t> </a:t>
            </a:r>
            <a:r>
              <a:rPr lang="en-US" dirty="0" err="1">
                <a:solidFill>
                  <a:schemeClr val="tx2"/>
                </a:solidFill>
              </a:rPr>
              <a:t>após</a:t>
            </a:r>
            <a:r>
              <a:rPr lang="en-US" dirty="0">
                <a:solidFill>
                  <a:schemeClr val="tx2"/>
                </a:solidFill>
              </a:rPr>
              <a:t> a </a:t>
            </a:r>
            <a:r>
              <a:rPr lang="en-US" dirty="0" err="1">
                <a:solidFill>
                  <a:schemeClr val="tx2"/>
                </a:solidFill>
              </a:rPr>
              <a:t>conclusão</a:t>
            </a:r>
            <a:r>
              <a:rPr lang="en-US" dirty="0">
                <a:solidFill>
                  <a:schemeClr val="tx2"/>
                </a:solidFill>
              </a:rPr>
              <a:t> da base de dados</a:t>
            </a:r>
          </a:p>
          <a:p>
            <a:pPr lvl="1"/>
            <a:endParaRPr lang="en-US" dirty="0">
              <a:solidFill>
                <a:schemeClr val="tx2"/>
              </a:solidFill>
            </a:endParaRPr>
          </a:p>
          <a:p>
            <a:pPr lvl="3"/>
            <a:endParaRPr lang="en-US" dirty="0"/>
          </a:p>
        </p:txBody>
      </p:sp>
      <p:sp>
        <p:nvSpPr>
          <p:cNvPr id="4" name="Title 3"/>
          <p:cNvSpPr>
            <a:spLocks noGrp="1"/>
          </p:cNvSpPr>
          <p:nvPr>
            <p:ph type="title"/>
          </p:nvPr>
        </p:nvSpPr>
        <p:spPr>
          <a:xfrm>
            <a:off x="152400" y="369094"/>
            <a:ext cx="3720298" cy="516255"/>
          </a:xfrm>
        </p:spPr>
        <p:txBody>
          <a:bodyPr/>
          <a:lstStyle/>
          <a:p>
            <a:r>
              <a:rPr lang="en-US" dirty="0" err="1"/>
              <a:t>Acesso</a:t>
            </a:r>
            <a:r>
              <a:rPr lang="en-US" dirty="0"/>
              <a:t> do </a:t>
            </a:r>
            <a:r>
              <a:rPr lang="en-US" dirty="0" err="1"/>
              <a:t>utilizador</a:t>
            </a:r>
            <a:endParaRPr lang="en-US" dirty="0"/>
          </a:p>
        </p:txBody>
      </p:sp>
    </p:spTree>
    <p:extLst>
      <p:ext uri="{BB962C8B-B14F-4D97-AF65-F5344CB8AC3E}">
        <p14:creationId xmlns:p14="http://schemas.microsoft.com/office/powerpoint/2010/main" val="379273728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396169" cy="566309"/>
          </a:xfrm>
        </p:spPr>
        <p:txBody>
          <a:bodyPr/>
          <a:lstStyle/>
          <a:p>
            <a:r>
              <a:rPr lang="en-US" dirty="0"/>
              <a:t>Historical data entry plan</a:t>
            </a:r>
          </a:p>
          <a:p>
            <a:endParaRPr lang="en-US" dirty="0"/>
          </a:p>
        </p:txBody>
      </p:sp>
      <p:sp>
        <p:nvSpPr>
          <p:cNvPr id="3" name="Content Placeholder 2"/>
          <p:cNvSpPr>
            <a:spLocks noGrp="1"/>
          </p:cNvSpPr>
          <p:nvPr>
            <p:ph idx="1"/>
          </p:nvPr>
        </p:nvSpPr>
        <p:spPr>
          <a:xfrm>
            <a:off x="381000" y="1066800"/>
            <a:ext cx="8229600" cy="5105400"/>
          </a:xfrm>
        </p:spPr>
        <p:txBody>
          <a:bodyPr/>
          <a:lstStyle/>
          <a:p>
            <a:r>
              <a:rPr lang="en-US" sz="2400" dirty="0" err="1"/>
              <a:t>Identificar</a:t>
            </a:r>
            <a:r>
              <a:rPr lang="en-US" sz="2400" dirty="0"/>
              <a:t> e </a:t>
            </a:r>
            <a:r>
              <a:rPr lang="en-US" sz="2400" dirty="0" err="1"/>
              <a:t>atribuir</a:t>
            </a:r>
            <a:r>
              <a:rPr lang="en-US" sz="2400" dirty="0"/>
              <a:t> </a:t>
            </a:r>
            <a:r>
              <a:rPr lang="en-US" sz="2400" b="1" dirty="0" err="1"/>
              <a:t>privilégios</a:t>
            </a:r>
            <a:r>
              <a:rPr lang="en-US" sz="2400" dirty="0"/>
              <a:t> </a:t>
            </a:r>
            <a:r>
              <a:rPr lang="en-US" sz="2400" dirty="0" err="1"/>
              <a:t>aos</a:t>
            </a:r>
            <a:r>
              <a:rPr lang="en-US" sz="2400" dirty="0"/>
              <a:t> </a:t>
            </a:r>
            <a:r>
              <a:rPr lang="en-US" sz="2400" dirty="0" err="1"/>
              <a:t>diversos</a:t>
            </a:r>
            <a:r>
              <a:rPr lang="en-US" sz="2400" dirty="0"/>
              <a:t> </a:t>
            </a:r>
            <a:r>
              <a:rPr lang="en-US" sz="2400" dirty="0" err="1"/>
              <a:t>utilizadores</a:t>
            </a:r>
            <a:endParaRPr lang="en-US" sz="2400" dirty="0"/>
          </a:p>
          <a:p>
            <a:r>
              <a:rPr lang="en-US" sz="2400" dirty="0" err="1"/>
              <a:t>Identificar</a:t>
            </a:r>
            <a:r>
              <a:rPr lang="en-US" sz="2400" dirty="0"/>
              <a:t> e </a:t>
            </a:r>
            <a:r>
              <a:rPr lang="en-US" sz="2400" dirty="0" err="1"/>
              <a:t>acordar</a:t>
            </a:r>
            <a:r>
              <a:rPr lang="en-US" sz="2400" dirty="0"/>
              <a:t> </a:t>
            </a:r>
            <a:r>
              <a:rPr lang="en-US" sz="2400" dirty="0" err="1"/>
              <a:t>sobre</a:t>
            </a:r>
            <a:r>
              <a:rPr lang="en-US" sz="2400" dirty="0"/>
              <a:t> </a:t>
            </a:r>
            <a:r>
              <a:rPr lang="en-US" sz="2400" dirty="0" err="1"/>
              <a:t>os</a:t>
            </a:r>
            <a:r>
              <a:rPr lang="en-US" sz="2400" dirty="0"/>
              <a:t> </a:t>
            </a:r>
            <a:r>
              <a:rPr lang="en-US" sz="2400" b="1" dirty="0" err="1"/>
              <a:t>indicadores</a:t>
            </a:r>
            <a:r>
              <a:rPr lang="en-US" sz="2400" b="1" dirty="0"/>
              <a:t> </a:t>
            </a:r>
            <a:r>
              <a:rPr lang="en-US" sz="2400" dirty="0"/>
              <a:t>a </a:t>
            </a:r>
            <a:r>
              <a:rPr lang="en-US" sz="2400" dirty="0" err="1"/>
              <a:t>serem</a:t>
            </a:r>
            <a:r>
              <a:rPr lang="en-US" sz="2400" dirty="0"/>
              <a:t> </a:t>
            </a:r>
            <a:r>
              <a:rPr lang="en-US" sz="2400" dirty="0" err="1"/>
              <a:t>incluídos</a:t>
            </a:r>
            <a:r>
              <a:rPr lang="en-US" sz="2400" dirty="0"/>
              <a:t> </a:t>
            </a:r>
            <a:r>
              <a:rPr lang="en-US" sz="2400" dirty="0" err="1"/>
              <a:t>na</a:t>
            </a:r>
            <a:r>
              <a:rPr lang="en-US" sz="2400" dirty="0"/>
              <a:t> base de dados </a:t>
            </a:r>
            <a:r>
              <a:rPr lang="en-US" sz="2400" dirty="0" err="1"/>
              <a:t>incluindo</a:t>
            </a:r>
            <a:r>
              <a:rPr lang="en-US" sz="2400" dirty="0"/>
              <a:t> </a:t>
            </a:r>
            <a:r>
              <a:rPr lang="en-US" sz="2400" dirty="0" err="1"/>
              <a:t>os</a:t>
            </a:r>
            <a:r>
              <a:rPr lang="en-US" sz="2400" dirty="0"/>
              <a:t> </a:t>
            </a:r>
            <a:r>
              <a:rPr lang="en-US" sz="2400" dirty="0" err="1"/>
              <a:t>indicadores</a:t>
            </a:r>
            <a:r>
              <a:rPr lang="en-US" sz="2400" dirty="0"/>
              <a:t>/</a:t>
            </a:r>
            <a:r>
              <a:rPr lang="en-US" sz="2400" dirty="0" err="1"/>
              <a:t>formulários</a:t>
            </a:r>
            <a:r>
              <a:rPr lang="en-US" sz="2400" dirty="0"/>
              <a:t> </a:t>
            </a:r>
            <a:r>
              <a:rPr lang="en-US" sz="2400" dirty="0" err="1"/>
              <a:t>personalizados</a:t>
            </a:r>
            <a:endParaRPr lang="en-US" sz="2400" dirty="0"/>
          </a:p>
          <a:p>
            <a:r>
              <a:rPr lang="en-US" sz="2400" dirty="0" err="1"/>
              <a:t>Recolher</a:t>
            </a:r>
            <a:r>
              <a:rPr lang="en-US" sz="2400" dirty="0"/>
              <a:t> </a:t>
            </a:r>
            <a:r>
              <a:rPr lang="en-US" sz="2400" dirty="0" err="1"/>
              <a:t>os</a:t>
            </a:r>
            <a:r>
              <a:rPr lang="en-US" sz="2400" dirty="0"/>
              <a:t> dados das </a:t>
            </a:r>
            <a:r>
              <a:rPr lang="en-US" sz="2400" b="1" dirty="0" err="1"/>
              <a:t>fontes</a:t>
            </a:r>
            <a:r>
              <a:rPr lang="en-US" sz="2400" b="1" dirty="0"/>
              <a:t> </a:t>
            </a:r>
            <a:r>
              <a:rPr lang="en-US" sz="2400" dirty="0" err="1"/>
              <a:t>determinadas</a:t>
            </a:r>
            <a:endParaRPr lang="en-US" sz="2400" dirty="0"/>
          </a:p>
          <a:p>
            <a:r>
              <a:rPr lang="en-US" sz="2400" dirty="0" err="1"/>
              <a:t>Colaborar</a:t>
            </a:r>
            <a:r>
              <a:rPr lang="en-US" sz="2400" dirty="0"/>
              <a:t> com </a:t>
            </a:r>
            <a:r>
              <a:rPr lang="en-US" sz="2400" dirty="0" err="1"/>
              <a:t>os</a:t>
            </a:r>
            <a:r>
              <a:rPr lang="en-US" sz="2400" dirty="0"/>
              <a:t> </a:t>
            </a:r>
            <a:r>
              <a:rPr lang="en-US" sz="2400" dirty="0" err="1"/>
              <a:t>diferentes</a:t>
            </a:r>
            <a:r>
              <a:rPr lang="en-US" sz="2400" dirty="0"/>
              <a:t> </a:t>
            </a:r>
            <a:r>
              <a:rPr lang="en-US" sz="2400" dirty="0" err="1"/>
              <a:t>coordenadores</a:t>
            </a:r>
            <a:r>
              <a:rPr lang="en-US" sz="2400" dirty="0"/>
              <a:t> a </a:t>
            </a:r>
            <a:r>
              <a:rPr lang="en-US" sz="2400" dirty="0" err="1"/>
              <a:t>diversos</a:t>
            </a:r>
            <a:r>
              <a:rPr lang="en-US" sz="2400" dirty="0"/>
              <a:t> </a:t>
            </a:r>
            <a:r>
              <a:rPr lang="en-US" sz="2400" dirty="0" err="1"/>
              <a:t>n</a:t>
            </a:r>
            <a:r>
              <a:rPr lang="en-US" sz="2400" dirty="0" err="1">
                <a:latin typeface="Calibri"/>
                <a:cs typeface="Calibri"/>
              </a:rPr>
              <a:t>íveis</a:t>
            </a:r>
            <a:r>
              <a:rPr lang="en-US" sz="2400" dirty="0">
                <a:latin typeface="Calibri"/>
                <a:cs typeface="Calibri"/>
              </a:rPr>
              <a:t> para </a:t>
            </a:r>
            <a:r>
              <a:rPr lang="en-US" sz="2400" dirty="0" err="1">
                <a:latin typeface="Calibri"/>
                <a:cs typeface="Calibri"/>
              </a:rPr>
              <a:t>recolher</a:t>
            </a:r>
            <a:r>
              <a:rPr lang="en-US" sz="2400" dirty="0">
                <a:latin typeface="Calibri"/>
                <a:cs typeface="Calibri"/>
              </a:rPr>
              <a:t> </a:t>
            </a:r>
            <a:r>
              <a:rPr lang="en-US" sz="2400" b="1" dirty="0"/>
              <a:t>dados de </a:t>
            </a:r>
            <a:r>
              <a:rPr lang="en-US" sz="2400" b="1" dirty="0" err="1"/>
              <a:t>historial</a:t>
            </a:r>
            <a:r>
              <a:rPr lang="en-US" sz="2400" b="1" dirty="0"/>
              <a:t> </a:t>
            </a:r>
            <a:r>
              <a:rPr lang="en-US" sz="2400" b="1" dirty="0" err="1"/>
              <a:t>n</a:t>
            </a:r>
            <a:r>
              <a:rPr lang="en-US" sz="2400" b="1" dirty="0" err="1">
                <a:latin typeface="Calibri"/>
                <a:cs typeface="Calibri"/>
              </a:rPr>
              <a:t>ão</a:t>
            </a:r>
            <a:r>
              <a:rPr lang="en-US" sz="2400" b="1" dirty="0">
                <a:latin typeface="Calibri"/>
                <a:cs typeface="Calibri"/>
              </a:rPr>
              <a:t> </a:t>
            </a:r>
            <a:r>
              <a:rPr lang="en-US" sz="2400" b="1" dirty="0" err="1">
                <a:latin typeface="Calibri"/>
                <a:cs typeface="Calibri"/>
              </a:rPr>
              <a:t>disponíveis</a:t>
            </a:r>
            <a:r>
              <a:rPr lang="en-US" sz="2400" b="1" dirty="0"/>
              <a:t> </a:t>
            </a:r>
            <a:r>
              <a:rPr lang="en-US" sz="2400" dirty="0"/>
              <a:t>junto do </a:t>
            </a:r>
            <a:r>
              <a:rPr lang="en-US" sz="2400" dirty="0" err="1"/>
              <a:t>MiSAU</a:t>
            </a:r>
            <a:r>
              <a:rPr lang="en-US" sz="2400" dirty="0"/>
              <a:t>/</a:t>
            </a:r>
            <a:r>
              <a:rPr lang="en-US" sz="2400" dirty="0" err="1"/>
              <a:t>parceiros</a:t>
            </a:r>
            <a:endParaRPr lang="en-US" sz="2400" dirty="0"/>
          </a:p>
          <a:p>
            <a:r>
              <a:rPr lang="en-US" sz="2400" dirty="0"/>
              <a:t>Fazer download e upload dos </a:t>
            </a:r>
            <a:r>
              <a:rPr lang="en-US" sz="2400" b="1" dirty="0"/>
              <a:t>dados </a:t>
            </a:r>
            <a:r>
              <a:rPr lang="en-US" sz="2400" b="1" dirty="0" err="1"/>
              <a:t>nas</a:t>
            </a:r>
            <a:r>
              <a:rPr lang="en-US" sz="2400" b="1" dirty="0"/>
              <a:t> </a:t>
            </a:r>
            <a:r>
              <a:rPr lang="en-US" sz="2400" b="1" dirty="0" err="1"/>
              <a:t>folhas</a:t>
            </a:r>
            <a:r>
              <a:rPr lang="en-US" sz="2400" b="1" dirty="0"/>
              <a:t> de </a:t>
            </a:r>
            <a:r>
              <a:rPr lang="en-US" sz="2400" b="1" dirty="0" err="1"/>
              <a:t>cálculo</a:t>
            </a:r>
            <a:r>
              <a:rPr lang="en-US" sz="2400" b="1" dirty="0"/>
              <a:t> Excel</a:t>
            </a:r>
          </a:p>
          <a:p>
            <a:r>
              <a:rPr lang="en-US" sz="2400" b="1" dirty="0" err="1"/>
              <a:t>Verificar</a:t>
            </a:r>
            <a:r>
              <a:rPr lang="en-US" sz="2400" b="1" dirty="0"/>
              <a:t> </a:t>
            </a:r>
            <a:r>
              <a:rPr lang="en-US" sz="2400" dirty="0" err="1"/>
              <a:t>os</a:t>
            </a:r>
            <a:r>
              <a:rPr lang="en-US" sz="2400" dirty="0"/>
              <a:t> dados </a:t>
            </a:r>
            <a:r>
              <a:rPr lang="en-US" sz="2400" dirty="0" err="1"/>
              <a:t>inseridos</a:t>
            </a:r>
            <a:r>
              <a:rPr lang="en-US" sz="2400" dirty="0"/>
              <a:t>/</a:t>
            </a:r>
            <a:r>
              <a:rPr lang="en-US" sz="2400" dirty="0" err="1"/>
              <a:t>carregados</a:t>
            </a:r>
            <a:r>
              <a:rPr lang="en-US" sz="2400" dirty="0"/>
              <a:t> </a:t>
            </a:r>
            <a:r>
              <a:rPr lang="en-US" sz="2400" dirty="0" err="1"/>
              <a:t>na</a:t>
            </a:r>
            <a:r>
              <a:rPr lang="en-US" sz="2400" dirty="0"/>
              <a:t> base de dados</a:t>
            </a:r>
          </a:p>
        </p:txBody>
      </p:sp>
      <p:sp>
        <p:nvSpPr>
          <p:cNvPr id="4" name="Title 3"/>
          <p:cNvSpPr>
            <a:spLocks noGrp="1"/>
          </p:cNvSpPr>
          <p:nvPr>
            <p:ph type="title"/>
          </p:nvPr>
        </p:nvSpPr>
        <p:spPr>
          <a:xfrm>
            <a:off x="152400" y="369094"/>
            <a:ext cx="5500608" cy="516255"/>
          </a:xfrm>
        </p:spPr>
        <p:txBody>
          <a:bodyPr/>
          <a:lstStyle/>
          <a:p>
            <a:r>
              <a:rPr lang="en-US" dirty="0" err="1"/>
              <a:t>Responsabilidades</a:t>
            </a:r>
            <a:r>
              <a:rPr lang="en-US" dirty="0"/>
              <a:t> do </a:t>
            </a:r>
            <a:r>
              <a:rPr lang="en-US" dirty="0" err="1"/>
              <a:t>utilizador</a:t>
            </a:r>
            <a:endParaRPr lang="en-US" dirty="0"/>
          </a:p>
        </p:txBody>
      </p:sp>
    </p:spTree>
    <p:extLst>
      <p:ext uri="{BB962C8B-B14F-4D97-AF65-F5344CB8AC3E}">
        <p14:creationId xmlns:p14="http://schemas.microsoft.com/office/powerpoint/2010/main" val="228037289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396169" cy="307777"/>
          </a:xfrm>
        </p:spPr>
        <p:txBody>
          <a:bodyPr/>
          <a:lstStyle/>
          <a:p>
            <a:r>
              <a:rPr lang="en-US" dirty="0"/>
              <a:t>Historical data entry plan</a:t>
            </a:r>
          </a:p>
        </p:txBody>
      </p:sp>
      <p:sp>
        <p:nvSpPr>
          <p:cNvPr id="3" name="Content Placeholder 2"/>
          <p:cNvSpPr>
            <a:spLocks noGrp="1"/>
          </p:cNvSpPr>
          <p:nvPr>
            <p:ph idx="1"/>
          </p:nvPr>
        </p:nvSpPr>
        <p:spPr/>
        <p:txBody>
          <a:bodyPr/>
          <a:lstStyle/>
          <a:p>
            <a:r>
              <a:rPr lang="en-US" dirty="0" err="1"/>
              <a:t>Desenvolver</a:t>
            </a:r>
            <a:r>
              <a:rPr lang="en-US" dirty="0"/>
              <a:t> um </a:t>
            </a:r>
            <a:r>
              <a:rPr lang="en-US" dirty="0" err="1"/>
              <a:t>plano</a:t>
            </a:r>
            <a:r>
              <a:rPr lang="en-US" dirty="0"/>
              <a:t> para </a:t>
            </a:r>
            <a:r>
              <a:rPr lang="en-US" dirty="0" err="1"/>
              <a:t>guardar</a:t>
            </a:r>
            <a:r>
              <a:rPr lang="en-US" dirty="0"/>
              <a:t> </a:t>
            </a:r>
            <a:r>
              <a:rPr lang="en-US" b="1" dirty="0" err="1"/>
              <a:t>os</a:t>
            </a:r>
            <a:r>
              <a:rPr lang="en-US" b="1" dirty="0"/>
              <a:t> dados </a:t>
            </a:r>
            <a:r>
              <a:rPr lang="en-US" b="1" dirty="0" err="1"/>
              <a:t>em</a:t>
            </a:r>
            <a:r>
              <a:rPr lang="en-US" b="1" dirty="0"/>
              <a:t> </a:t>
            </a:r>
            <a:r>
              <a:rPr lang="en-US" b="1" dirty="0" err="1"/>
              <a:t>bruto</a:t>
            </a:r>
            <a:r>
              <a:rPr lang="en-US" b="1" dirty="0"/>
              <a:t> e </a:t>
            </a:r>
            <a:r>
              <a:rPr lang="en-US" b="1" dirty="0" err="1"/>
              <a:t>cpias</a:t>
            </a:r>
            <a:r>
              <a:rPr lang="en-US" b="1" dirty="0"/>
              <a:t> </a:t>
            </a:r>
            <a:r>
              <a:rPr lang="en-US" b="1" dirty="0" err="1"/>
              <a:t>em</a:t>
            </a:r>
            <a:r>
              <a:rPr lang="en-US" b="1" dirty="0"/>
              <a:t> </a:t>
            </a:r>
            <a:r>
              <a:rPr lang="en-US" b="1" dirty="0" err="1"/>
              <a:t>papel</a:t>
            </a:r>
            <a:endParaRPr lang="en-US" b="1" dirty="0"/>
          </a:p>
          <a:p>
            <a:r>
              <a:rPr lang="en-US" dirty="0" err="1"/>
              <a:t>Registar</a:t>
            </a:r>
            <a:r>
              <a:rPr lang="en-US" dirty="0"/>
              <a:t> </a:t>
            </a:r>
            <a:r>
              <a:rPr lang="en-US" b="1" dirty="0" err="1"/>
              <a:t>dificuldades</a:t>
            </a:r>
            <a:r>
              <a:rPr lang="en-US" b="1" dirty="0"/>
              <a:t> </a:t>
            </a:r>
            <a:r>
              <a:rPr lang="en-US" b="1" dirty="0" err="1"/>
              <a:t>técnicas</a:t>
            </a:r>
            <a:r>
              <a:rPr lang="en-US" b="1" dirty="0"/>
              <a:t> </a:t>
            </a:r>
            <a:r>
              <a:rPr lang="en-US" dirty="0"/>
              <a:t>e </a:t>
            </a:r>
            <a:r>
              <a:rPr lang="en-US" dirty="0" err="1"/>
              <a:t>comunicar</a:t>
            </a:r>
            <a:r>
              <a:rPr lang="en-US" dirty="0"/>
              <a:t> para </a:t>
            </a:r>
            <a:r>
              <a:rPr lang="en-US" dirty="0" err="1"/>
              <a:t>os</a:t>
            </a:r>
            <a:r>
              <a:rPr lang="en-US" dirty="0"/>
              <a:t> </a:t>
            </a:r>
            <a:r>
              <a:rPr lang="en-US" dirty="0" err="1"/>
              <a:t>programadores</a:t>
            </a:r>
            <a:endParaRPr lang="en-US" dirty="0"/>
          </a:p>
          <a:p>
            <a:r>
              <a:rPr lang="en-US" dirty="0" err="1"/>
              <a:t>Rever</a:t>
            </a:r>
            <a:r>
              <a:rPr lang="en-US" dirty="0"/>
              <a:t> a </a:t>
            </a:r>
            <a:r>
              <a:rPr lang="en-US" dirty="0" err="1"/>
              <a:t>adesão</a:t>
            </a:r>
            <a:r>
              <a:rPr lang="en-US" dirty="0"/>
              <a:t> </a:t>
            </a:r>
            <a:r>
              <a:rPr lang="en-US" dirty="0" err="1"/>
              <a:t>ao</a:t>
            </a:r>
            <a:r>
              <a:rPr lang="en-US" dirty="0"/>
              <a:t> </a:t>
            </a:r>
            <a:r>
              <a:rPr lang="en-US" b="1" dirty="0" err="1"/>
              <a:t>agendamento</a:t>
            </a:r>
            <a:r>
              <a:rPr lang="en-US" b="1" dirty="0"/>
              <a:t> </a:t>
            </a:r>
            <a:r>
              <a:rPr lang="en-US" b="1" dirty="0" err="1"/>
              <a:t>especificado</a:t>
            </a:r>
            <a:endParaRPr lang="en-US" b="1" dirty="0"/>
          </a:p>
          <a:p>
            <a:r>
              <a:rPr lang="en-US" b="1" dirty="0" err="1"/>
              <a:t>Supervisionar</a:t>
            </a:r>
            <a:r>
              <a:rPr lang="en-US" b="1" dirty="0"/>
              <a:t> </a:t>
            </a:r>
            <a:r>
              <a:rPr lang="en-US" dirty="0"/>
              <a:t>o </a:t>
            </a:r>
            <a:r>
              <a:rPr lang="en-US" dirty="0" err="1"/>
              <a:t>processo</a:t>
            </a:r>
            <a:r>
              <a:rPr lang="en-US" dirty="0"/>
              <a:t> de </a:t>
            </a:r>
            <a:r>
              <a:rPr lang="en-US" dirty="0" err="1"/>
              <a:t>uma</a:t>
            </a:r>
            <a:r>
              <a:rPr lang="en-US" dirty="0"/>
              <a:t> forma </a:t>
            </a:r>
            <a:r>
              <a:rPr lang="en-US" dirty="0" err="1"/>
              <a:t>geral</a:t>
            </a:r>
            <a:endParaRPr lang="en-US" dirty="0"/>
          </a:p>
        </p:txBody>
      </p:sp>
      <p:sp>
        <p:nvSpPr>
          <p:cNvPr id="4" name="Title 3"/>
          <p:cNvSpPr>
            <a:spLocks noGrp="1"/>
          </p:cNvSpPr>
          <p:nvPr>
            <p:ph type="title"/>
          </p:nvPr>
        </p:nvSpPr>
        <p:spPr>
          <a:xfrm>
            <a:off x="152400" y="369094"/>
            <a:ext cx="7606634" cy="516255"/>
          </a:xfrm>
        </p:spPr>
        <p:txBody>
          <a:bodyPr/>
          <a:lstStyle/>
          <a:p>
            <a:r>
              <a:rPr lang="en-US" dirty="0" err="1"/>
              <a:t>Responsabilidades</a:t>
            </a:r>
            <a:r>
              <a:rPr lang="en-US" dirty="0"/>
              <a:t> do </a:t>
            </a:r>
            <a:r>
              <a:rPr lang="en-US" dirty="0" err="1"/>
              <a:t>utilizador</a:t>
            </a:r>
            <a:r>
              <a:rPr lang="en-US" dirty="0"/>
              <a:t> (</a:t>
            </a:r>
            <a:r>
              <a:rPr lang="en-US" dirty="0" err="1"/>
              <a:t>continuação</a:t>
            </a:r>
            <a:r>
              <a:rPr lang="en-US" dirty="0"/>
              <a:t>)</a:t>
            </a:r>
          </a:p>
        </p:txBody>
      </p:sp>
    </p:spTree>
    <p:extLst>
      <p:ext uri="{BB962C8B-B14F-4D97-AF65-F5344CB8AC3E}">
        <p14:creationId xmlns:p14="http://schemas.microsoft.com/office/powerpoint/2010/main" val="154946324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396169" cy="566309"/>
          </a:xfrm>
        </p:spPr>
        <p:txBody>
          <a:bodyPr/>
          <a:lstStyle/>
          <a:p>
            <a:r>
              <a:rPr lang="en-US" dirty="0"/>
              <a:t>Historical data entry plan</a:t>
            </a:r>
          </a:p>
          <a:p>
            <a:endParaRPr lang="en-US" dirty="0"/>
          </a:p>
        </p:txBody>
      </p:sp>
      <p:sp>
        <p:nvSpPr>
          <p:cNvPr id="3" name="Content Placeholder 2"/>
          <p:cNvSpPr>
            <a:spLocks noGrp="1"/>
          </p:cNvSpPr>
          <p:nvPr>
            <p:ph idx="1"/>
          </p:nvPr>
        </p:nvSpPr>
        <p:spPr>
          <a:xfrm>
            <a:off x="685800" y="1562100"/>
            <a:ext cx="3276600" cy="3733799"/>
          </a:xfrm>
        </p:spPr>
        <p:txBody>
          <a:bodyPr numCol="1"/>
          <a:lstStyle/>
          <a:p>
            <a:pPr marL="0" indent="0">
              <a:buNone/>
            </a:pPr>
            <a:r>
              <a:rPr lang="en-US" b="1" dirty="0" err="1"/>
              <a:t>Doenças</a:t>
            </a:r>
            <a:endParaRPr lang="en-US" b="1" dirty="0"/>
          </a:p>
          <a:p>
            <a:pPr marL="796925" lvl="2" indent="-287338"/>
            <a:r>
              <a:rPr lang="en-US" dirty="0" err="1"/>
              <a:t>Doenças</a:t>
            </a:r>
            <a:r>
              <a:rPr lang="en-US" dirty="0"/>
              <a:t> PC</a:t>
            </a:r>
          </a:p>
          <a:p>
            <a:pPr marL="1254125" lvl="3" indent="-287338"/>
            <a:r>
              <a:rPr lang="en-US" dirty="0"/>
              <a:t>FL </a:t>
            </a:r>
          </a:p>
          <a:p>
            <a:pPr marL="1254125" lvl="3" indent="-287338"/>
            <a:r>
              <a:rPr lang="en-US" dirty="0" err="1"/>
              <a:t>Onco</a:t>
            </a:r>
            <a:endParaRPr lang="en-US" dirty="0"/>
          </a:p>
          <a:p>
            <a:pPr marL="1254125" lvl="3" indent="-287338"/>
            <a:r>
              <a:rPr lang="en-US" dirty="0" err="1"/>
              <a:t>Schisto</a:t>
            </a:r>
            <a:endParaRPr lang="en-US" dirty="0"/>
          </a:p>
          <a:p>
            <a:pPr marL="1254125" lvl="3" indent="-287338"/>
            <a:r>
              <a:rPr lang="en-US" dirty="0"/>
              <a:t>STH</a:t>
            </a:r>
          </a:p>
          <a:p>
            <a:pPr marL="1254125" lvl="3" indent="-287338"/>
            <a:r>
              <a:rPr lang="en-US" dirty="0" err="1"/>
              <a:t>Tracoma</a:t>
            </a:r>
            <a:endParaRPr lang="en-US" dirty="0"/>
          </a:p>
          <a:p>
            <a:pPr marL="796925" lvl="2" indent="-287338"/>
            <a:r>
              <a:rPr lang="en-US" dirty="0" err="1"/>
              <a:t>Doenças</a:t>
            </a:r>
            <a:r>
              <a:rPr lang="en-US" dirty="0"/>
              <a:t> </a:t>
            </a:r>
            <a:r>
              <a:rPr lang="en-US" dirty="0" err="1"/>
              <a:t>não</a:t>
            </a:r>
            <a:r>
              <a:rPr lang="en-US" dirty="0"/>
              <a:t> PC</a:t>
            </a:r>
          </a:p>
          <a:p>
            <a:pPr marL="966787" lvl="3" indent="0">
              <a:buNone/>
            </a:pPr>
            <a:endParaRPr lang="en-US" dirty="0"/>
          </a:p>
          <a:p>
            <a:pPr marL="796925" lvl="2" indent="-287338"/>
            <a:endParaRPr lang="en-US" dirty="0"/>
          </a:p>
          <a:p>
            <a:pPr lvl="2"/>
            <a:endParaRPr lang="en-US" dirty="0"/>
          </a:p>
          <a:p>
            <a:pPr lvl="2"/>
            <a:endParaRPr lang="en-US" dirty="0"/>
          </a:p>
          <a:p>
            <a:pPr lvl="2"/>
            <a:endParaRPr lang="en-US" dirty="0"/>
          </a:p>
          <a:p>
            <a:pPr lvl="2"/>
            <a:endParaRPr lang="en-US" dirty="0"/>
          </a:p>
          <a:p>
            <a:pPr lvl="2"/>
            <a:endParaRPr lang="en-US" dirty="0"/>
          </a:p>
          <a:p>
            <a:pPr marL="457200" lvl="1" indent="0">
              <a:buNone/>
            </a:pPr>
            <a:endParaRPr lang="en-US" dirty="0"/>
          </a:p>
          <a:p>
            <a:pPr lvl="1"/>
            <a:endParaRPr lang="en-US" dirty="0"/>
          </a:p>
        </p:txBody>
      </p:sp>
      <p:sp>
        <p:nvSpPr>
          <p:cNvPr id="4" name="Title 3"/>
          <p:cNvSpPr>
            <a:spLocks noGrp="1"/>
          </p:cNvSpPr>
          <p:nvPr>
            <p:ph type="title"/>
          </p:nvPr>
        </p:nvSpPr>
        <p:spPr>
          <a:xfrm>
            <a:off x="152400" y="369094"/>
            <a:ext cx="2634676" cy="516255"/>
          </a:xfrm>
        </p:spPr>
        <p:txBody>
          <a:bodyPr/>
          <a:lstStyle/>
          <a:p>
            <a:r>
              <a:rPr lang="en-US" dirty="0" err="1"/>
              <a:t>Tipo</a:t>
            </a:r>
            <a:r>
              <a:rPr lang="en-US" dirty="0"/>
              <a:t> de dados</a:t>
            </a:r>
          </a:p>
        </p:txBody>
      </p:sp>
      <p:sp>
        <p:nvSpPr>
          <p:cNvPr id="5" name="Content Placeholder 2"/>
          <p:cNvSpPr txBox="1">
            <a:spLocks/>
          </p:cNvSpPr>
          <p:nvPr/>
        </p:nvSpPr>
        <p:spPr>
          <a:xfrm>
            <a:off x="4572000" y="1524000"/>
            <a:ext cx="4953000" cy="3810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66E9F"/>
              </a:buClr>
              <a:buSzPct val="100000"/>
              <a:buFont typeface="Wingdings" charset="2"/>
              <a:buChar char="§"/>
              <a:defRPr lang="en-US" sz="2200" kern="1200" dirty="0" smtClean="0">
                <a:solidFill>
                  <a:schemeClr val="tx2">
                    <a:lumMod val="75000"/>
                  </a:schemeClr>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SzPct val="100000"/>
              <a:buFont typeface="Wingdings" charset="2"/>
              <a:buChar char="§"/>
              <a:defRPr sz="24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SzPct val="100000"/>
              <a:buFont typeface="Wingdings" charset="2"/>
              <a:buChar char="§"/>
              <a:defRPr sz="20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SzPct val="100000"/>
              <a:buFont typeface="Wingdings" charset="2"/>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Clr>
                <a:srgbClr val="066E9F"/>
              </a:buClr>
              <a:buSzPct val="100000"/>
              <a:buNone/>
            </a:pPr>
            <a:r>
              <a:rPr lang="en-US" sz="2200" b="1" dirty="0" err="1">
                <a:solidFill>
                  <a:schemeClr val="tx2">
                    <a:lumMod val="75000"/>
                  </a:schemeClr>
                </a:solidFill>
                <a:latin typeface="Segoe UI" pitchFamily="34" charset="0"/>
                <a:ea typeface="Segoe UI" pitchFamily="34" charset="0"/>
                <a:cs typeface="Segoe UI" pitchFamily="34" charset="0"/>
              </a:rPr>
              <a:t>M</a:t>
            </a:r>
            <a:r>
              <a:rPr lang="en-US" sz="2200" b="1" dirty="0" err="1">
                <a:solidFill>
                  <a:schemeClr val="tx2">
                    <a:lumMod val="75000"/>
                  </a:schemeClr>
                </a:solidFill>
                <a:latin typeface="Calibri"/>
                <a:ea typeface="Segoe UI" pitchFamily="34" charset="0"/>
                <a:cs typeface="Calibri"/>
              </a:rPr>
              <a:t>ó</a:t>
            </a:r>
            <a:r>
              <a:rPr lang="en-US" sz="2200" b="1" dirty="0" err="1">
                <a:solidFill>
                  <a:schemeClr val="tx2">
                    <a:lumMod val="75000"/>
                  </a:schemeClr>
                </a:solidFill>
                <a:latin typeface="Segoe UI" pitchFamily="34" charset="0"/>
                <a:ea typeface="Segoe UI" pitchFamily="34" charset="0"/>
                <a:cs typeface="Segoe UI" pitchFamily="34" charset="0"/>
              </a:rPr>
              <a:t>dulos</a:t>
            </a:r>
            <a:endParaRPr lang="en-US" sz="2200" b="1" dirty="0">
              <a:solidFill>
                <a:schemeClr val="tx2">
                  <a:lumMod val="75000"/>
                </a:schemeClr>
              </a:solidFill>
              <a:latin typeface="Segoe UI" pitchFamily="34" charset="0"/>
              <a:ea typeface="Segoe UI" pitchFamily="34" charset="0"/>
              <a:cs typeface="Segoe UI" pitchFamily="34" charset="0"/>
            </a:endParaRPr>
          </a:p>
          <a:p>
            <a:pPr marL="744538" lvl="2" indent="-287338"/>
            <a:r>
              <a:rPr lang="en-US" dirty="0" err="1"/>
              <a:t>Demografia</a:t>
            </a:r>
            <a:endParaRPr lang="en-US" dirty="0"/>
          </a:p>
          <a:p>
            <a:pPr marL="744538" lvl="2" indent="-287338"/>
            <a:r>
              <a:rPr lang="en-US" dirty="0" err="1"/>
              <a:t>Distribui</a:t>
            </a:r>
            <a:r>
              <a:rPr lang="en-US" dirty="0" err="1">
                <a:latin typeface="Calibri"/>
                <a:cs typeface="Calibri"/>
              </a:rPr>
              <a:t>ção</a:t>
            </a:r>
            <a:r>
              <a:rPr lang="en-US" dirty="0">
                <a:latin typeface="Calibri"/>
                <a:cs typeface="Calibri"/>
              </a:rPr>
              <a:t> da </a:t>
            </a:r>
            <a:r>
              <a:rPr lang="en-US" dirty="0" err="1">
                <a:latin typeface="Calibri"/>
                <a:cs typeface="Calibri"/>
              </a:rPr>
              <a:t>doença</a:t>
            </a:r>
            <a:endParaRPr lang="en-US" dirty="0"/>
          </a:p>
          <a:p>
            <a:pPr marL="744538" lvl="2" indent="-287338"/>
            <a:r>
              <a:rPr lang="en-US" dirty="0" err="1"/>
              <a:t>Inqu</a:t>
            </a:r>
            <a:r>
              <a:rPr lang="en-US" dirty="0" err="1">
                <a:latin typeface="Calibri"/>
                <a:cs typeface="Calibri"/>
              </a:rPr>
              <a:t>érito</a:t>
            </a:r>
            <a:endParaRPr lang="en-US" dirty="0"/>
          </a:p>
          <a:p>
            <a:pPr marL="744538" lvl="2" indent="-287338"/>
            <a:r>
              <a:rPr lang="en-US" dirty="0" err="1"/>
              <a:t>Interven</a:t>
            </a:r>
            <a:r>
              <a:rPr lang="en-US" dirty="0" err="1">
                <a:latin typeface="Calibri"/>
                <a:cs typeface="Calibri"/>
              </a:rPr>
              <a:t>çã</a:t>
            </a:r>
            <a:r>
              <a:rPr lang="en-US" dirty="0" err="1"/>
              <a:t>o</a:t>
            </a:r>
            <a:r>
              <a:rPr lang="en-US" dirty="0"/>
              <a:t> (ADM, </a:t>
            </a:r>
            <a:r>
              <a:rPr lang="en-US" dirty="0" err="1"/>
              <a:t>Gest</a:t>
            </a:r>
            <a:r>
              <a:rPr lang="en-US" dirty="0" err="1">
                <a:latin typeface="Calibri"/>
                <a:cs typeface="Calibri"/>
              </a:rPr>
              <a:t>ão</a:t>
            </a:r>
            <a:r>
              <a:rPr lang="en-US" dirty="0">
                <a:latin typeface="Calibri"/>
                <a:cs typeface="Calibri"/>
              </a:rPr>
              <a:t> de </a:t>
            </a:r>
            <a:r>
              <a:rPr lang="en-US" dirty="0" err="1"/>
              <a:t>Mortalidade</a:t>
            </a:r>
            <a:r>
              <a:rPr lang="en-US" dirty="0"/>
              <a:t>)</a:t>
            </a:r>
          </a:p>
          <a:p>
            <a:pPr marL="744538" lvl="2" indent="-287338"/>
            <a:r>
              <a:rPr lang="en-US" dirty="0" err="1"/>
              <a:t>Forma</a:t>
            </a:r>
            <a:r>
              <a:rPr lang="en-US" dirty="0" err="1">
                <a:latin typeface="Calibri"/>
                <a:cs typeface="Calibri"/>
              </a:rPr>
              <a:t>ção</a:t>
            </a:r>
            <a:endParaRPr lang="en-US" dirty="0"/>
          </a:p>
          <a:p>
            <a:pPr marL="744538" lvl="2" indent="-287338"/>
            <a:r>
              <a:rPr lang="en-US" dirty="0" err="1"/>
              <a:t>Gest</a:t>
            </a:r>
            <a:r>
              <a:rPr lang="en-US" dirty="0" err="1">
                <a:cs typeface="Calibri"/>
              </a:rPr>
              <a:t>ão</a:t>
            </a:r>
            <a:r>
              <a:rPr lang="en-US" dirty="0">
                <a:cs typeface="Calibri"/>
              </a:rPr>
              <a:t> da </a:t>
            </a:r>
            <a:r>
              <a:rPr lang="en-US" dirty="0" err="1">
                <a:cs typeface="Calibri"/>
              </a:rPr>
              <a:t>cadeis</a:t>
            </a:r>
            <a:r>
              <a:rPr lang="en-US" dirty="0">
                <a:cs typeface="Calibri"/>
              </a:rPr>
              <a:t> de </a:t>
            </a:r>
            <a:r>
              <a:rPr lang="en-US" dirty="0" err="1">
                <a:cs typeface="Calibri"/>
              </a:rPr>
              <a:t>abastecimento</a:t>
            </a:r>
            <a:endParaRPr lang="en-US" dirty="0">
              <a:cs typeface="Calibri"/>
            </a:endParaRPr>
          </a:p>
          <a:p>
            <a:pPr marL="744538" lvl="2" indent="-287338"/>
            <a:r>
              <a:rPr lang="en-US" dirty="0">
                <a:cs typeface="Calibri"/>
              </a:rPr>
              <a:t>S</a:t>
            </a:r>
            <a:r>
              <a:rPr lang="en-US" dirty="0"/>
              <a:t>AE</a:t>
            </a:r>
          </a:p>
          <a:p>
            <a:endParaRPr lang="en-US" dirty="0"/>
          </a:p>
        </p:txBody>
      </p:sp>
    </p:spTree>
    <p:extLst>
      <p:ext uri="{BB962C8B-B14F-4D97-AF65-F5344CB8AC3E}">
        <p14:creationId xmlns:p14="http://schemas.microsoft.com/office/powerpoint/2010/main" val="1006268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369094"/>
            <a:ext cx="2590800" cy="516255"/>
          </a:xfrm>
        </p:spPr>
        <p:txBody>
          <a:bodyPr/>
          <a:lstStyle/>
          <a:p>
            <a:r>
              <a:rPr lang="pt-PT" dirty="0"/>
              <a:t>Intervenções</a:t>
            </a:r>
          </a:p>
        </p:txBody>
      </p:sp>
      <p:sp>
        <p:nvSpPr>
          <p:cNvPr id="8" name="Content Placeholder 3"/>
          <p:cNvSpPr>
            <a:spLocks noGrp="1"/>
          </p:cNvSpPr>
          <p:nvPr>
            <p:ph idx="1"/>
          </p:nvPr>
        </p:nvSpPr>
        <p:spPr>
          <a:xfrm>
            <a:off x="609600" y="1143000"/>
            <a:ext cx="2971800" cy="4525963"/>
          </a:xfrm>
        </p:spPr>
        <p:txBody>
          <a:bodyPr/>
          <a:lstStyle/>
          <a:p>
            <a:pPr marL="0" lvl="1" indent="0">
              <a:buNone/>
            </a:pPr>
            <a:r>
              <a:rPr lang="pt-PT" sz="2200" dirty="0">
                <a:ea typeface="MS PGothic" charset="0"/>
              </a:rPr>
              <a:t>Os utilizadores podem inserir os dados de intervenção na </a:t>
            </a:r>
            <a:r>
              <a:rPr lang="pt-BR" sz="2200" dirty="0">
                <a:ea typeface="MS PGothic" charset="0"/>
              </a:rPr>
              <a:t>base de dados integrada  DTN, tal como,</a:t>
            </a:r>
            <a:r>
              <a:rPr lang="pt-PT" sz="2200" dirty="0">
                <a:ea typeface="MS PGothic" charset="0"/>
              </a:rPr>
              <a:t> AMD, gestão de mortalidade e outros dados. </a:t>
            </a:r>
            <a:endParaRPr lang="pt-PT" sz="2200" dirty="0"/>
          </a:p>
          <a:p>
            <a:endParaRPr lang="en-US" dirty="0"/>
          </a:p>
        </p:txBody>
      </p:sp>
      <p:sp>
        <p:nvSpPr>
          <p:cNvPr id="7" name="Text Placeholder 2"/>
          <p:cNvSpPr txBox="1">
            <a:spLocks/>
          </p:cNvSpPr>
          <p:nvPr/>
        </p:nvSpPr>
        <p:spPr>
          <a:xfrm>
            <a:off x="171331" y="42335"/>
            <a:ext cx="1475025" cy="307777"/>
          </a:xfrm>
          <a:prstGeom prst="rect">
            <a:avLst/>
          </a:prstGeom>
          <a:noFill/>
        </p:spPr>
        <p:txBody>
          <a:bodyPr wrap="none" lIns="0" rIns="0">
            <a:spAutoFit/>
          </a:bodyPr>
          <a:lstStyle>
            <a:lvl1pPr marL="0" indent="-342900" algn="l" defTabSz="914400" rtl="0" eaLnBrk="1" latinLnBrk="0" hangingPunct="1">
              <a:spcBef>
                <a:spcPct val="20000"/>
              </a:spcBef>
              <a:buClr>
                <a:srgbClr val="066E9F"/>
              </a:buClr>
              <a:buSzPct val="120000"/>
              <a:buFont typeface="Wingdings" charset="2"/>
              <a:buNone/>
              <a:defRPr lang="en-US" sz="1400" kern="1200" cap="small" spc="100" dirty="0" smtClean="0">
                <a:solidFill>
                  <a:srgbClr val="DCE6F2"/>
                </a:solidFill>
                <a:latin typeface="Segoe UI Semibold" pitchFamily="34" charset="0"/>
                <a:ea typeface="Segoe UI" pitchFamily="34" charset="0"/>
                <a:cs typeface="Segoe UI" pitchFamily="34" charset="0"/>
              </a:defRPr>
            </a:lvl1pPr>
            <a:lvl2pPr marL="742950" indent="-285750" algn="l" defTabSz="914400" rtl="0" eaLnBrk="1" latinLnBrk="0" hangingPunct="1">
              <a:spcBef>
                <a:spcPct val="20000"/>
              </a:spcBef>
              <a:buClr>
                <a:srgbClr val="066E9F"/>
              </a:buClr>
              <a:buSzPct val="120000"/>
              <a:buFont typeface="Arial"/>
              <a:buChar char="•"/>
              <a:defRPr sz="1800" kern="1200">
                <a:solidFill>
                  <a:srgbClr val="17375D"/>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dirty="0"/>
              <a:t>gestão de dados</a:t>
            </a:r>
          </a:p>
        </p:txBody>
      </p:sp>
      <p:pic>
        <p:nvPicPr>
          <p:cNvPr id="2" name="Picture 1"/>
          <p:cNvPicPr>
            <a:picLocks noChangeAspect="1"/>
          </p:cNvPicPr>
          <p:nvPr/>
        </p:nvPicPr>
        <p:blipFill>
          <a:blip r:embed="rId3"/>
          <a:stretch>
            <a:fillRect/>
          </a:stretch>
        </p:blipFill>
        <p:spPr>
          <a:xfrm>
            <a:off x="3376124" y="1668939"/>
            <a:ext cx="5767876" cy="4257675"/>
          </a:xfrm>
          <a:prstGeom prst="rect">
            <a:avLst/>
          </a:prstGeom>
        </p:spPr>
      </p:pic>
    </p:spTree>
    <p:extLst>
      <p:ext uri="{BB962C8B-B14F-4D97-AF65-F5344CB8AC3E}">
        <p14:creationId xmlns:p14="http://schemas.microsoft.com/office/powerpoint/2010/main" val="247318744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396169" cy="566309"/>
          </a:xfrm>
        </p:spPr>
        <p:txBody>
          <a:bodyPr/>
          <a:lstStyle/>
          <a:p>
            <a:r>
              <a:rPr lang="en-US" dirty="0"/>
              <a:t>Historical data entry plan</a:t>
            </a:r>
          </a:p>
          <a:p>
            <a:endParaRPr lang="en-US" dirty="0"/>
          </a:p>
        </p:txBody>
      </p:sp>
      <p:sp>
        <p:nvSpPr>
          <p:cNvPr id="3" name="Content Placeholder 2"/>
          <p:cNvSpPr>
            <a:spLocks noGrp="1"/>
          </p:cNvSpPr>
          <p:nvPr>
            <p:ph idx="1"/>
          </p:nvPr>
        </p:nvSpPr>
        <p:spPr/>
        <p:txBody>
          <a:bodyPr/>
          <a:lstStyle/>
          <a:p>
            <a:pPr lvl="1"/>
            <a:r>
              <a:rPr lang="en-US" b="1" dirty="0" err="1">
                <a:solidFill>
                  <a:schemeClr val="tx2"/>
                </a:solidFill>
              </a:rPr>
              <a:t>MiSAU</a:t>
            </a:r>
            <a:endParaRPr lang="en-US" b="1" dirty="0">
              <a:solidFill>
                <a:schemeClr val="tx2"/>
              </a:solidFill>
            </a:endParaRPr>
          </a:p>
          <a:p>
            <a:pPr lvl="2"/>
            <a:r>
              <a:rPr lang="en-US" dirty="0" err="1">
                <a:solidFill>
                  <a:schemeClr val="tx2"/>
                </a:solidFill>
              </a:rPr>
              <a:t>Gabinete</a:t>
            </a:r>
            <a:r>
              <a:rPr lang="en-US" dirty="0">
                <a:solidFill>
                  <a:schemeClr val="tx2"/>
                </a:solidFill>
              </a:rPr>
              <a:t> de </a:t>
            </a:r>
            <a:r>
              <a:rPr lang="en-US" dirty="0" err="1">
                <a:solidFill>
                  <a:schemeClr val="tx2"/>
                </a:solidFill>
              </a:rPr>
              <a:t>recenseamento</a:t>
            </a:r>
            <a:endParaRPr lang="en-US" dirty="0">
              <a:solidFill>
                <a:schemeClr val="tx2"/>
              </a:solidFill>
            </a:endParaRPr>
          </a:p>
          <a:p>
            <a:pPr lvl="2"/>
            <a:r>
              <a:rPr lang="en-US" dirty="0" err="1">
                <a:solidFill>
                  <a:schemeClr val="tx2"/>
                </a:solidFill>
              </a:rPr>
              <a:t>Gestores</a:t>
            </a:r>
            <a:r>
              <a:rPr lang="en-US" dirty="0">
                <a:solidFill>
                  <a:schemeClr val="tx2"/>
                </a:solidFill>
              </a:rPr>
              <a:t> de dados/</a:t>
            </a:r>
            <a:r>
              <a:rPr lang="en-US" dirty="0" err="1">
                <a:solidFill>
                  <a:schemeClr val="tx2"/>
                </a:solidFill>
              </a:rPr>
              <a:t>directores</a:t>
            </a:r>
            <a:r>
              <a:rPr lang="en-US" dirty="0">
                <a:solidFill>
                  <a:schemeClr val="tx2"/>
                </a:solidFill>
              </a:rPr>
              <a:t> de </a:t>
            </a:r>
            <a:r>
              <a:rPr lang="en-US" dirty="0" err="1">
                <a:solidFill>
                  <a:schemeClr val="tx2"/>
                </a:solidFill>
              </a:rPr>
              <a:t>programa</a:t>
            </a:r>
            <a:r>
              <a:rPr lang="en-US" dirty="0">
                <a:solidFill>
                  <a:schemeClr val="tx2"/>
                </a:solidFill>
              </a:rPr>
              <a:t> </a:t>
            </a:r>
            <a:r>
              <a:rPr lang="en-US" dirty="0" err="1">
                <a:solidFill>
                  <a:schemeClr val="tx2"/>
                </a:solidFill>
              </a:rPr>
              <a:t>específco</a:t>
            </a:r>
            <a:r>
              <a:rPr lang="en-US" dirty="0">
                <a:solidFill>
                  <a:schemeClr val="tx2"/>
                </a:solidFill>
              </a:rPr>
              <a:t> </a:t>
            </a:r>
            <a:r>
              <a:rPr lang="en-US" dirty="0" err="1">
                <a:solidFill>
                  <a:schemeClr val="tx2"/>
                </a:solidFill>
              </a:rPr>
              <a:t>por</a:t>
            </a:r>
            <a:r>
              <a:rPr lang="en-US" dirty="0">
                <a:solidFill>
                  <a:schemeClr val="tx2"/>
                </a:solidFill>
              </a:rPr>
              <a:t> </a:t>
            </a:r>
            <a:r>
              <a:rPr lang="en-US" dirty="0" err="1">
                <a:solidFill>
                  <a:schemeClr val="tx2"/>
                </a:solidFill>
              </a:rPr>
              <a:t>doença</a:t>
            </a:r>
            <a:endParaRPr lang="en-US" dirty="0">
              <a:solidFill>
                <a:schemeClr val="tx2"/>
              </a:solidFill>
            </a:endParaRPr>
          </a:p>
          <a:p>
            <a:pPr lvl="2"/>
            <a:r>
              <a:rPr lang="en-US" dirty="0" err="1">
                <a:solidFill>
                  <a:schemeClr val="tx2"/>
                </a:solidFill>
              </a:rPr>
              <a:t>Diferentes</a:t>
            </a:r>
            <a:r>
              <a:rPr lang="en-US" dirty="0">
                <a:solidFill>
                  <a:schemeClr val="tx2"/>
                </a:solidFill>
              </a:rPr>
              <a:t> </a:t>
            </a:r>
            <a:r>
              <a:rPr lang="en-US" dirty="0" err="1">
                <a:solidFill>
                  <a:schemeClr val="tx2"/>
                </a:solidFill>
              </a:rPr>
              <a:t>unidades</a:t>
            </a:r>
            <a:r>
              <a:rPr lang="en-US" dirty="0">
                <a:solidFill>
                  <a:schemeClr val="tx2"/>
                </a:solidFill>
              </a:rPr>
              <a:t> </a:t>
            </a:r>
            <a:r>
              <a:rPr lang="en-US" dirty="0" err="1">
                <a:solidFill>
                  <a:schemeClr val="tx2"/>
                </a:solidFill>
              </a:rPr>
              <a:t>administrativas</a:t>
            </a:r>
            <a:r>
              <a:rPr lang="en-US" dirty="0">
                <a:solidFill>
                  <a:schemeClr val="tx2"/>
                </a:solidFill>
              </a:rPr>
              <a:t/>
            </a:r>
            <a:br>
              <a:rPr lang="en-US" dirty="0">
                <a:solidFill>
                  <a:schemeClr val="tx2"/>
                </a:solidFill>
              </a:rPr>
            </a:br>
            <a:endParaRPr lang="en-US" dirty="0">
              <a:solidFill>
                <a:schemeClr val="tx2"/>
              </a:solidFill>
            </a:endParaRPr>
          </a:p>
          <a:p>
            <a:pPr lvl="1"/>
            <a:r>
              <a:rPr lang="en-US" b="1" dirty="0" err="1">
                <a:solidFill>
                  <a:schemeClr val="tx2"/>
                </a:solidFill>
              </a:rPr>
              <a:t>Parceiros</a:t>
            </a:r>
            <a:endParaRPr lang="en-US" b="1" dirty="0">
              <a:solidFill>
                <a:schemeClr val="tx2"/>
              </a:solidFill>
            </a:endParaRPr>
          </a:p>
          <a:p>
            <a:pPr lvl="2"/>
            <a:r>
              <a:rPr lang="en-US" dirty="0">
                <a:solidFill>
                  <a:schemeClr val="tx2"/>
                </a:solidFill>
              </a:rPr>
              <a:t>OMS</a:t>
            </a:r>
          </a:p>
          <a:p>
            <a:pPr lvl="2"/>
            <a:r>
              <a:rPr lang="en-US" dirty="0">
                <a:solidFill>
                  <a:schemeClr val="tx2"/>
                </a:solidFill>
              </a:rPr>
              <a:t>As ONG no </a:t>
            </a:r>
            <a:r>
              <a:rPr lang="en-US" dirty="0" err="1">
                <a:solidFill>
                  <a:schemeClr val="tx2"/>
                </a:solidFill>
              </a:rPr>
              <a:t>pa</a:t>
            </a:r>
            <a:r>
              <a:rPr lang="en-US" dirty="0" err="1">
                <a:solidFill>
                  <a:schemeClr val="tx2"/>
                </a:solidFill>
                <a:latin typeface="Calibri"/>
                <a:cs typeface="Calibri"/>
              </a:rPr>
              <a:t>ís</a:t>
            </a:r>
            <a:r>
              <a:rPr lang="en-US" dirty="0">
                <a:solidFill>
                  <a:schemeClr val="tx2"/>
                </a:solidFill>
              </a:rPr>
              <a:t> (</a:t>
            </a:r>
            <a:r>
              <a:rPr lang="en-US" dirty="0" err="1">
                <a:solidFill>
                  <a:schemeClr val="tx2"/>
                </a:solidFill>
              </a:rPr>
              <a:t>incluindo</a:t>
            </a:r>
            <a:r>
              <a:rPr lang="en-US" dirty="0">
                <a:solidFill>
                  <a:schemeClr val="tx2"/>
                </a:solidFill>
              </a:rPr>
              <a:t> as </a:t>
            </a:r>
            <a:r>
              <a:rPr lang="en-US" dirty="0" err="1">
                <a:solidFill>
                  <a:schemeClr val="tx2"/>
                </a:solidFill>
              </a:rPr>
              <a:t>fundadas</a:t>
            </a:r>
            <a:r>
              <a:rPr lang="en-US" dirty="0">
                <a:solidFill>
                  <a:schemeClr val="tx2"/>
                </a:solidFill>
              </a:rPr>
              <a:t> pela USAID e </a:t>
            </a:r>
            <a:r>
              <a:rPr lang="en-US" dirty="0" err="1">
                <a:solidFill>
                  <a:schemeClr val="tx2"/>
                </a:solidFill>
              </a:rPr>
              <a:t>pelo</a:t>
            </a:r>
            <a:r>
              <a:rPr lang="en-US" dirty="0">
                <a:solidFill>
                  <a:schemeClr val="tx2"/>
                </a:solidFill>
              </a:rPr>
              <a:t> DFID)</a:t>
            </a:r>
          </a:p>
          <a:p>
            <a:pPr lvl="2"/>
            <a:r>
              <a:rPr lang="en-US" dirty="0" err="1">
                <a:solidFill>
                  <a:schemeClr val="tx2"/>
                </a:solidFill>
              </a:rPr>
              <a:t>Programas</a:t>
            </a:r>
            <a:r>
              <a:rPr lang="en-US" dirty="0">
                <a:solidFill>
                  <a:schemeClr val="tx2"/>
                </a:solidFill>
              </a:rPr>
              <a:t> </a:t>
            </a:r>
            <a:r>
              <a:rPr lang="en-US" dirty="0" err="1">
                <a:solidFill>
                  <a:schemeClr val="tx2"/>
                </a:solidFill>
              </a:rPr>
              <a:t>financiadores</a:t>
            </a:r>
            <a:r>
              <a:rPr lang="en-US" dirty="0">
                <a:solidFill>
                  <a:schemeClr val="tx2"/>
                </a:solidFill>
              </a:rPr>
              <a:t> de </a:t>
            </a:r>
            <a:r>
              <a:rPr lang="en-US" dirty="0" err="1">
                <a:solidFill>
                  <a:schemeClr val="tx2"/>
                </a:solidFill>
              </a:rPr>
              <a:t>medicamentos</a:t>
            </a:r>
            <a:endParaRPr lang="en-US" dirty="0"/>
          </a:p>
          <a:p>
            <a:endParaRPr lang="en-US" dirty="0"/>
          </a:p>
        </p:txBody>
      </p:sp>
      <p:sp>
        <p:nvSpPr>
          <p:cNvPr id="4" name="Title 3"/>
          <p:cNvSpPr>
            <a:spLocks noGrp="1"/>
          </p:cNvSpPr>
          <p:nvPr>
            <p:ph type="title"/>
          </p:nvPr>
        </p:nvSpPr>
        <p:spPr>
          <a:xfrm>
            <a:off x="152400" y="369094"/>
            <a:ext cx="3055092" cy="516255"/>
          </a:xfrm>
        </p:spPr>
        <p:txBody>
          <a:bodyPr/>
          <a:lstStyle/>
          <a:p>
            <a:r>
              <a:rPr lang="en-US" dirty="0" err="1"/>
              <a:t>Fontes</a:t>
            </a:r>
            <a:r>
              <a:rPr lang="en-US" dirty="0"/>
              <a:t> de dados</a:t>
            </a:r>
          </a:p>
        </p:txBody>
      </p:sp>
    </p:spTree>
    <p:extLst>
      <p:ext uri="{BB962C8B-B14F-4D97-AF65-F5344CB8AC3E}">
        <p14:creationId xmlns:p14="http://schemas.microsoft.com/office/powerpoint/2010/main" val="22411615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396169" cy="566309"/>
          </a:xfrm>
        </p:spPr>
        <p:txBody>
          <a:bodyPr/>
          <a:lstStyle/>
          <a:p>
            <a:r>
              <a:rPr lang="en-US" dirty="0"/>
              <a:t>Historical data entry plan</a:t>
            </a:r>
          </a:p>
          <a:p>
            <a:endParaRPr lang="en-US" dirty="0"/>
          </a:p>
        </p:txBody>
      </p:sp>
      <p:sp>
        <p:nvSpPr>
          <p:cNvPr id="3" name="Content Placeholder 2"/>
          <p:cNvSpPr>
            <a:spLocks noGrp="1"/>
          </p:cNvSpPr>
          <p:nvPr>
            <p:ph idx="1"/>
          </p:nvPr>
        </p:nvSpPr>
        <p:spPr/>
        <p:txBody>
          <a:bodyPr/>
          <a:lstStyle/>
          <a:p>
            <a:r>
              <a:rPr lang="en-US" sz="2800" b="1" dirty="0" err="1">
                <a:solidFill>
                  <a:schemeClr val="tx2"/>
                </a:solidFill>
              </a:rPr>
              <a:t>Discrepância</a:t>
            </a:r>
            <a:r>
              <a:rPr lang="en-US" sz="2800" b="1" dirty="0">
                <a:solidFill>
                  <a:schemeClr val="tx2"/>
                </a:solidFill>
              </a:rPr>
              <a:t> entre </a:t>
            </a:r>
            <a:r>
              <a:rPr lang="en-US" sz="2800" b="1" dirty="0" err="1">
                <a:solidFill>
                  <a:schemeClr val="tx2"/>
                </a:solidFill>
              </a:rPr>
              <a:t>os</a:t>
            </a:r>
            <a:r>
              <a:rPr lang="en-US" sz="2800" b="1" dirty="0">
                <a:solidFill>
                  <a:schemeClr val="tx2"/>
                </a:solidFill>
              </a:rPr>
              <a:t> dados</a:t>
            </a:r>
          </a:p>
          <a:p>
            <a:pPr lvl="1"/>
            <a:r>
              <a:rPr lang="en-US" dirty="0">
                <a:solidFill>
                  <a:schemeClr val="tx2"/>
                </a:solidFill>
              </a:rPr>
              <a:t>Entre </a:t>
            </a:r>
            <a:r>
              <a:rPr lang="en-US" dirty="0" err="1">
                <a:solidFill>
                  <a:schemeClr val="tx2"/>
                </a:solidFill>
              </a:rPr>
              <a:t>diversos</a:t>
            </a:r>
            <a:r>
              <a:rPr lang="en-US" dirty="0">
                <a:solidFill>
                  <a:schemeClr val="tx2"/>
                </a:solidFill>
              </a:rPr>
              <a:t> </a:t>
            </a:r>
            <a:r>
              <a:rPr lang="en-US" dirty="0" err="1">
                <a:solidFill>
                  <a:schemeClr val="tx2"/>
                </a:solidFill>
              </a:rPr>
              <a:t>parceiros</a:t>
            </a:r>
            <a:endParaRPr lang="en-US" dirty="0">
              <a:solidFill>
                <a:schemeClr val="tx2"/>
              </a:solidFill>
            </a:endParaRPr>
          </a:p>
          <a:p>
            <a:pPr lvl="1"/>
            <a:r>
              <a:rPr lang="en-US" dirty="0">
                <a:solidFill>
                  <a:schemeClr val="tx2"/>
                </a:solidFill>
              </a:rPr>
              <a:t>Entre </a:t>
            </a:r>
            <a:r>
              <a:rPr lang="en-US" dirty="0" err="1">
                <a:solidFill>
                  <a:schemeClr val="tx2"/>
                </a:solidFill>
              </a:rPr>
              <a:t>diversas</a:t>
            </a:r>
            <a:r>
              <a:rPr lang="en-US" dirty="0">
                <a:solidFill>
                  <a:schemeClr val="tx2"/>
                </a:solidFill>
              </a:rPr>
              <a:t> </a:t>
            </a:r>
            <a:r>
              <a:rPr lang="en-US" dirty="0" err="1">
                <a:solidFill>
                  <a:schemeClr val="tx2"/>
                </a:solidFill>
              </a:rPr>
              <a:t>fontes</a:t>
            </a:r>
            <a:r>
              <a:rPr lang="en-US" dirty="0">
                <a:solidFill>
                  <a:schemeClr val="tx2"/>
                </a:solidFill>
              </a:rPr>
              <a:t> de dados</a:t>
            </a:r>
          </a:p>
          <a:p>
            <a:endParaRPr lang="en-US" dirty="0">
              <a:solidFill>
                <a:schemeClr val="tx2"/>
              </a:solidFill>
            </a:endParaRPr>
          </a:p>
          <a:p>
            <a:r>
              <a:rPr lang="en-US" sz="2800" b="1" dirty="0" err="1">
                <a:solidFill>
                  <a:schemeClr val="tx2"/>
                </a:solidFill>
              </a:rPr>
              <a:t>Erros</a:t>
            </a:r>
            <a:r>
              <a:rPr lang="en-US" sz="2800" b="1" dirty="0">
                <a:solidFill>
                  <a:schemeClr val="tx2"/>
                </a:solidFill>
              </a:rPr>
              <a:t> </a:t>
            </a:r>
            <a:r>
              <a:rPr lang="en-US" sz="2800" b="1" dirty="0" err="1">
                <a:solidFill>
                  <a:schemeClr val="tx2"/>
                </a:solidFill>
              </a:rPr>
              <a:t>na</a:t>
            </a:r>
            <a:r>
              <a:rPr lang="en-US" sz="2800" b="1" dirty="0">
                <a:solidFill>
                  <a:schemeClr val="tx2"/>
                </a:solidFill>
              </a:rPr>
              <a:t> </a:t>
            </a:r>
            <a:r>
              <a:rPr lang="en-US" sz="2800" b="1" dirty="0" err="1">
                <a:solidFill>
                  <a:schemeClr val="tx2"/>
                </a:solidFill>
              </a:rPr>
              <a:t>introdução</a:t>
            </a:r>
            <a:r>
              <a:rPr lang="en-US" sz="2800" b="1" dirty="0">
                <a:solidFill>
                  <a:schemeClr val="tx2"/>
                </a:solidFill>
              </a:rPr>
              <a:t> de dados</a:t>
            </a:r>
          </a:p>
          <a:p>
            <a:pPr lvl="1"/>
            <a:r>
              <a:rPr lang="en-US" dirty="0" err="1">
                <a:solidFill>
                  <a:schemeClr val="tx2"/>
                </a:solidFill>
              </a:rPr>
              <a:t>Geração</a:t>
            </a:r>
            <a:r>
              <a:rPr lang="en-US" dirty="0">
                <a:solidFill>
                  <a:schemeClr val="tx2"/>
                </a:solidFill>
              </a:rPr>
              <a:t> de </a:t>
            </a:r>
            <a:r>
              <a:rPr lang="en-US" dirty="0" err="1">
                <a:solidFill>
                  <a:schemeClr val="tx2"/>
                </a:solidFill>
              </a:rPr>
              <a:t>relatórios</a:t>
            </a:r>
            <a:endParaRPr lang="en-US" dirty="0">
              <a:solidFill>
                <a:schemeClr val="tx2"/>
              </a:solidFill>
            </a:endParaRPr>
          </a:p>
          <a:p>
            <a:pPr lvl="1"/>
            <a:r>
              <a:rPr lang="en-US" dirty="0" err="1">
                <a:solidFill>
                  <a:schemeClr val="tx2"/>
                </a:solidFill>
              </a:rPr>
              <a:t>Envolvimento</a:t>
            </a:r>
            <a:r>
              <a:rPr lang="en-US" dirty="0">
                <a:solidFill>
                  <a:schemeClr val="tx2"/>
                </a:solidFill>
              </a:rPr>
              <a:t> do supervisor</a:t>
            </a:r>
          </a:p>
        </p:txBody>
      </p:sp>
      <p:sp>
        <p:nvSpPr>
          <p:cNvPr id="4" name="Title 3"/>
          <p:cNvSpPr>
            <a:spLocks noGrp="1"/>
          </p:cNvSpPr>
          <p:nvPr>
            <p:ph type="title"/>
          </p:nvPr>
        </p:nvSpPr>
        <p:spPr>
          <a:xfrm>
            <a:off x="152400" y="369094"/>
            <a:ext cx="5733301" cy="516255"/>
          </a:xfrm>
        </p:spPr>
        <p:txBody>
          <a:bodyPr/>
          <a:lstStyle/>
          <a:p>
            <a:r>
              <a:rPr lang="en-US" dirty="0" err="1"/>
              <a:t>Controlo</a:t>
            </a:r>
            <a:r>
              <a:rPr lang="en-US" dirty="0"/>
              <a:t> de </a:t>
            </a:r>
            <a:r>
              <a:rPr lang="en-US" dirty="0" err="1"/>
              <a:t>qualidade</a:t>
            </a:r>
            <a:r>
              <a:rPr lang="en-US" dirty="0"/>
              <a:t> dos dados</a:t>
            </a:r>
          </a:p>
        </p:txBody>
      </p:sp>
    </p:spTree>
    <p:extLst>
      <p:ext uri="{BB962C8B-B14F-4D97-AF65-F5344CB8AC3E}">
        <p14:creationId xmlns:p14="http://schemas.microsoft.com/office/powerpoint/2010/main" val="4436601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396169" cy="566309"/>
          </a:xfrm>
        </p:spPr>
        <p:txBody>
          <a:bodyPr/>
          <a:lstStyle/>
          <a:p>
            <a:r>
              <a:rPr lang="en-US" dirty="0"/>
              <a:t>Historical data entry plan</a:t>
            </a:r>
          </a:p>
          <a:p>
            <a:endParaRPr lang="en-US" dirty="0"/>
          </a:p>
        </p:txBody>
      </p:sp>
      <p:sp>
        <p:nvSpPr>
          <p:cNvPr id="3" name="Content Placeholder 2"/>
          <p:cNvSpPr>
            <a:spLocks noGrp="1"/>
          </p:cNvSpPr>
          <p:nvPr>
            <p:ph idx="1"/>
          </p:nvPr>
        </p:nvSpPr>
        <p:spPr/>
        <p:txBody>
          <a:bodyPr/>
          <a:lstStyle/>
          <a:p>
            <a:pPr marL="0" indent="0">
              <a:buNone/>
            </a:pPr>
            <a:endParaRPr lang="en-US" dirty="0"/>
          </a:p>
          <a:p>
            <a:r>
              <a:rPr lang="en-US" sz="2800" b="1" dirty="0" err="1">
                <a:solidFill>
                  <a:schemeClr val="tx2"/>
                </a:solidFill>
              </a:rPr>
              <a:t>Opçðes</a:t>
            </a:r>
            <a:r>
              <a:rPr lang="en-US" sz="2800" b="1" dirty="0">
                <a:solidFill>
                  <a:schemeClr val="tx2"/>
                </a:solidFill>
              </a:rPr>
              <a:t> de </a:t>
            </a:r>
            <a:r>
              <a:rPr lang="en-US" sz="2800" b="1" dirty="0" err="1">
                <a:solidFill>
                  <a:schemeClr val="tx2"/>
                </a:solidFill>
              </a:rPr>
              <a:t>introdução</a:t>
            </a:r>
            <a:r>
              <a:rPr lang="en-US" sz="2800" b="1" dirty="0">
                <a:solidFill>
                  <a:schemeClr val="tx2"/>
                </a:solidFill>
              </a:rPr>
              <a:t> de dados</a:t>
            </a:r>
          </a:p>
          <a:p>
            <a:pPr lvl="1"/>
            <a:r>
              <a:rPr lang="en-US" dirty="0" err="1">
                <a:solidFill>
                  <a:schemeClr val="tx2"/>
                </a:solidFill>
              </a:rPr>
              <a:t>Por</a:t>
            </a:r>
            <a:r>
              <a:rPr lang="en-US" dirty="0">
                <a:solidFill>
                  <a:schemeClr val="tx2"/>
                </a:solidFill>
              </a:rPr>
              <a:t> </a:t>
            </a:r>
            <a:r>
              <a:rPr lang="en-US" dirty="0" err="1">
                <a:solidFill>
                  <a:schemeClr val="tx2"/>
                </a:solidFill>
              </a:rPr>
              <a:t>ano</a:t>
            </a:r>
            <a:endParaRPr lang="en-US" dirty="0">
              <a:solidFill>
                <a:schemeClr val="tx2"/>
              </a:solidFill>
            </a:endParaRPr>
          </a:p>
          <a:p>
            <a:pPr lvl="1"/>
            <a:r>
              <a:rPr lang="en-US" dirty="0" err="1">
                <a:solidFill>
                  <a:schemeClr val="tx2"/>
                </a:solidFill>
              </a:rPr>
              <a:t>Por</a:t>
            </a:r>
            <a:r>
              <a:rPr lang="en-US" dirty="0">
                <a:solidFill>
                  <a:schemeClr val="tx2"/>
                </a:solidFill>
              </a:rPr>
              <a:t> </a:t>
            </a:r>
            <a:r>
              <a:rPr lang="en-US" dirty="0" err="1">
                <a:solidFill>
                  <a:schemeClr val="tx2"/>
                </a:solidFill>
              </a:rPr>
              <a:t>módulo</a:t>
            </a:r>
            <a:endParaRPr lang="en-US" dirty="0">
              <a:solidFill>
                <a:schemeClr val="tx2"/>
              </a:solidFill>
            </a:endParaRPr>
          </a:p>
          <a:p>
            <a:pPr lvl="1"/>
            <a:r>
              <a:rPr lang="en-US" dirty="0" err="1">
                <a:solidFill>
                  <a:schemeClr val="tx2"/>
                </a:solidFill>
              </a:rPr>
              <a:t>Por</a:t>
            </a:r>
            <a:r>
              <a:rPr lang="en-US" dirty="0">
                <a:solidFill>
                  <a:schemeClr val="tx2"/>
                </a:solidFill>
              </a:rPr>
              <a:t> </a:t>
            </a:r>
            <a:r>
              <a:rPr lang="en-US" dirty="0" err="1">
                <a:solidFill>
                  <a:schemeClr val="tx2"/>
                </a:solidFill>
              </a:rPr>
              <a:t>doença</a:t>
            </a:r>
            <a:r>
              <a:rPr lang="en-US" dirty="0">
                <a:solidFill>
                  <a:schemeClr val="tx2"/>
                </a:solidFill>
              </a:rPr>
              <a:t/>
            </a:r>
            <a:br>
              <a:rPr lang="en-US" dirty="0">
                <a:solidFill>
                  <a:schemeClr val="tx2"/>
                </a:solidFill>
              </a:rPr>
            </a:br>
            <a:endParaRPr lang="en-US" dirty="0">
              <a:solidFill>
                <a:schemeClr val="tx2"/>
              </a:solidFill>
            </a:endParaRPr>
          </a:p>
          <a:p>
            <a:r>
              <a:rPr lang="en-US" sz="2800" b="1" dirty="0">
                <a:solidFill>
                  <a:schemeClr val="tx2"/>
                </a:solidFill>
              </a:rPr>
              <a:t>Se </a:t>
            </a:r>
            <a:r>
              <a:rPr lang="en-US" sz="2800" b="1" dirty="0" err="1">
                <a:solidFill>
                  <a:schemeClr val="tx2"/>
                </a:solidFill>
              </a:rPr>
              <a:t>houver</a:t>
            </a:r>
            <a:r>
              <a:rPr lang="en-US" sz="2800" b="1" dirty="0">
                <a:solidFill>
                  <a:schemeClr val="tx2"/>
                </a:solidFill>
              </a:rPr>
              <a:t> </a:t>
            </a:r>
            <a:r>
              <a:rPr lang="en-US" sz="2800" b="1" dirty="0" err="1">
                <a:solidFill>
                  <a:schemeClr val="tx2"/>
                </a:solidFill>
              </a:rPr>
              <a:t>reorganização</a:t>
            </a:r>
            <a:r>
              <a:rPr lang="en-US" sz="2800" b="1" dirty="0">
                <a:solidFill>
                  <a:schemeClr val="tx2"/>
                </a:solidFill>
              </a:rPr>
              <a:t> </a:t>
            </a:r>
            <a:r>
              <a:rPr lang="en-US" sz="2800" b="1" dirty="0" err="1">
                <a:solidFill>
                  <a:schemeClr val="tx2"/>
                </a:solidFill>
              </a:rPr>
              <a:t>distrital</a:t>
            </a:r>
            <a:r>
              <a:rPr lang="en-US" sz="2800" b="1" dirty="0">
                <a:solidFill>
                  <a:schemeClr val="tx2"/>
                </a:solidFill>
              </a:rPr>
              <a:t>:</a:t>
            </a:r>
          </a:p>
          <a:p>
            <a:pPr lvl="1"/>
            <a:r>
              <a:rPr lang="en-US" i="1" dirty="0" err="1">
                <a:solidFill>
                  <a:schemeClr val="tx2"/>
                </a:solidFill>
              </a:rPr>
              <a:t>Apenas</a:t>
            </a:r>
            <a:r>
              <a:rPr lang="en-US" i="1" dirty="0">
                <a:solidFill>
                  <a:schemeClr val="tx2"/>
                </a:solidFill>
              </a:rPr>
              <a:t> </a:t>
            </a:r>
            <a:r>
              <a:rPr lang="en-US" i="1" dirty="0" err="1">
                <a:solidFill>
                  <a:schemeClr val="tx2"/>
                </a:solidFill>
              </a:rPr>
              <a:t>por</a:t>
            </a:r>
            <a:r>
              <a:rPr lang="en-US" i="1" dirty="0">
                <a:solidFill>
                  <a:schemeClr val="tx2"/>
                </a:solidFill>
              </a:rPr>
              <a:t> </a:t>
            </a:r>
            <a:r>
              <a:rPr lang="en-US" i="1" dirty="0" err="1">
                <a:solidFill>
                  <a:schemeClr val="tx2"/>
                </a:solidFill>
              </a:rPr>
              <a:t>ano</a:t>
            </a:r>
            <a:r>
              <a:rPr lang="en-US" i="1" dirty="0">
                <a:solidFill>
                  <a:schemeClr val="tx2"/>
                </a:solidFill>
              </a:rPr>
              <a:t>!</a:t>
            </a:r>
          </a:p>
        </p:txBody>
      </p:sp>
      <p:sp>
        <p:nvSpPr>
          <p:cNvPr id="4" name="Title 3"/>
          <p:cNvSpPr>
            <a:spLocks noGrp="1"/>
          </p:cNvSpPr>
          <p:nvPr>
            <p:ph type="title"/>
          </p:nvPr>
        </p:nvSpPr>
        <p:spPr>
          <a:xfrm>
            <a:off x="152400" y="369094"/>
            <a:ext cx="6398868" cy="516255"/>
          </a:xfrm>
        </p:spPr>
        <p:txBody>
          <a:bodyPr/>
          <a:lstStyle/>
          <a:p>
            <a:r>
              <a:rPr lang="en-US" dirty="0" err="1"/>
              <a:t>Agendamento</a:t>
            </a:r>
            <a:r>
              <a:rPr lang="en-US" dirty="0"/>
              <a:t> da </a:t>
            </a:r>
            <a:r>
              <a:rPr lang="en-US" dirty="0" err="1"/>
              <a:t>introdução</a:t>
            </a:r>
            <a:r>
              <a:rPr lang="en-US" dirty="0"/>
              <a:t> de dados</a:t>
            </a:r>
          </a:p>
        </p:txBody>
      </p:sp>
    </p:spTree>
    <p:extLst>
      <p:ext uri="{BB962C8B-B14F-4D97-AF65-F5344CB8AC3E}">
        <p14:creationId xmlns:p14="http://schemas.microsoft.com/office/powerpoint/2010/main" val="252217247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396169" cy="307777"/>
          </a:xfrm>
        </p:spPr>
        <p:txBody>
          <a:bodyPr/>
          <a:lstStyle/>
          <a:p>
            <a:r>
              <a:rPr lang="en-US" dirty="0"/>
              <a:t>Historical data entry plan</a:t>
            </a:r>
          </a:p>
        </p:txBody>
      </p:sp>
      <p:sp>
        <p:nvSpPr>
          <p:cNvPr id="3" name="Content Placeholder 2"/>
          <p:cNvSpPr>
            <a:spLocks noGrp="1"/>
          </p:cNvSpPr>
          <p:nvPr>
            <p:ph idx="1"/>
          </p:nvPr>
        </p:nvSpPr>
        <p:spPr>
          <a:xfrm>
            <a:off x="304800" y="1143000"/>
            <a:ext cx="8229600" cy="5334000"/>
          </a:xfrm>
        </p:spPr>
        <p:txBody>
          <a:bodyPr/>
          <a:lstStyle/>
          <a:p>
            <a:r>
              <a:rPr lang="en-US" sz="2800" b="1" dirty="0"/>
              <a:t>Dados </a:t>
            </a:r>
            <a:r>
              <a:rPr lang="en-US" sz="2800" b="1" dirty="0" err="1"/>
              <a:t>indisponíveis</a:t>
            </a:r>
            <a:r>
              <a:rPr lang="en-US" sz="2800" b="1" dirty="0"/>
              <a:t> para </a:t>
            </a:r>
            <a:r>
              <a:rPr lang="en-US" sz="2800" b="1" dirty="0" err="1"/>
              <a:t>os</a:t>
            </a:r>
            <a:r>
              <a:rPr lang="en-US" sz="2800" b="1" dirty="0"/>
              <a:t> </a:t>
            </a:r>
            <a:r>
              <a:rPr lang="en-US" sz="2800" b="1" dirty="0" err="1"/>
              <a:t>indicadores</a:t>
            </a:r>
            <a:r>
              <a:rPr lang="en-US" sz="2800" b="1" dirty="0"/>
              <a:t> </a:t>
            </a:r>
            <a:r>
              <a:rPr lang="en-US" sz="2800" b="1" dirty="0" err="1"/>
              <a:t>obrigatórios</a:t>
            </a:r>
            <a:endParaRPr lang="en-US" sz="2800" b="1" dirty="0"/>
          </a:p>
          <a:p>
            <a:pPr lvl="1"/>
            <a:r>
              <a:rPr lang="en-US" dirty="0"/>
              <a:t>Campo de </a:t>
            </a:r>
            <a:r>
              <a:rPr lang="en-US" dirty="0" err="1"/>
              <a:t>texto</a:t>
            </a:r>
            <a:endParaRPr lang="en-US" dirty="0"/>
          </a:p>
          <a:p>
            <a:pPr lvl="1"/>
            <a:r>
              <a:rPr lang="en-US" dirty="0"/>
              <a:t>Campo </a:t>
            </a:r>
            <a:r>
              <a:rPr lang="en-US" dirty="0" err="1"/>
              <a:t>numérico</a:t>
            </a:r>
            <a:endParaRPr lang="en-US" dirty="0"/>
          </a:p>
          <a:p>
            <a:pPr lvl="1"/>
            <a:r>
              <a:rPr lang="en-US" dirty="0"/>
              <a:t>Campo de dados</a:t>
            </a:r>
            <a:br>
              <a:rPr lang="en-US" dirty="0"/>
            </a:br>
            <a:endParaRPr lang="en-US" dirty="0"/>
          </a:p>
          <a:p>
            <a:r>
              <a:rPr lang="en-US" sz="2800" b="1" dirty="0" err="1"/>
              <a:t>Defini</a:t>
            </a:r>
            <a:r>
              <a:rPr lang="en-US" sz="2800" b="1" dirty="0" err="1">
                <a:latin typeface="Calibri"/>
                <a:cs typeface="Calibri"/>
              </a:rPr>
              <a:t>ção</a:t>
            </a:r>
            <a:r>
              <a:rPr lang="en-US" sz="2800" b="1" dirty="0">
                <a:latin typeface="Calibri"/>
                <a:cs typeface="Calibri"/>
              </a:rPr>
              <a:t> de </a:t>
            </a:r>
            <a:r>
              <a:rPr lang="en-US" sz="2800" b="1" dirty="0" err="1">
                <a:latin typeface="Calibri"/>
                <a:cs typeface="Calibri"/>
              </a:rPr>
              <a:t>indicadores</a:t>
            </a:r>
            <a:endParaRPr lang="en-US" sz="2800" b="1" dirty="0"/>
          </a:p>
          <a:p>
            <a:pPr lvl="1"/>
            <a:r>
              <a:rPr lang="en-US" dirty="0" err="1"/>
              <a:t>Endemicidade</a:t>
            </a:r>
            <a:endParaRPr lang="en-US" dirty="0"/>
          </a:p>
          <a:p>
            <a:pPr lvl="1"/>
            <a:r>
              <a:rPr lang="en-US" dirty="0" err="1"/>
              <a:t>População</a:t>
            </a:r>
            <a:r>
              <a:rPr lang="en-US" dirty="0"/>
              <a:t> total</a:t>
            </a:r>
          </a:p>
          <a:p>
            <a:pPr lvl="1"/>
            <a:r>
              <a:rPr lang="en-US" dirty="0" err="1"/>
              <a:t>População</a:t>
            </a:r>
            <a:r>
              <a:rPr lang="en-US" dirty="0"/>
              <a:t> </a:t>
            </a:r>
            <a:r>
              <a:rPr lang="en-US" dirty="0" err="1"/>
              <a:t>em</a:t>
            </a:r>
            <a:r>
              <a:rPr lang="en-US" dirty="0"/>
              <a:t> </a:t>
            </a:r>
            <a:r>
              <a:rPr lang="en-US" dirty="0" err="1"/>
              <a:t>risco</a:t>
            </a:r>
            <a:endParaRPr lang="en-US" dirty="0"/>
          </a:p>
          <a:p>
            <a:pPr lvl="1"/>
            <a:r>
              <a:rPr lang="en-US" dirty="0" err="1"/>
              <a:t>População</a:t>
            </a:r>
            <a:r>
              <a:rPr lang="en-US" dirty="0"/>
              <a:t> </a:t>
            </a:r>
            <a:r>
              <a:rPr lang="en-US" dirty="0" err="1"/>
              <a:t>alvo</a:t>
            </a:r>
            <a:endParaRPr lang="en-US" dirty="0"/>
          </a:p>
          <a:p>
            <a:pPr marL="457200" lvl="1" indent="0">
              <a:buNone/>
            </a:pPr>
            <a:endParaRPr lang="en-US" dirty="0"/>
          </a:p>
          <a:p>
            <a:pPr lvl="1"/>
            <a:endParaRPr lang="en-US" dirty="0"/>
          </a:p>
          <a:p>
            <a:pPr lvl="1"/>
            <a:endParaRPr lang="en-US" dirty="0"/>
          </a:p>
        </p:txBody>
      </p:sp>
      <p:sp>
        <p:nvSpPr>
          <p:cNvPr id="4" name="Title 3"/>
          <p:cNvSpPr>
            <a:spLocks noGrp="1"/>
          </p:cNvSpPr>
          <p:nvPr>
            <p:ph type="title"/>
          </p:nvPr>
        </p:nvSpPr>
        <p:spPr>
          <a:xfrm>
            <a:off x="152400" y="369094"/>
            <a:ext cx="4005155" cy="516255"/>
          </a:xfrm>
        </p:spPr>
        <p:txBody>
          <a:bodyPr/>
          <a:lstStyle/>
          <a:p>
            <a:r>
              <a:rPr lang="en-US" dirty="0" err="1"/>
              <a:t>Critérios</a:t>
            </a:r>
            <a:r>
              <a:rPr lang="en-US" dirty="0"/>
              <a:t>/</a:t>
            </a:r>
            <a:r>
              <a:rPr lang="en-US" dirty="0" err="1"/>
              <a:t>pressupostos</a:t>
            </a:r>
            <a:endParaRPr lang="en-US" dirty="0"/>
          </a:p>
        </p:txBody>
      </p:sp>
    </p:spTree>
    <p:extLst>
      <p:ext uri="{BB962C8B-B14F-4D97-AF65-F5344CB8AC3E}">
        <p14:creationId xmlns:p14="http://schemas.microsoft.com/office/powerpoint/2010/main" val="403707898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4109330" cy="566309"/>
          </a:xfrm>
        </p:spPr>
        <p:txBody>
          <a:bodyPr/>
          <a:lstStyle/>
          <a:p>
            <a:r>
              <a:rPr lang="en-US" dirty="0">
                <a:latin typeface="Calibri"/>
                <a:cs typeface="Calibri"/>
              </a:rPr>
              <a:t>PLANO DE </a:t>
            </a:r>
            <a:r>
              <a:rPr lang="en-US" dirty="0" err="1">
                <a:latin typeface="Calibri"/>
                <a:cs typeface="Calibri"/>
              </a:rPr>
              <a:t>INTRODUÇÃO</a:t>
            </a:r>
            <a:r>
              <a:rPr lang="en-US" dirty="0">
                <a:latin typeface="Calibri"/>
                <a:cs typeface="Calibri"/>
              </a:rPr>
              <a:t> DE DADOS DE </a:t>
            </a:r>
            <a:r>
              <a:rPr lang="en-US" dirty="0" err="1"/>
              <a:t>Historial</a:t>
            </a:r>
            <a:endParaRPr lang="en-US" dirty="0"/>
          </a:p>
          <a:p>
            <a:endParaRPr lang="en-US" dirty="0"/>
          </a:p>
        </p:txBody>
      </p:sp>
      <p:sp>
        <p:nvSpPr>
          <p:cNvPr id="3" name="Content Placeholder 2"/>
          <p:cNvSpPr>
            <a:spLocks noGrp="1"/>
          </p:cNvSpPr>
          <p:nvPr>
            <p:ph idx="1"/>
          </p:nvPr>
        </p:nvSpPr>
        <p:spPr/>
        <p:txBody>
          <a:bodyPr/>
          <a:lstStyle/>
          <a:p>
            <a:r>
              <a:rPr lang="en-US" sz="3200" dirty="0" err="1">
                <a:latin typeface="Calibri"/>
                <a:cs typeface="Calibri"/>
              </a:rPr>
              <a:t>Formato</a:t>
            </a:r>
            <a:r>
              <a:rPr lang="en-US" sz="3200" dirty="0">
                <a:latin typeface="Calibri"/>
                <a:cs typeface="Calibri"/>
              </a:rPr>
              <a:t> </a:t>
            </a:r>
            <a:r>
              <a:rPr lang="en-US" sz="3200" dirty="0" err="1">
                <a:latin typeface="Calibri"/>
                <a:cs typeface="Calibri"/>
              </a:rPr>
              <a:t>electrónico</a:t>
            </a:r>
            <a:endParaRPr lang="en-US" sz="3200" dirty="0">
              <a:latin typeface="Calibri"/>
              <a:cs typeface="Calibri"/>
            </a:endParaRPr>
          </a:p>
          <a:p>
            <a:r>
              <a:rPr lang="en-US" sz="3200" dirty="0" err="1">
                <a:latin typeface="Calibri"/>
                <a:cs typeface="Calibri"/>
              </a:rPr>
              <a:t>Formato</a:t>
            </a:r>
            <a:r>
              <a:rPr lang="en-US" sz="3200" dirty="0">
                <a:latin typeface="Calibri"/>
                <a:cs typeface="Calibri"/>
              </a:rPr>
              <a:t> </a:t>
            </a:r>
            <a:r>
              <a:rPr lang="en-US" sz="3200" dirty="0" err="1">
                <a:latin typeface="Calibri"/>
                <a:cs typeface="Calibri"/>
              </a:rPr>
              <a:t>em</a:t>
            </a:r>
            <a:r>
              <a:rPr lang="en-US" sz="3200" dirty="0">
                <a:latin typeface="Calibri"/>
                <a:cs typeface="Calibri"/>
              </a:rPr>
              <a:t> </a:t>
            </a:r>
            <a:r>
              <a:rPr lang="en-US" sz="3200" dirty="0" err="1">
                <a:latin typeface="Calibri"/>
                <a:cs typeface="Calibri"/>
              </a:rPr>
              <a:t>papel</a:t>
            </a:r>
            <a:endParaRPr lang="en-US" sz="3200" dirty="0"/>
          </a:p>
        </p:txBody>
      </p:sp>
      <p:sp>
        <p:nvSpPr>
          <p:cNvPr id="4" name="Title 3"/>
          <p:cNvSpPr>
            <a:spLocks noGrp="1"/>
          </p:cNvSpPr>
          <p:nvPr>
            <p:ph type="title"/>
          </p:nvPr>
        </p:nvSpPr>
        <p:spPr>
          <a:xfrm>
            <a:off x="152400" y="369094"/>
            <a:ext cx="2500426" cy="516255"/>
          </a:xfrm>
        </p:spPr>
        <p:txBody>
          <a:bodyPr/>
          <a:lstStyle/>
          <a:p>
            <a:r>
              <a:rPr lang="en-US" dirty="0" err="1">
                <a:latin typeface="Calibri"/>
                <a:cs typeface="Calibri"/>
              </a:rPr>
              <a:t>Documentação</a:t>
            </a:r>
            <a:endParaRPr lang="en-US" dirty="0">
              <a:latin typeface="Calibri"/>
              <a:cs typeface="Calibri"/>
            </a:endParaRPr>
          </a:p>
        </p:txBody>
      </p:sp>
    </p:spTree>
    <p:extLst>
      <p:ext uri="{BB962C8B-B14F-4D97-AF65-F5344CB8AC3E}">
        <p14:creationId xmlns:p14="http://schemas.microsoft.com/office/powerpoint/2010/main" val="328460203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2"/>
          <p:cNvSpPr>
            <a:spLocks noGrp="1"/>
          </p:cNvSpPr>
          <p:nvPr>
            <p:ph type="body" sz="quarter" idx="13"/>
          </p:nvPr>
        </p:nvSpPr>
        <p:spPr>
          <a:xfrm>
            <a:off x="171331" y="42335"/>
            <a:ext cx="1143262" cy="307777"/>
          </a:xfrm>
        </p:spPr>
        <p:txBody>
          <a:bodyPr/>
          <a:lstStyle/>
          <a:p>
            <a:r>
              <a:rPr lang="pt-PT" dirty="0"/>
              <a:t>inicialização</a:t>
            </a:r>
          </a:p>
        </p:txBody>
      </p:sp>
      <p:sp>
        <p:nvSpPr>
          <p:cNvPr id="2" name="Title 1"/>
          <p:cNvSpPr>
            <a:spLocks noGrp="1"/>
          </p:cNvSpPr>
          <p:nvPr>
            <p:ph type="title"/>
          </p:nvPr>
        </p:nvSpPr>
        <p:spPr>
          <a:xfrm>
            <a:off x="152400" y="369094"/>
            <a:ext cx="2895600" cy="516255"/>
          </a:xfrm>
        </p:spPr>
        <p:txBody>
          <a:bodyPr/>
          <a:lstStyle/>
          <a:p>
            <a:r>
              <a:rPr lang="pt-PT" dirty="0"/>
              <a:t>Documentação</a:t>
            </a:r>
          </a:p>
        </p:txBody>
      </p:sp>
      <p:sp>
        <p:nvSpPr>
          <p:cNvPr id="7" name="Content Placeholder 3"/>
          <p:cNvSpPr>
            <a:spLocks noGrp="1"/>
          </p:cNvSpPr>
          <p:nvPr>
            <p:ph idx="1"/>
          </p:nvPr>
        </p:nvSpPr>
        <p:spPr>
          <a:xfrm>
            <a:off x="283152" y="914400"/>
            <a:ext cx="8305800" cy="5486400"/>
          </a:xfrm>
        </p:spPr>
        <p:txBody>
          <a:bodyPr>
            <a:noAutofit/>
          </a:bodyPr>
          <a:lstStyle/>
          <a:p>
            <a:pPr marL="0" lvl="1" indent="0">
              <a:spcAft>
                <a:spcPts val="1200"/>
              </a:spcAft>
              <a:buNone/>
            </a:pPr>
            <a:r>
              <a:rPr lang="pt-PT" sz="2000" dirty="0"/>
              <a:t>É uma boa ideia manter um registo das seguintes informações sobre a sua</a:t>
            </a:r>
            <a:r>
              <a:rPr lang="pt-BR" sz="2000" dirty="0"/>
              <a:t> base de dados integrada DTN</a:t>
            </a:r>
            <a:r>
              <a:rPr lang="pt-PT" sz="2000" dirty="0"/>
              <a:t>: </a:t>
            </a:r>
          </a:p>
          <a:p>
            <a:pPr>
              <a:spcAft>
                <a:spcPts val="600"/>
              </a:spcAft>
            </a:pPr>
            <a:r>
              <a:rPr lang="pt-PT" sz="1700" b="1" dirty="0"/>
              <a:t>Nomes dos indivíduos </a:t>
            </a:r>
            <a:r>
              <a:rPr lang="pt-PT" sz="1700" dirty="0"/>
              <a:t>envolvidos na compilação dos dados de historial armazenados na base de dados, incluindo o título e a organização</a:t>
            </a:r>
          </a:p>
          <a:p>
            <a:pPr>
              <a:spcAft>
                <a:spcPts val="600"/>
              </a:spcAft>
            </a:pPr>
            <a:r>
              <a:rPr lang="pt-PT" sz="1700" dirty="0"/>
              <a:t>Fonte(s) primária(s) dos dados para os </a:t>
            </a:r>
            <a:r>
              <a:rPr lang="pt-PT" sz="1700" b="1" dirty="0"/>
              <a:t>dados de historial de demografia</a:t>
            </a:r>
            <a:r>
              <a:rPr lang="pt-PT" sz="1700" dirty="0"/>
              <a:t> inseridos na base de dados</a:t>
            </a:r>
          </a:p>
          <a:p>
            <a:pPr>
              <a:spcAft>
                <a:spcPts val="600"/>
              </a:spcAft>
            </a:pPr>
            <a:r>
              <a:rPr lang="pt-PT" sz="1700" dirty="0"/>
              <a:t>Fonte(s) primária(s) dos dados para os </a:t>
            </a:r>
            <a:r>
              <a:rPr lang="pt-PT" sz="1700" b="1" dirty="0"/>
              <a:t>dados de historial de distribuição de doenças </a:t>
            </a:r>
            <a:r>
              <a:rPr lang="pt-PT" sz="1700" dirty="0"/>
              <a:t>inseridos na base de dados</a:t>
            </a:r>
          </a:p>
          <a:p>
            <a:pPr>
              <a:spcAft>
                <a:spcPts val="600"/>
              </a:spcAft>
            </a:pPr>
            <a:r>
              <a:rPr lang="pt-PT" sz="1700" dirty="0"/>
              <a:t>Fonte(s) primária(s) dos dados para os </a:t>
            </a:r>
            <a:r>
              <a:rPr lang="pt-PT" sz="1700" b="1" dirty="0"/>
              <a:t>dados de historial de pesquisa </a:t>
            </a:r>
            <a:r>
              <a:rPr lang="pt-PT" sz="1700" dirty="0"/>
              <a:t>inseridos na base de dados</a:t>
            </a:r>
          </a:p>
          <a:p>
            <a:pPr>
              <a:spcAft>
                <a:spcPts val="600"/>
              </a:spcAft>
            </a:pPr>
            <a:r>
              <a:rPr lang="pt-PT" sz="1700" dirty="0"/>
              <a:t>Fonte(s) primária(s) dos dados para os </a:t>
            </a:r>
            <a:r>
              <a:rPr lang="pt-PT" sz="1700" b="1" dirty="0"/>
              <a:t>dados de historial de intervenção </a:t>
            </a:r>
            <a:r>
              <a:rPr lang="pt-PT" sz="1700" dirty="0"/>
              <a:t>inseridos na base de dados</a:t>
            </a:r>
          </a:p>
          <a:p>
            <a:pPr>
              <a:spcAft>
                <a:spcPts val="600"/>
              </a:spcAft>
            </a:pPr>
            <a:r>
              <a:rPr lang="pt-PT" sz="1700" dirty="0"/>
              <a:t>Fonte(s) primária(s) dos dados para os </a:t>
            </a:r>
            <a:r>
              <a:rPr lang="pt-PT" sz="1700" b="1" dirty="0"/>
              <a:t>dados de historial dos indicadores de processo </a:t>
            </a:r>
            <a:r>
              <a:rPr lang="pt-PT" sz="1700" dirty="0"/>
              <a:t>inseridos na base de dados</a:t>
            </a:r>
          </a:p>
          <a:p>
            <a:pPr>
              <a:spcAft>
                <a:spcPts val="600"/>
              </a:spcAft>
            </a:pPr>
            <a:r>
              <a:rPr lang="pt-PT" sz="1700" dirty="0"/>
              <a:t>Notas sobre qualquer </a:t>
            </a:r>
            <a:r>
              <a:rPr lang="pt-PT" sz="1700" b="1" dirty="0"/>
              <a:t>informação em falta</a:t>
            </a:r>
          </a:p>
          <a:p>
            <a:pPr>
              <a:spcAft>
                <a:spcPts val="1000"/>
              </a:spcAft>
            </a:pPr>
            <a:r>
              <a:rPr lang="pt-PT" sz="1700" dirty="0"/>
              <a:t>Notas sobre </a:t>
            </a:r>
            <a:r>
              <a:rPr lang="pt-PT" sz="1700" b="1" dirty="0"/>
              <a:t>pressupostos feitos</a:t>
            </a:r>
            <a:endParaRPr lang="pt-PT" sz="1700" dirty="0">
              <a:latin typeface="Segoe UI Semibold" pitchFamily="34" charset="0"/>
            </a:endParaRPr>
          </a:p>
          <a:p>
            <a:pPr marL="0" lvl="1" indent="0">
              <a:spcAft>
                <a:spcPts val="600"/>
              </a:spcAft>
              <a:buNone/>
            </a:pPr>
            <a:endParaRPr lang="pt-PT" sz="900" dirty="0">
              <a:latin typeface="Segoe UI Semibold" pitchFamily="34" charset="0"/>
            </a:endParaRPr>
          </a:p>
        </p:txBody>
      </p:sp>
    </p:spTree>
    <p:extLst>
      <p:ext uri="{BB962C8B-B14F-4D97-AF65-F5344CB8AC3E}">
        <p14:creationId xmlns:p14="http://schemas.microsoft.com/office/powerpoint/2010/main" val="315724388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4400669" cy="307777"/>
          </a:xfrm>
        </p:spPr>
        <p:txBody>
          <a:bodyPr/>
          <a:lstStyle/>
          <a:p>
            <a:r>
              <a:rPr lang="en-US" dirty="0">
                <a:latin typeface="Calibri"/>
                <a:cs typeface="Calibri"/>
              </a:rPr>
              <a:t>PLANO DE </a:t>
            </a:r>
            <a:r>
              <a:rPr lang="en-US" dirty="0" err="1">
                <a:latin typeface="Calibri"/>
                <a:cs typeface="Calibri"/>
              </a:rPr>
              <a:t>INTRODUÇÃO</a:t>
            </a:r>
            <a:r>
              <a:rPr lang="en-US" dirty="0">
                <a:latin typeface="Calibri"/>
                <a:cs typeface="Calibri"/>
              </a:rPr>
              <a:t> DE DADOS DE </a:t>
            </a:r>
            <a:r>
              <a:rPr lang="en-US" dirty="0" err="1"/>
              <a:t>Historial</a:t>
            </a:r>
            <a:endParaRPr lang="en-US" dirty="0"/>
          </a:p>
        </p:txBody>
      </p:sp>
      <p:sp>
        <p:nvSpPr>
          <p:cNvPr id="3" name="Content Placeholder 2"/>
          <p:cNvSpPr>
            <a:spLocks noGrp="1"/>
          </p:cNvSpPr>
          <p:nvPr>
            <p:ph idx="1"/>
          </p:nvPr>
        </p:nvSpPr>
        <p:spPr/>
        <p:txBody>
          <a:bodyPr/>
          <a:lstStyle/>
          <a:p>
            <a:r>
              <a:rPr lang="en-US" dirty="0" err="1">
                <a:latin typeface="Calibri"/>
                <a:cs typeface="Calibri"/>
              </a:rPr>
              <a:t>Computador</a:t>
            </a:r>
            <a:endParaRPr lang="en-US" dirty="0">
              <a:latin typeface="Calibri"/>
              <a:cs typeface="Calibri"/>
            </a:endParaRPr>
          </a:p>
          <a:p>
            <a:r>
              <a:rPr lang="en-US" dirty="0">
                <a:latin typeface="Calibri"/>
                <a:cs typeface="Calibri"/>
              </a:rPr>
              <a:t>Disco(s) </a:t>
            </a:r>
            <a:r>
              <a:rPr lang="en-US" dirty="0" err="1">
                <a:latin typeface="Calibri"/>
                <a:cs typeface="Calibri"/>
              </a:rPr>
              <a:t>rígido</a:t>
            </a:r>
            <a:r>
              <a:rPr lang="en-US" dirty="0">
                <a:latin typeface="Calibri"/>
                <a:cs typeface="Calibri"/>
              </a:rPr>
              <a:t>(s) </a:t>
            </a:r>
            <a:r>
              <a:rPr lang="en-US" dirty="0" err="1">
                <a:latin typeface="Calibri"/>
                <a:cs typeface="Calibri"/>
              </a:rPr>
              <a:t>externo</a:t>
            </a:r>
            <a:r>
              <a:rPr lang="en-US" dirty="0">
                <a:latin typeface="Calibri"/>
                <a:cs typeface="Calibri"/>
              </a:rPr>
              <a:t>(s)</a:t>
            </a:r>
          </a:p>
          <a:p>
            <a:r>
              <a:rPr lang="en-US" dirty="0">
                <a:latin typeface="Calibri"/>
                <a:cs typeface="Calibri"/>
              </a:rPr>
              <a:t>Software anti-</a:t>
            </a:r>
            <a:r>
              <a:rPr lang="en-US" dirty="0" err="1">
                <a:latin typeface="Calibri"/>
                <a:cs typeface="Calibri"/>
              </a:rPr>
              <a:t>vírus</a:t>
            </a:r>
            <a:endParaRPr lang="en-US" dirty="0">
              <a:latin typeface="Calibri"/>
              <a:cs typeface="Calibri"/>
            </a:endParaRPr>
          </a:p>
          <a:p>
            <a:r>
              <a:rPr lang="en-US" dirty="0">
                <a:latin typeface="Calibri"/>
                <a:cs typeface="Calibri"/>
              </a:rPr>
              <a:t>Internet</a:t>
            </a:r>
          </a:p>
          <a:p>
            <a:r>
              <a:rPr lang="en-US" dirty="0" err="1">
                <a:latin typeface="Calibri"/>
                <a:cs typeface="Calibri"/>
              </a:rPr>
              <a:t>Telefone</a:t>
            </a:r>
            <a:endParaRPr lang="en-US" dirty="0">
              <a:latin typeface="Calibri"/>
              <a:cs typeface="Calibri"/>
            </a:endParaRPr>
          </a:p>
          <a:p>
            <a:r>
              <a:rPr lang="en-US" dirty="0" err="1">
                <a:latin typeface="Calibri"/>
                <a:cs typeface="Calibri"/>
              </a:rPr>
              <a:t>Cartão</a:t>
            </a:r>
            <a:r>
              <a:rPr lang="en-US" dirty="0">
                <a:latin typeface="Calibri"/>
                <a:cs typeface="Calibri"/>
              </a:rPr>
              <a:t> de </a:t>
            </a:r>
            <a:r>
              <a:rPr lang="en-US" dirty="0" err="1">
                <a:latin typeface="Calibri"/>
                <a:cs typeface="Calibri"/>
              </a:rPr>
              <a:t>carregamento</a:t>
            </a:r>
            <a:r>
              <a:rPr lang="en-US" dirty="0">
                <a:latin typeface="Calibri"/>
                <a:cs typeface="Calibri"/>
              </a:rPr>
              <a:t> </a:t>
            </a:r>
            <a:r>
              <a:rPr lang="en-US" dirty="0" err="1">
                <a:latin typeface="Calibri"/>
                <a:cs typeface="Calibri"/>
              </a:rPr>
              <a:t>telefónico</a:t>
            </a:r>
            <a:endParaRPr lang="en-US" dirty="0">
              <a:latin typeface="Calibri"/>
              <a:cs typeface="Calibri"/>
            </a:endParaRPr>
          </a:p>
          <a:p>
            <a:r>
              <a:rPr lang="en-US" dirty="0">
                <a:latin typeface="Calibri"/>
                <a:cs typeface="Calibri"/>
              </a:rPr>
              <a:t>Consultor</a:t>
            </a:r>
          </a:p>
          <a:p>
            <a:r>
              <a:rPr lang="en-US" dirty="0" err="1">
                <a:latin typeface="Calibri"/>
                <a:cs typeface="Calibri"/>
              </a:rPr>
              <a:t>LOE</a:t>
            </a:r>
            <a:r>
              <a:rPr lang="en-US" dirty="0">
                <a:latin typeface="Calibri"/>
                <a:cs typeface="Calibri"/>
              </a:rPr>
              <a:t> do </a:t>
            </a:r>
            <a:r>
              <a:rPr lang="en-US" dirty="0" err="1">
                <a:latin typeface="Calibri"/>
                <a:cs typeface="Calibri"/>
              </a:rPr>
              <a:t>MISAU</a:t>
            </a:r>
            <a:r>
              <a:rPr lang="en-US" dirty="0">
                <a:latin typeface="Calibri"/>
                <a:cs typeface="Calibri"/>
              </a:rPr>
              <a:t> e </a:t>
            </a:r>
            <a:r>
              <a:rPr lang="en-US" dirty="0" err="1">
                <a:latin typeface="Calibri"/>
                <a:cs typeface="Calibri"/>
              </a:rPr>
              <a:t>parceiros</a:t>
            </a:r>
            <a:r>
              <a:rPr lang="en-US" dirty="0">
                <a:latin typeface="Calibri"/>
                <a:cs typeface="Calibri"/>
              </a:rPr>
              <a:t> de </a:t>
            </a:r>
            <a:r>
              <a:rPr lang="en-US" dirty="0" err="1">
                <a:latin typeface="Calibri"/>
                <a:cs typeface="Calibri"/>
              </a:rPr>
              <a:t>implementação</a:t>
            </a:r>
            <a:r>
              <a:rPr lang="en-US" dirty="0">
                <a:latin typeface="Calibri"/>
                <a:cs typeface="Calibri"/>
              </a:rPr>
              <a:t> a </a:t>
            </a:r>
            <a:r>
              <a:rPr lang="en-US" dirty="0" err="1">
                <a:latin typeface="Calibri"/>
                <a:cs typeface="Calibri"/>
              </a:rPr>
              <a:t>prestar</a:t>
            </a:r>
            <a:r>
              <a:rPr lang="en-US" dirty="0">
                <a:latin typeface="Calibri"/>
                <a:cs typeface="Calibri"/>
              </a:rPr>
              <a:t> </a:t>
            </a:r>
            <a:r>
              <a:rPr lang="en-US" dirty="0" err="1">
                <a:latin typeface="Calibri"/>
                <a:cs typeface="Calibri"/>
              </a:rPr>
              <a:t>assistência</a:t>
            </a:r>
            <a:r>
              <a:rPr lang="en-US" dirty="0">
                <a:latin typeface="Calibri"/>
                <a:cs typeface="Calibri"/>
              </a:rPr>
              <a:t> </a:t>
            </a:r>
            <a:r>
              <a:rPr lang="en-US" dirty="0" err="1">
                <a:latin typeface="Calibri"/>
                <a:cs typeface="Calibri"/>
              </a:rPr>
              <a:t>técnica</a:t>
            </a:r>
            <a:endParaRPr lang="en-US" dirty="0">
              <a:latin typeface="Calibri"/>
              <a:cs typeface="Calibri"/>
            </a:endParaRPr>
          </a:p>
        </p:txBody>
      </p:sp>
      <p:sp>
        <p:nvSpPr>
          <p:cNvPr id="4" name="Title 3"/>
          <p:cNvSpPr>
            <a:spLocks noGrp="1"/>
          </p:cNvSpPr>
          <p:nvPr>
            <p:ph type="title"/>
          </p:nvPr>
        </p:nvSpPr>
        <p:spPr>
          <a:xfrm>
            <a:off x="152400" y="369094"/>
            <a:ext cx="2156565" cy="516255"/>
          </a:xfrm>
        </p:spPr>
        <p:txBody>
          <a:bodyPr/>
          <a:lstStyle/>
          <a:p>
            <a:r>
              <a:rPr lang="en-US" dirty="0" err="1"/>
              <a:t>Orçamento</a:t>
            </a:r>
            <a:endParaRPr lang="en-US" dirty="0"/>
          </a:p>
        </p:txBody>
      </p:sp>
    </p:spTree>
    <p:extLst>
      <p:ext uri="{BB962C8B-B14F-4D97-AF65-F5344CB8AC3E}">
        <p14:creationId xmlns:p14="http://schemas.microsoft.com/office/powerpoint/2010/main" val="264761878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914400" y="4114800"/>
            <a:ext cx="7467600" cy="2133600"/>
          </a:xfrm>
          <a:prstGeom prst="rect">
            <a:avLst/>
          </a:prstGeom>
        </p:spPr>
        <p:txBody>
          <a:bodyPr>
            <a:normAutofit fontScale="47500" lnSpcReduction="20000"/>
          </a:bodyPr>
          <a:lstStyle/>
          <a:p>
            <a:pPr marL="0" indent="0">
              <a:lnSpc>
                <a:spcPct val="120000"/>
              </a:lnSpc>
              <a:spcAft>
                <a:spcPts val="1800"/>
              </a:spcAft>
              <a:buNone/>
              <a:defRPr/>
            </a:pPr>
            <a:r>
              <a:rPr lang="pt-BR" sz="2500" dirty="0"/>
              <a:t>A base de dados integrada DTN</a:t>
            </a:r>
            <a:r>
              <a:rPr lang="pt-PT" sz="2500" dirty="0"/>
              <a:t> foi desenvolvida pela RTI International sob o projecto ENVISION, financiado pela Agencia dos Estados Unidos para o Desenvolvimento Internacional em cooperação com a Organização Mundial da Saúde (OMS) e os seus escritórios regionais, o Programa Africano para o Controlo de Oncocercose e o Centro para as Doenças Tropicais Negligenciadas. </a:t>
            </a:r>
          </a:p>
          <a:p>
            <a:pPr indent="0">
              <a:lnSpc>
                <a:spcPct val="120000"/>
              </a:lnSpc>
              <a:spcBef>
                <a:spcPts val="0"/>
              </a:spcBef>
              <a:buNone/>
              <a:defRPr/>
            </a:pPr>
            <a:endParaRPr lang="en-US" sz="2500" dirty="0"/>
          </a:p>
          <a:p>
            <a:pPr marL="0" indent="0">
              <a:lnSpc>
                <a:spcPct val="120000"/>
              </a:lnSpc>
              <a:spcBef>
                <a:spcPts val="0"/>
              </a:spcBef>
              <a:spcAft>
                <a:spcPts val="600"/>
              </a:spcAft>
              <a:buNone/>
              <a:defRPr/>
            </a:pPr>
            <a:r>
              <a:rPr lang="pt-BR" sz="2500" dirty="0"/>
              <a:t>A base de dados integrada DTN</a:t>
            </a:r>
            <a:r>
              <a:rPr lang="pt-PT" sz="2500" dirty="0"/>
              <a:t> foi desenvolvida por Iota Ink:</a:t>
            </a:r>
          </a:p>
          <a:p>
            <a:pPr marL="0" indent="0">
              <a:lnSpc>
                <a:spcPct val="120000"/>
              </a:lnSpc>
              <a:spcBef>
                <a:spcPts val="0"/>
              </a:spcBef>
              <a:spcAft>
                <a:spcPts val="300"/>
              </a:spcAft>
              <a:buNone/>
              <a:defRPr/>
            </a:pPr>
            <a:r>
              <a:rPr lang="pt-PT" sz="2500" dirty="0"/>
              <a:t>Jennifer </a:t>
            </a:r>
            <a:r>
              <a:rPr lang="pt-PT" sz="2500" dirty="0" err="1"/>
              <a:t>Einberg</a:t>
            </a:r>
            <a:r>
              <a:rPr lang="pt-PT" sz="2500" dirty="0"/>
              <a:t>, </a:t>
            </a:r>
            <a:r>
              <a:rPr lang="pt-PT" sz="2500" i="1" dirty="0"/>
              <a:t>Gestora de Projecto</a:t>
            </a:r>
            <a:r>
              <a:rPr lang="pt-PT" sz="2500" dirty="0"/>
              <a:t>; </a:t>
            </a:r>
            <a:r>
              <a:rPr lang="pt-PT" sz="2500" dirty="0" err="1"/>
              <a:t>Eric</a:t>
            </a:r>
            <a:r>
              <a:rPr lang="pt-PT" sz="2500" dirty="0"/>
              <a:t> </a:t>
            </a:r>
            <a:r>
              <a:rPr lang="pt-PT" sz="2500" dirty="0" err="1"/>
              <a:t>Olson</a:t>
            </a:r>
            <a:r>
              <a:rPr lang="pt-PT" sz="2500" dirty="0"/>
              <a:t>, </a:t>
            </a:r>
            <a:r>
              <a:rPr lang="pt-PT" sz="2500" i="1" dirty="0"/>
              <a:t>Desenvolvedor</a:t>
            </a:r>
            <a:r>
              <a:rPr lang="pt-PT" sz="2500" dirty="0"/>
              <a:t>; </a:t>
            </a:r>
            <a:br>
              <a:rPr lang="pt-PT" sz="2500" dirty="0"/>
            </a:br>
            <a:r>
              <a:rPr lang="pt-PT" sz="2500" dirty="0"/>
              <a:t>Jennifer </a:t>
            </a:r>
            <a:r>
              <a:rPr lang="pt-PT" sz="2500" dirty="0" err="1"/>
              <a:t>Fox</a:t>
            </a:r>
            <a:r>
              <a:rPr lang="pt-PT" sz="2500" dirty="0"/>
              <a:t>, </a:t>
            </a:r>
            <a:r>
              <a:rPr lang="pt-PT" sz="2500" i="1" dirty="0"/>
              <a:t>Desenhadora Gráfica</a:t>
            </a:r>
            <a:r>
              <a:rPr lang="pt-PT" sz="2500" dirty="0"/>
              <a:t>; </a:t>
            </a:r>
            <a:r>
              <a:rPr lang="pt-PT" sz="2500" dirty="0" err="1"/>
              <a:t>Nick</a:t>
            </a:r>
            <a:r>
              <a:rPr lang="pt-PT" sz="2500" dirty="0"/>
              <a:t> </a:t>
            </a:r>
            <a:r>
              <a:rPr lang="pt-PT" sz="2500" dirty="0" err="1"/>
              <a:t>Cherf</a:t>
            </a:r>
            <a:r>
              <a:rPr lang="pt-PT" sz="2500" dirty="0"/>
              <a:t>, </a:t>
            </a:r>
            <a:r>
              <a:rPr lang="pt-PT" sz="2500" i="1" dirty="0"/>
              <a:t>Especialista em QA</a:t>
            </a:r>
            <a:r>
              <a:rPr lang="pt-PT" sz="2500" dirty="0"/>
              <a:t>; </a:t>
            </a:r>
            <a:r>
              <a:rPr lang="pt-PT" sz="2500" dirty="0" err="1"/>
              <a:t>Michelle</a:t>
            </a:r>
            <a:r>
              <a:rPr lang="pt-PT" sz="2500" dirty="0"/>
              <a:t> </a:t>
            </a:r>
            <a:r>
              <a:rPr lang="pt-PT" sz="2500" dirty="0" err="1"/>
              <a:t>Fellows</a:t>
            </a:r>
            <a:r>
              <a:rPr lang="pt-PT" sz="2500" dirty="0"/>
              <a:t>, </a:t>
            </a:r>
            <a:r>
              <a:rPr lang="pt-PT" sz="2500" i="1" dirty="0"/>
              <a:t>Escritora Técnica</a:t>
            </a:r>
          </a:p>
          <a:p>
            <a:pPr marL="0" indent="0">
              <a:buNone/>
            </a:pPr>
            <a:endParaRPr lang="en-US" dirty="0"/>
          </a:p>
        </p:txBody>
      </p:sp>
      <p:sp>
        <p:nvSpPr>
          <p:cNvPr id="3" name="Rectangle 2"/>
          <p:cNvSpPr/>
          <p:nvPr/>
        </p:nvSpPr>
        <p:spPr>
          <a:xfrm>
            <a:off x="0" y="0"/>
            <a:ext cx="9152467" cy="3352800"/>
          </a:xfrm>
          <a:prstGeom prst="rect">
            <a:avLst/>
          </a:prstGeom>
          <a:gradFill flip="none" rotWithShape="1">
            <a:gsLst>
              <a:gs pos="0">
                <a:schemeClr val="tx2"/>
              </a:gs>
              <a:gs pos="100000">
                <a:schemeClr val="tx2">
                  <a:lumMod val="50000"/>
                </a:schemeClr>
              </a:gs>
            </a:gsLst>
            <a:lin ang="46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7010400" y="2734733"/>
            <a:ext cx="1613158" cy="622790"/>
            <a:chOff x="6979980" y="2143165"/>
            <a:chExt cx="1613158" cy="622790"/>
          </a:xfrm>
        </p:grpSpPr>
        <p:sp>
          <p:nvSpPr>
            <p:cNvPr id="5" name="Rectangle 4"/>
            <p:cNvSpPr/>
            <p:nvPr/>
          </p:nvSpPr>
          <p:spPr>
            <a:xfrm>
              <a:off x="7260963" y="2143165"/>
              <a:ext cx="206375" cy="614324"/>
            </a:xfrm>
            <a:prstGeom prst="rect">
              <a:avLst/>
            </a:prstGeom>
            <a:solidFill>
              <a:srgbClr val="562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979980" y="2300288"/>
              <a:ext cx="206375" cy="457201"/>
            </a:xfrm>
            <a:prstGeom prst="rect">
              <a:avLst/>
            </a:prstGeom>
            <a:solidFill>
              <a:srgbClr val="066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7" name="Rectangle 6"/>
            <p:cNvSpPr/>
            <p:nvPr/>
          </p:nvSpPr>
          <p:spPr>
            <a:xfrm>
              <a:off x="7541946" y="2357439"/>
              <a:ext cx="206375" cy="400050"/>
            </a:xfrm>
            <a:prstGeom prst="rect">
              <a:avLst/>
            </a:prstGeom>
            <a:solidFill>
              <a:srgbClr val="C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822930" y="2462213"/>
              <a:ext cx="206375" cy="295276"/>
            </a:xfrm>
            <a:prstGeom prst="rect">
              <a:avLst/>
            </a:prstGeom>
            <a:solidFill>
              <a:srgbClr val="598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8386763" y="2680230"/>
              <a:ext cx="206375" cy="85725"/>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8108231" y="2590801"/>
              <a:ext cx="206375" cy="166688"/>
            </a:xfrm>
            <a:prstGeom prst="rect">
              <a:avLst/>
            </a:prstGeom>
            <a:solidFill>
              <a:srgbClr val="9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311146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www.who.int/entity/apoc/media/apoc_logo.jpg"/>
          <p:cNvPicPr>
            <a:picLocks noChangeAspect="1" noChangeArrowheads="1"/>
          </p:cNvPicPr>
          <p:nvPr/>
        </p:nvPicPr>
        <p:blipFill>
          <a:blip r:embed="rId3" cstate="print"/>
          <a:srcRect/>
          <a:stretch>
            <a:fillRect/>
          </a:stretch>
        </p:blipFill>
        <p:spPr bwMode="auto">
          <a:xfrm>
            <a:off x="5222174" y="4150925"/>
            <a:ext cx="1516301" cy="1335475"/>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2067534" y="2053267"/>
            <a:ext cx="1473567" cy="1434875"/>
          </a:xfrm>
          <a:prstGeom prst="rect">
            <a:avLst/>
          </a:prstGeom>
          <a:noFill/>
          <a:ln w="9525">
            <a:noFill/>
            <a:miter lim="800000"/>
            <a:headEnd/>
            <a:tailEnd/>
          </a:ln>
        </p:spPr>
      </p:pic>
      <p:pic>
        <p:nvPicPr>
          <p:cNvPr id="9" name="Picture 4" descr="http://www.cntd.org/images/cntd_logo.jpg"/>
          <p:cNvPicPr>
            <a:picLocks noChangeAspect="1" noChangeArrowheads="1"/>
          </p:cNvPicPr>
          <p:nvPr/>
        </p:nvPicPr>
        <p:blipFill>
          <a:blip r:embed="rId5" cstate="print"/>
          <a:srcRect/>
          <a:stretch>
            <a:fillRect/>
          </a:stretch>
        </p:blipFill>
        <p:spPr bwMode="auto">
          <a:xfrm>
            <a:off x="2357244" y="4150925"/>
            <a:ext cx="1189036" cy="1266866"/>
          </a:xfrm>
          <a:prstGeom prst="rect">
            <a:avLst/>
          </a:prstGeom>
          <a:noFill/>
          <a:ln w="9525">
            <a:noFill/>
            <a:miter lim="800000"/>
            <a:headEnd/>
            <a:tailEnd/>
          </a:ln>
        </p:spPr>
      </p:pic>
      <p:sp>
        <p:nvSpPr>
          <p:cNvPr id="11" name="Subtitle 2"/>
          <p:cNvSpPr txBox="1">
            <a:spLocks/>
          </p:cNvSpPr>
          <p:nvPr/>
        </p:nvSpPr>
        <p:spPr bwMode="auto">
          <a:xfrm>
            <a:off x="668053" y="802814"/>
            <a:ext cx="7889727" cy="492586"/>
          </a:xfrm>
          <a:prstGeom prst="rect">
            <a:avLst/>
          </a:prstGeom>
          <a:noFill/>
          <a:ln w="9525">
            <a:noFill/>
            <a:miter lim="800000"/>
            <a:headEnd/>
            <a:tailEnd/>
          </a:ln>
        </p:spPr>
        <p:txBody>
          <a:bodyPr vert="horz" wrap="square" lIns="0" tIns="45720" rIns="0" bIns="45720" numCol="1" rtlCol="0" anchor="t" anchorCtr="0" compatLnSpc="1">
            <a:prstTxWarp prst="textNoShape">
              <a:avLst/>
            </a:prstTxWarp>
            <a:noAutofit/>
          </a:bodyPr>
          <a:lstStyle/>
          <a:p>
            <a:pPr marL="342900" marR="0" lvl="0" indent="-342900" algn="l" defTabSz="914400" rtl="0" eaLnBrk="1" fontAlgn="auto" latinLnBrk="0" hangingPunct="1">
              <a:lnSpc>
                <a:spcPct val="100000"/>
              </a:lnSpc>
              <a:spcBef>
                <a:spcPts val="1200"/>
              </a:spcBef>
              <a:spcAft>
                <a:spcPts val="200"/>
              </a:spcAft>
              <a:buClr>
                <a:schemeClr val="accent1"/>
              </a:buClr>
              <a:buSzPct val="110000"/>
              <a:buFont typeface="Calibri" pitchFamily="34" charset="0"/>
              <a:buNone/>
              <a:tabLst/>
              <a:defRPr/>
            </a:pPr>
            <a:r>
              <a:rPr kumimoji="0" lang="pt-BR" sz="14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A base de dados integrada DTN</a:t>
            </a:r>
            <a:r>
              <a:rPr kumimoji="0" lang="pt-PT" sz="14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 foi desenvolvida em colaboração</a:t>
            </a:r>
            <a:r>
              <a:rPr kumimoji="0" lang="pt-PT" sz="1400" b="0" i="0" u="none" strike="noStrike" kern="1200" cap="none" spc="0" normalizeH="0" noProof="0" dirty="0">
                <a:ln>
                  <a:noFill/>
                </a:ln>
                <a:solidFill>
                  <a:srgbClr val="17375D"/>
                </a:solidFill>
                <a:effectLst/>
                <a:uLnTx/>
                <a:uFillTx/>
                <a:latin typeface="Segoe UI" pitchFamily="34" charset="0"/>
                <a:ea typeface="Segoe UI" pitchFamily="34" charset="0"/>
                <a:cs typeface="Segoe UI" pitchFamily="34" charset="0"/>
              </a:rPr>
              <a:t> com</a:t>
            </a:r>
            <a:r>
              <a:rPr lang="pt-PT" sz="1400" dirty="0">
                <a:solidFill>
                  <a:srgbClr val="17375D"/>
                </a:solidFill>
                <a:latin typeface="Segoe UI" pitchFamily="34" charset="0"/>
                <a:ea typeface="Segoe UI" pitchFamily="34" charset="0"/>
                <a:cs typeface="Segoe UI" pitchFamily="34" charset="0"/>
              </a:rPr>
              <a:t>:</a:t>
            </a:r>
            <a:endParaRPr kumimoji="0" lang="pt-PT" sz="14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p:txBody>
      </p:sp>
      <p:grpSp>
        <p:nvGrpSpPr>
          <p:cNvPr id="38" name="Group 37"/>
          <p:cNvGrpSpPr/>
          <p:nvPr/>
        </p:nvGrpSpPr>
        <p:grpSpPr>
          <a:xfrm>
            <a:off x="4419600" y="1898933"/>
            <a:ext cx="2976033" cy="1743542"/>
            <a:chOff x="1401338" y="1564498"/>
            <a:chExt cx="5913861" cy="3464702"/>
          </a:xfrm>
        </p:grpSpPr>
        <p:grpSp>
          <p:nvGrpSpPr>
            <p:cNvPr id="39" name="Group 4"/>
            <p:cNvGrpSpPr>
              <a:grpSpLocks/>
            </p:cNvGrpSpPr>
            <p:nvPr/>
          </p:nvGrpSpPr>
          <p:grpSpPr bwMode="auto">
            <a:xfrm>
              <a:off x="1401338" y="3962400"/>
              <a:ext cx="5913861" cy="1066800"/>
              <a:chOff x="1816174" y="3840096"/>
              <a:chExt cx="5068946" cy="914468"/>
            </a:xfrm>
          </p:grpSpPr>
          <p:grpSp>
            <p:nvGrpSpPr>
              <p:cNvPr id="41" name="Group 28"/>
              <p:cNvGrpSpPr>
                <a:grpSpLocks/>
              </p:cNvGrpSpPr>
              <p:nvPr/>
            </p:nvGrpSpPr>
            <p:grpSpPr bwMode="auto">
              <a:xfrm>
                <a:off x="1816174" y="3905415"/>
                <a:ext cx="5068946" cy="849149"/>
                <a:chOff x="1509088" y="5891513"/>
                <a:chExt cx="5068946" cy="849149"/>
              </a:xfrm>
            </p:grpSpPr>
            <p:pic>
              <p:nvPicPr>
                <p:cNvPr id="43" name="Picture 12" descr="USAID Horizontal_RGB_600.bmp"/>
                <p:cNvPicPr>
                  <a:picLocks noChangeAspect="1" noChangeArrowheads="1"/>
                </p:cNvPicPr>
                <p:nvPr/>
              </p:nvPicPr>
              <p:blipFill>
                <a:blip r:embed="rId6" cstate="print"/>
                <a:srcRect t="14766" b="16080"/>
                <a:stretch>
                  <a:fillRect/>
                </a:stretch>
              </p:blipFill>
              <p:spPr bwMode="auto">
                <a:xfrm>
                  <a:off x="1509088" y="5891513"/>
                  <a:ext cx="3027921" cy="849149"/>
                </a:xfrm>
                <a:prstGeom prst="rect">
                  <a:avLst/>
                </a:prstGeom>
                <a:noFill/>
                <a:ln w="9525">
                  <a:noFill/>
                  <a:miter lim="800000"/>
                  <a:headEnd/>
                  <a:tailEnd/>
                </a:ln>
              </p:spPr>
            </p:pic>
            <p:pic>
              <p:nvPicPr>
                <p:cNvPr id="44" name="Picture 4" descr="RTI_653_1in_tranPA"/>
                <p:cNvPicPr>
                  <a:picLocks noChangeAspect="1" noChangeArrowheads="1"/>
                </p:cNvPicPr>
                <p:nvPr/>
              </p:nvPicPr>
              <p:blipFill>
                <a:blip r:embed="rId7" cstate="print"/>
                <a:srcRect t="25475" b="19373"/>
                <a:stretch>
                  <a:fillRect/>
                </a:stretch>
              </p:blipFill>
              <p:spPr bwMode="auto">
                <a:xfrm>
                  <a:off x="4323321" y="5956831"/>
                  <a:ext cx="2254713" cy="783830"/>
                </a:xfrm>
                <a:prstGeom prst="rect">
                  <a:avLst/>
                </a:prstGeom>
                <a:noFill/>
                <a:ln w="9525">
                  <a:noFill/>
                  <a:miter lim="800000"/>
                  <a:headEnd/>
                  <a:tailEnd/>
                </a:ln>
              </p:spPr>
            </p:pic>
          </p:grpSp>
          <p:cxnSp>
            <p:nvCxnSpPr>
              <p:cNvPr id="42" name="Straight Connector 41"/>
              <p:cNvCxnSpPr/>
              <p:nvPr/>
            </p:nvCxnSpPr>
            <p:spPr>
              <a:xfrm>
                <a:off x="2117251" y="3840096"/>
                <a:ext cx="4733852"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pic>
          <p:nvPicPr>
            <p:cNvPr id="40" name="Picture 7" descr="\\rtifile02\GHG\Projects\0213210.000_NTD_Envision\Communications\Marketing\ENVISION Project logo files\Envision Logo_PMS.jpg"/>
            <p:cNvPicPr>
              <a:picLocks noChangeAspect="1" noChangeArrowheads="1"/>
            </p:cNvPicPr>
            <p:nvPr/>
          </p:nvPicPr>
          <p:blipFill>
            <a:blip r:embed="rId8" cstate="print"/>
            <a:srcRect/>
            <a:stretch>
              <a:fillRect/>
            </a:stretch>
          </p:blipFill>
          <p:spPr bwMode="auto">
            <a:xfrm>
              <a:off x="2133600" y="1564498"/>
              <a:ext cx="4800600" cy="2321701"/>
            </a:xfrm>
            <a:prstGeom prst="rect">
              <a:avLst/>
            </a:prstGeom>
            <a:noFill/>
            <a:ln w="9525">
              <a:noFill/>
              <a:miter lim="800000"/>
              <a:headEnd/>
              <a:tailEnd/>
            </a:ln>
          </p:spPr>
        </p:pic>
      </p:grpSp>
      <p:sp>
        <p:nvSpPr>
          <p:cNvPr id="46" name="Rectangle 45"/>
          <p:cNvSpPr/>
          <p:nvPr/>
        </p:nvSpPr>
        <p:spPr>
          <a:xfrm>
            <a:off x="0" y="0"/>
            <a:ext cx="9152467" cy="457200"/>
          </a:xfrm>
          <a:prstGeom prst="rect">
            <a:avLst/>
          </a:prstGeom>
          <a:gradFill flip="none" rotWithShape="1">
            <a:gsLst>
              <a:gs pos="0">
                <a:schemeClr val="tx2"/>
              </a:gs>
              <a:gs pos="100000">
                <a:schemeClr val="tx2">
                  <a:lumMod val="50000"/>
                </a:schemeClr>
              </a:gs>
            </a:gsLst>
            <a:lin ang="46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Text Placeholder 25"/>
          <p:cNvSpPr txBox="1">
            <a:spLocks/>
          </p:cNvSpPr>
          <p:nvPr/>
        </p:nvSpPr>
        <p:spPr>
          <a:xfrm>
            <a:off x="171331" y="122769"/>
            <a:ext cx="1319977" cy="307777"/>
          </a:xfrm>
          <a:prstGeom prst="rect">
            <a:avLst/>
          </a:prstGeom>
          <a:noFill/>
        </p:spPr>
        <p:txBody>
          <a:bodyPr wrap="none" lIns="0" rIns="0">
            <a:spAutoFit/>
          </a:bodyPr>
          <a:lstStyle>
            <a:lvl1pPr marL="0" indent="-342900" algn="l" defTabSz="914400" rtl="0" eaLnBrk="1" latinLnBrk="0" hangingPunct="1">
              <a:spcBef>
                <a:spcPct val="20000"/>
              </a:spcBef>
              <a:buClr>
                <a:srgbClr val="066E9F"/>
              </a:buClr>
              <a:buSzPct val="120000"/>
              <a:buFont typeface="Wingdings" charset="2"/>
              <a:buNone/>
              <a:defRPr lang="en-US" sz="1400" kern="1200" cap="small" spc="100" dirty="0" smtClean="0">
                <a:solidFill>
                  <a:schemeClr val="bg1"/>
                </a:solidFill>
                <a:latin typeface="Segoe UI Semibold" pitchFamily="34" charset="0"/>
                <a:ea typeface="Segoe UI" pitchFamily="34" charset="0"/>
                <a:cs typeface="Segoe UI" pitchFamily="34" charset="0"/>
              </a:defRPr>
            </a:lvl1pPr>
            <a:lvl2pPr marL="742950" indent="-285750" algn="l" defTabSz="914400" rtl="0" eaLnBrk="1" latinLnBrk="0" hangingPunct="1">
              <a:spcBef>
                <a:spcPct val="20000"/>
              </a:spcBef>
              <a:buClr>
                <a:srgbClr val="066E9F"/>
              </a:buClr>
              <a:buSzPct val="120000"/>
              <a:buFont typeface="Arial"/>
              <a:buChar char="•"/>
              <a:defRPr sz="1800" kern="1200">
                <a:solidFill>
                  <a:srgbClr val="17375D"/>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dirty="0"/>
              <a:t>agradecimento</a:t>
            </a:r>
          </a:p>
        </p:txBody>
      </p:sp>
      <p:grpSp>
        <p:nvGrpSpPr>
          <p:cNvPr id="22" name="Group 21"/>
          <p:cNvGrpSpPr/>
          <p:nvPr/>
        </p:nvGrpSpPr>
        <p:grpSpPr>
          <a:xfrm>
            <a:off x="7653599" y="71967"/>
            <a:ext cx="1012873" cy="385723"/>
            <a:chOff x="6979980" y="2075432"/>
            <a:chExt cx="1613158" cy="614324"/>
          </a:xfrm>
        </p:grpSpPr>
        <p:sp>
          <p:nvSpPr>
            <p:cNvPr id="23" name="Rectangle 22"/>
            <p:cNvSpPr/>
            <p:nvPr/>
          </p:nvSpPr>
          <p:spPr>
            <a:xfrm>
              <a:off x="7260963" y="2075432"/>
              <a:ext cx="206375" cy="614324"/>
            </a:xfrm>
            <a:prstGeom prst="rect">
              <a:avLst/>
            </a:prstGeom>
            <a:solidFill>
              <a:srgbClr val="562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6979980" y="2232555"/>
              <a:ext cx="206375" cy="457201"/>
            </a:xfrm>
            <a:prstGeom prst="rect">
              <a:avLst/>
            </a:prstGeom>
            <a:solidFill>
              <a:srgbClr val="066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2B73"/>
                </a:solidFill>
              </a:endParaRPr>
            </a:p>
          </p:txBody>
        </p:sp>
        <p:sp>
          <p:nvSpPr>
            <p:cNvPr id="25" name="Rectangle 24"/>
            <p:cNvSpPr/>
            <p:nvPr/>
          </p:nvSpPr>
          <p:spPr>
            <a:xfrm>
              <a:off x="7541946" y="2289706"/>
              <a:ext cx="206375" cy="400050"/>
            </a:xfrm>
            <a:prstGeom prst="rect">
              <a:avLst/>
            </a:prstGeom>
            <a:solidFill>
              <a:srgbClr val="C55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7822930" y="2394480"/>
              <a:ext cx="206375" cy="295276"/>
            </a:xfrm>
            <a:prstGeom prst="rect">
              <a:avLst/>
            </a:prstGeom>
            <a:solidFill>
              <a:srgbClr val="598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8386763" y="2604031"/>
              <a:ext cx="206375" cy="85725"/>
            </a:xfrm>
            <a:prstGeom prst="rect">
              <a:avLst/>
            </a:prstGeom>
            <a:solidFill>
              <a:srgbClr val="3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8108231" y="2523068"/>
              <a:ext cx="206375" cy="166688"/>
            </a:xfrm>
            <a:prstGeom prst="rect">
              <a:avLst/>
            </a:prstGeom>
            <a:solidFill>
              <a:srgbClr val="9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369094"/>
            <a:ext cx="4343400" cy="516255"/>
          </a:xfrm>
        </p:spPr>
        <p:txBody>
          <a:bodyPr/>
          <a:lstStyle/>
          <a:p>
            <a:r>
              <a:rPr lang="pt-PT" dirty="0"/>
              <a:t>Indicadores de Processo</a:t>
            </a:r>
          </a:p>
        </p:txBody>
      </p:sp>
      <p:sp>
        <p:nvSpPr>
          <p:cNvPr id="10" name="Content Placeholder 3"/>
          <p:cNvSpPr>
            <a:spLocks noGrp="1"/>
          </p:cNvSpPr>
          <p:nvPr>
            <p:ph idx="1"/>
          </p:nvPr>
        </p:nvSpPr>
        <p:spPr>
          <a:xfrm>
            <a:off x="609600" y="1143000"/>
            <a:ext cx="2895600" cy="4525963"/>
          </a:xfrm>
        </p:spPr>
        <p:txBody>
          <a:bodyPr/>
          <a:lstStyle/>
          <a:p>
            <a:pPr marL="0" indent="0">
              <a:buNone/>
            </a:pPr>
            <a:r>
              <a:rPr lang="pt-PT" sz="2200" dirty="0">
                <a:ea typeface="MS PGothic" charset="0"/>
              </a:rPr>
              <a:t>Os utilizadores podem inserir na base de dados nacional os dados sobre indicadores de processos, incluindo formação, </a:t>
            </a:r>
            <a:r>
              <a:rPr lang="pt-PT" dirty="0">
                <a:ea typeface="MS PGothic" charset="0"/>
              </a:rPr>
              <a:t>eventos adversos graves </a:t>
            </a:r>
            <a:r>
              <a:rPr lang="pt-PT" sz="2200" dirty="0">
                <a:ea typeface="MS PGothic" charset="0"/>
              </a:rPr>
              <a:t>e </a:t>
            </a:r>
            <a:r>
              <a:rPr lang="pt-PT" dirty="0">
                <a:ea typeface="MS PGothic" charset="0"/>
              </a:rPr>
              <a:t>gestão de </a:t>
            </a:r>
            <a:r>
              <a:rPr lang="pt-PT" sz="2200" dirty="0">
                <a:ea typeface="MS PGothic" charset="0"/>
              </a:rPr>
              <a:t>cadeia de abastecimento.</a:t>
            </a:r>
            <a:endParaRPr lang="pt-PT" sz="2200" dirty="0"/>
          </a:p>
        </p:txBody>
      </p:sp>
      <p:pic>
        <p:nvPicPr>
          <p:cNvPr id="3" name="Picture 2" descr="14.PNG"/>
          <p:cNvPicPr>
            <a:picLocks noChangeAspect="1"/>
          </p:cNvPicPr>
          <p:nvPr/>
        </p:nvPicPr>
        <p:blipFill rotWithShape="1">
          <a:blip r:embed="rId3">
            <a:extLst>
              <a:ext uri="{28A0092B-C50C-407E-A947-70E740481C1C}">
                <a14:useLocalDpi xmlns:a14="http://schemas.microsoft.com/office/drawing/2010/main" val="0"/>
              </a:ext>
            </a:extLst>
          </a:blip>
          <a:srcRect l="996" t="2752" r="2880" b="11294"/>
          <a:stretch/>
        </p:blipFill>
        <p:spPr>
          <a:xfrm>
            <a:off x="3861239" y="1676400"/>
            <a:ext cx="4596961" cy="4114800"/>
          </a:xfrm>
          <a:prstGeom prst="rect">
            <a:avLst/>
          </a:prstGeom>
          <a:effectLst>
            <a:outerShdw blurRad="63500" sx="102000" sy="102000" algn="ctr" rotWithShape="0">
              <a:schemeClr val="bg1">
                <a:lumMod val="65000"/>
                <a:alpha val="40000"/>
              </a:schemeClr>
            </a:outerShdw>
          </a:effectLst>
        </p:spPr>
      </p:pic>
      <p:sp>
        <p:nvSpPr>
          <p:cNvPr id="7" name="Text Placeholder 2"/>
          <p:cNvSpPr txBox="1">
            <a:spLocks/>
          </p:cNvSpPr>
          <p:nvPr/>
        </p:nvSpPr>
        <p:spPr>
          <a:xfrm>
            <a:off x="171331" y="42335"/>
            <a:ext cx="1475025" cy="307777"/>
          </a:xfrm>
          <a:prstGeom prst="rect">
            <a:avLst/>
          </a:prstGeom>
          <a:noFill/>
        </p:spPr>
        <p:txBody>
          <a:bodyPr wrap="none" lIns="0" rIns="0">
            <a:spAutoFit/>
          </a:bodyPr>
          <a:lstStyle>
            <a:lvl1pPr marL="0" indent="-342900" algn="l" defTabSz="914400" rtl="0" eaLnBrk="1" latinLnBrk="0" hangingPunct="1">
              <a:spcBef>
                <a:spcPct val="20000"/>
              </a:spcBef>
              <a:buClr>
                <a:srgbClr val="066E9F"/>
              </a:buClr>
              <a:buSzPct val="120000"/>
              <a:buFont typeface="Wingdings" charset="2"/>
              <a:buNone/>
              <a:defRPr lang="en-US" sz="1400" kern="1200" cap="small" spc="100" dirty="0" smtClean="0">
                <a:solidFill>
                  <a:srgbClr val="DCE6F2"/>
                </a:solidFill>
                <a:latin typeface="Segoe UI Semibold" pitchFamily="34" charset="0"/>
                <a:ea typeface="Segoe UI" pitchFamily="34" charset="0"/>
                <a:cs typeface="Segoe UI" pitchFamily="34" charset="0"/>
              </a:defRPr>
            </a:lvl1pPr>
            <a:lvl2pPr marL="742950" indent="-285750" algn="l" defTabSz="914400" rtl="0" eaLnBrk="1" latinLnBrk="0" hangingPunct="1">
              <a:spcBef>
                <a:spcPct val="20000"/>
              </a:spcBef>
              <a:buClr>
                <a:srgbClr val="066E9F"/>
              </a:buClr>
              <a:buSzPct val="120000"/>
              <a:buFont typeface="Arial"/>
              <a:buChar char="•"/>
              <a:defRPr sz="1800" kern="1200">
                <a:solidFill>
                  <a:srgbClr val="17375D"/>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dirty="0"/>
              <a:t>gestão de dados</a:t>
            </a:r>
          </a:p>
        </p:txBody>
      </p:sp>
    </p:spTree>
    <p:extLst>
      <p:ext uri="{BB962C8B-B14F-4D97-AF65-F5344CB8AC3E}">
        <p14:creationId xmlns:p14="http://schemas.microsoft.com/office/powerpoint/2010/main" val="4200807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Aft>
                <a:spcPts val="1200"/>
              </a:spcAft>
              <a:buNone/>
            </a:pPr>
            <a:r>
              <a:rPr lang="en-ZA" sz="2200" dirty="0"/>
              <a:t>A </a:t>
            </a:r>
            <a:r>
              <a:rPr lang="pt-BR" sz="2200" dirty="0"/>
              <a:t>base de dados integrada DTN</a:t>
            </a:r>
            <a:r>
              <a:rPr lang="pt-PT" sz="2200" dirty="0"/>
              <a:t> faculta três tipos de funções de relatório: </a:t>
            </a:r>
          </a:p>
          <a:p>
            <a:pPr marL="525780" indent="-342900">
              <a:spcAft>
                <a:spcPts val="1400"/>
              </a:spcAft>
              <a:buSzPct val="100000"/>
            </a:pPr>
            <a:r>
              <a:rPr lang="pt-PT" sz="2200" b="1" dirty="0">
                <a:latin typeface="Segoe UI Semibold" pitchFamily="34" charset="0"/>
              </a:rPr>
              <a:t>Relatórios da OMS/Parceiro </a:t>
            </a:r>
          </a:p>
          <a:p>
            <a:pPr marL="525780" indent="-342900">
              <a:spcAft>
                <a:spcPts val="1400"/>
              </a:spcAft>
              <a:buSzPct val="100000"/>
            </a:pPr>
            <a:r>
              <a:rPr lang="pt-PT" sz="2200" b="1" dirty="0">
                <a:latin typeface="Segoe UI Semibold" pitchFamily="34" charset="0"/>
              </a:rPr>
              <a:t>Relatórios Padrão</a:t>
            </a:r>
          </a:p>
          <a:p>
            <a:pPr marL="525780" indent="-342900">
              <a:spcAft>
                <a:spcPts val="1400"/>
              </a:spcAft>
              <a:buSzPct val="100000"/>
            </a:pPr>
            <a:r>
              <a:rPr lang="pt-PT" sz="2200" b="1" dirty="0">
                <a:latin typeface="Segoe UI Semibold" pitchFamily="34" charset="0"/>
              </a:rPr>
              <a:t>Relatórios personalizados </a:t>
            </a:r>
          </a:p>
          <a:p>
            <a:pPr marL="0" indent="0">
              <a:buNone/>
            </a:pPr>
            <a:endParaRPr lang="en-US" dirty="0"/>
          </a:p>
        </p:txBody>
      </p:sp>
      <p:sp>
        <p:nvSpPr>
          <p:cNvPr id="4" name="Title 3"/>
          <p:cNvSpPr>
            <a:spLocks noGrp="1"/>
          </p:cNvSpPr>
          <p:nvPr>
            <p:ph type="title"/>
          </p:nvPr>
        </p:nvSpPr>
        <p:spPr>
          <a:xfrm>
            <a:off x="135469" y="206613"/>
            <a:ext cx="2231141" cy="580787"/>
          </a:xfrm>
        </p:spPr>
        <p:txBody>
          <a:bodyPr/>
          <a:lstStyle/>
          <a:p>
            <a:r>
              <a:rPr lang="pt-PT" dirty="0"/>
              <a:t>Relatórios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3"/>
          </p:nvPr>
        </p:nvSpPr>
        <p:spPr/>
        <p:txBody>
          <a:bodyPr rIns="0">
            <a:noAutofit/>
          </a:bodyPr>
          <a:lstStyle/>
          <a:p>
            <a:r>
              <a:rPr lang="en-US" dirty="0">
                <a:solidFill>
                  <a:srgbClr val="DCE6F2"/>
                </a:solidFill>
              </a:rPr>
              <a:t>reports</a:t>
            </a:r>
          </a:p>
        </p:txBody>
      </p:sp>
      <p:sp>
        <p:nvSpPr>
          <p:cNvPr id="4" name="Content Placeholder 3"/>
          <p:cNvSpPr>
            <a:spLocks noGrp="1"/>
          </p:cNvSpPr>
          <p:nvPr>
            <p:ph idx="1"/>
          </p:nvPr>
        </p:nvSpPr>
        <p:spPr>
          <a:xfrm>
            <a:off x="457200" y="1219200"/>
            <a:ext cx="4495800" cy="5105400"/>
          </a:xfrm>
        </p:spPr>
        <p:txBody>
          <a:bodyPr/>
          <a:lstStyle/>
          <a:p>
            <a:pPr marL="182880" lvl="1" indent="0">
              <a:spcAft>
                <a:spcPts val="1400"/>
              </a:spcAft>
              <a:buSzPct val="100000"/>
              <a:buNone/>
            </a:pPr>
            <a:r>
              <a:rPr lang="en-US" sz="2200" dirty="0">
                <a:solidFill>
                  <a:schemeClr val="tx2">
                    <a:lumMod val="75000"/>
                  </a:schemeClr>
                </a:solidFill>
                <a:latin typeface="Segoe UI" pitchFamily="34" charset="0"/>
                <a:ea typeface="Segoe UI" pitchFamily="34" charset="0"/>
                <a:cs typeface="Segoe UI" pitchFamily="34" charset="0"/>
              </a:rPr>
              <a:t>The Integrated NTD Database can generate both the CM Joint Reporting Form and the PC Joint Reporting Form, as well as other partner reports.</a:t>
            </a:r>
          </a:p>
          <a:p>
            <a:pPr marL="0" indent="0">
              <a:buNone/>
            </a:pPr>
            <a:r>
              <a:rPr lang="en-US" b="1" dirty="0"/>
              <a:t>OMS</a:t>
            </a:r>
          </a:p>
          <a:p>
            <a:r>
              <a:rPr lang="en-US" sz="1200" dirty="0" err="1"/>
              <a:t>Relatório</a:t>
            </a:r>
            <a:r>
              <a:rPr lang="en-US" sz="1200" dirty="0"/>
              <a:t> de </a:t>
            </a:r>
            <a:r>
              <a:rPr lang="en-US" sz="1200" dirty="0" err="1"/>
              <a:t>Formulário</a:t>
            </a:r>
            <a:r>
              <a:rPr lang="en-US" sz="1200" dirty="0"/>
              <a:t> </a:t>
            </a:r>
            <a:r>
              <a:rPr lang="en-US" sz="1200" dirty="0" err="1"/>
              <a:t>Conjunto</a:t>
            </a:r>
            <a:r>
              <a:rPr lang="en-US" sz="1200" dirty="0"/>
              <a:t> (</a:t>
            </a:r>
            <a:r>
              <a:rPr lang="en-US" sz="1200" dirty="0" err="1"/>
              <a:t>JRF</a:t>
            </a:r>
            <a:r>
              <a:rPr lang="en-US" sz="1200" dirty="0"/>
              <a:t>) para </a:t>
            </a:r>
            <a:r>
              <a:rPr lang="en-US" sz="1200" dirty="0" err="1"/>
              <a:t>Gestão</a:t>
            </a:r>
            <a:r>
              <a:rPr lang="en-US" sz="1200" dirty="0"/>
              <a:t> de </a:t>
            </a:r>
            <a:r>
              <a:rPr lang="en-US" sz="1200" dirty="0" err="1"/>
              <a:t>Processo</a:t>
            </a:r>
            <a:endParaRPr lang="en-US" sz="1200" dirty="0"/>
          </a:p>
          <a:p>
            <a:r>
              <a:rPr lang="en-US" sz="1200" dirty="0" err="1"/>
              <a:t>Relatório</a:t>
            </a:r>
            <a:r>
              <a:rPr lang="en-US" sz="1200" dirty="0"/>
              <a:t> de </a:t>
            </a:r>
            <a:r>
              <a:rPr lang="en-US" sz="1200" dirty="0" err="1"/>
              <a:t>Formulário</a:t>
            </a:r>
            <a:r>
              <a:rPr lang="en-US" sz="1200" dirty="0"/>
              <a:t> </a:t>
            </a:r>
            <a:r>
              <a:rPr lang="en-US" sz="1200" dirty="0" err="1"/>
              <a:t>Conjunto</a:t>
            </a:r>
            <a:r>
              <a:rPr lang="en-US" sz="1200" dirty="0"/>
              <a:t> (</a:t>
            </a:r>
            <a:r>
              <a:rPr lang="en-US" sz="1200" dirty="0" err="1"/>
              <a:t>JRF</a:t>
            </a:r>
            <a:r>
              <a:rPr lang="en-US" sz="1200" dirty="0"/>
              <a:t>) PC </a:t>
            </a:r>
          </a:p>
          <a:p>
            <a:r>
              <a:rPr lang="en-US" sz="1200" dirty="0" err="1"/>
              <a:t>Relatório</a:t>
            </a:r>
            <a:r>
              <a:rPr lang="en-US" sz="1200" dirty="0"/>
              <a:t> de dados </a:t>
            </a:r>
            <a:r>
              <a:rPr lang="en-US" sz="1200" dirty="0" err="1"/>
              <a:t>epidemológico</a:t>
            </a:r>
            <a:r>
              <a:rPr lang="en-US" sz="1200" dirty="0"/>
              <a:t>  PC</a:t>
            </a:r>
          </a:p>
          <a:p>
            <a:r>
              <a:rPr lang="en-US" sz="1200" dirty="0" err="1"/>
              <a:t>Relatório</a:t>
            </a:r>
            <a:r>
              <a:rPr lang="en-US" sz="1200" dirty="0"/>
              <a:t> </a:t>
            </a:r>
            <a:r>
              <a:rPr lang="en-US" sz="1200" dirty="0" err="1"/>
              <a:t>APOC</a:t>
            </a:r>
            <a:endParaRPr lang="en-US" sz="1200" dirty="0"/>
          </a:p>
          <a:p>
            <a:r>
              <a:rPr lang="en-US" sz="1200" dirty="0" err="1"/>
              <a:t>Relatório</a:t>
            </a:r>
            <a:r>
              <a:rPr lang="en-US" sz="1200" dirty="0"/>
              <a:t>  </a:t>
            </a:r>
            <a:r>
              <a:rPr lang="en-US" sz="1200" dirty="0" err="1"/>
              <a:t>sobre</a:t>
            </a:r>
            <a:r>
              <a:rPr lang="en-US" sz="1200" dirty="0"/>
              <a:t> a </a:t>
            </a:r>
            <a:r>
              <a:rPr lang="en-US" sz="1200" dirty="0" err="1"/>
              <a:t>Leishmaniose</a:t>
            </a:r>
            <a:endParaRPr lang="en-US" sz="1200" dirty="0"/>
          </a:p>
          <a:p>
            <a:pPr marL="0" indent="0">
              <a:buNone/>
            </a:pPr>
            <a:endParaRPr lang="en-US" dirty="0">
              <a:solidFill>
                <a:schemeClr val="tx1"/>
              </a:solidFill>
            </a:endParaRPr>
          </a:p>
          <a:p>
            <a:pPr marL="0" indent="0">
              <a:buNone/>
            </a:pPr>
            <a:r>
              <a:rPr lang="en-US" b="1" dirty="0" err="1"/>
              <a:t>Parceiro</a:t>
            </a:r>
            <a:endParaRPr lang="en-US" b="1" dirty="0"/>
          </a:p>
          <a:p>
            <a:r>
              <a:rPr lang="en-US" sz="1200" dirty="0">
                <a:latin typeface="Calibri"/>
                <a:cs typeface="Calibri"/>
              </a:rPr>
              <a:t>Manual de </a:t>
            </a:r>
            <a:r>
              <a:rPr lang="en-US" sz="1200" dirty="0" err="1">
                <a:latin typeface="Calibri"/>
                <a:cs typeface="Calibri"/>
              </a:rPr>
              <a:t>Trabalho</a:t>
            </a:r>
            <a:r>
              <a:rPr lang="en-US" sz="1200" dirty="0">
                <a:latin typeface="Calibri"/>
                <a:cs typeface="Calibri"/>
              </a:rPr>
              <a:t> </a:t>
            </a:r>
            <a:r>
              <a:rPr lang="en-US" sz="1200" dirty="0" err="1">
                <a:latin typeface="Calibri"/>
                <a:cs typeface="Calibri"/>
              </a:rPr>
              <a:t>sobre</a:t>
            </a:r>
            <a:r>
              <a:rPr lang="en-US" sz="1200" dirty="0">
                <a:latin typeface="Calibri"/>
                <a:cs typeface="Calibri"/>
              </a:rPr>
              <a:t> a </a:t>
            </a:r>
            <a:r>
              <a:rPr lang="en-US" sz="1200" dirty="0" err="1">
                <a:latin typeface="Calibri"/>
                <a:cs typeface="Calibri"/>
              </a:rPr>
              <a:t>Doença</a:t>
            </a:r>
            <a:r>
              <a:rPr lang="en-US" sz="1200" dirty="0">
                <a:latin typeface="Calibri"/>
                <a:cs typeface="Calibri"/>
              </a:rPr>
              <a:t> para </a:t>
            </a:r>
            <a:r>
              <a:rPr lang="en-US" sz="1200" dirty="0" err="1">
                <a:latin typeface="Calibri"/>
                <a:cs typeface="Calibri"/>
              </a:rPr>
              <a:t>reportar</a:t>
            </a:r>
            <a:r>
              <a:rPr lang="en-US" sz="1200" dirty="0">
                <a:latin typeface="Calibri"/>
                <a:cs typeface="Calibri"/>
              </a:rPr>
              <a:t> à USAID</a:t>
            </a:r>
          </a:p>
          <a:p>
            <a:endParaRPr lang="en-US" dirty="0"/>
          </a:p>
        </p:txBody>
      </p:sp>
      <p:sp>
        <p:nvSpPr>
          <p:cNvPr id="2" name="Title 1"/>
          <p:cNvSpPr>
            <a:spLocks noGrp="1"/>
          </p:cNvSpPr>
          <p:nvPr>
            <p:ph type="title"/>
          </p:nvPr>
        </p:nvSpPr>
        <p:spPr>
          <a:xfrm>
            <a:off x="152400" y="369094"/>
            <a:ext cx="4357795" cy="516255"/>
          </a:xfrm>
        </p:spPr>
        <p:txBody>
          <a:bodyPr/>
          <a:lstStyle/>
          <a:p>
            <a:r>
              <a:rPr lang="en-US" dirty="0" err="1"/>
              <a:t>Relatórios</a:t>
            </a:r>
            <a:r>
              <a:rPr lang="en-US" dirty="0"/>
              <a:t> OMS/ </a:t>
            </a:r>
            <a:r>
              <a:rPr lang="en-US" dirty="0" err="1"/>
              <a:t>Parceiro</a:t>
            </a:r>
            <a:endParaRPr lang="en-US" dirty="0"/>
          </a:p>
        </p:txBody>
      </p:sp>
      <p:grpSp>
        <p:nvGrpSpPr>
          <p:cNvPr id="12" name="Group 11"/>
          <p:cNvGrpSpPr/>
          <p:nvPr/>
        </p:nvGrpSpPr>
        <p:grpSpPr>
          <a:xfrm>
            <a:off x="4953000" y="1523999"/>
            <a:ext cx="3276600" cy="4038601"/>
            <a:chOff x="4953000" y="1523999"/>
            <a:chExt cx="3276600" cy="4038601"/>
          </a:xfrm>
        </p:grpSpPr>
        <p:sp>
          <p:nvSpPr>
            <p:cNvPr id="8" name="Rectangle 7"/>
            <p:cNvSpPr/>
            <p:nvPr/>
          </p:nvSpPr>
          <p:spPr>
            <a:xfrm>
              <a:off x="4953000" y="1523999"/>
              <a:ext cx="3276600" cy="4038601"/>
            </a:xfrm>
            <a:prstGeom prst="rect">
              <a:avLst/>
            </a:prstGeom>
            <a:solidFill>
              <a:schemeClr val="bg1"/>
            </a:solidFill>
            <a:ln>
              <a:noFill/>
            </a:ln>
            <a:effectLst>
              <a:outerShdw blurRad="63500" sx="102000" sy="102000" algn="ctr" rotWithShape="0">
                <a:schemeClr val="bg1">
                  <a:lumMod val="50000"/>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304.PNG"/>
            <p:cNvPicPr>
              <a:picLocks noChangeAspect="1"/>
            </p:cNvPicPr>
            <p:nvPr/>
          </p:nvPicPr>
          <p:blipFill rotWithShape="1">
            <a:blip r:embed="rId3" cstate="print"/>
            <a:srcRect l="466" t="9801" r="70784" b="23169"/>
            <a:stretch/>
          </p:blipFill>
          <p:spPr>
            <a:xfrm>
              <a:off x="5080701" y="1671221"/>
              <a:ext cx="3065368" cy="3884675"/>
            </a:xfrm>
            <a:prstGeom prst="rect">
              <a:avLst/>
            </a:prstGeom>
            <a:effectLst/>
          </p:spPr>
        </p:pic>
      </p:grpSp>
    </p:spTree>
    <p:extLst>
      <p:ext uri="{BB962C8B-B14F-4D97-AF65-F5344CB8AC3E}">
        <p14:creationId xmlns:p14="http://schemas.microsoft.com/office/powerpoint/2010/main" val="1445556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3"/>
          </p:nvPr>
        </p:nvSpPr>
        <p:spPr/>
        <p:txBody>
          <a:bodyPr rIns="0">
            <a:noAutofit/>
          </a:bodyPr>
          <a:lstStyle/>
          <a:p>
            <a:r>
              <a:rPr lang="pt-PT" dirty="0">
                <a:solidFill>
                  <a:srgbClr val="DCE6F2"/>
                </a:solidFill>
              </a:rPr>
              <a:t>relatórios</a:t>
            </a:r>
          </a:p>
        </p:txBody>
      </p:sp>
      <p:sp>
        <p:nvSpPr>
          <p:cNvPr id="4" name="Content Placeholder 3"/>
          <p:cNvSpPr>
            <a:spLocks noGrp="1"/>
          </p:cNvSpPr>
          <p:nvPr>
            <p:ph idx="1"/>
          </p:nvPr>
        </p:nvSpPr>
        <p:spPr>
          <a:xfrm>
            <a:off x="685800" y="1143000"/>
            <a:ext cx="3352800" cy="4525963"/>
          </a:xfrm>
        </p:spPr>
        <p:txBody>
          <a:bodyPr/>
          <a:lstStyle/>
          <a:p>
            <a:pPr marL="0" lvl="1" indent="0">
              <a:buNone/>
            </a:pPr>
            <a:r>
              <a:rPr lang="pt-BR" sz="2200" dirty="0"/>
              <a:t>A base de dados integrada DTN</a:t>
            </a:r>
            <a:r>
              <a:rPr lang="pt-PT" sz="2200" dirty="0"/>
              <a:t> pode gerar ambos Formulário de Relatório Conjunto CM e Formulário de Relatório Conjunto PC, assim como outros relatórios de parceiros.</a:t>
            </a:r>
          </a:p>
          <a:p>
            <a:endParaRPr lang="en-US" dirty="0"/>
          </a:p>
        </p:txBody>
      </p:sp>
      <p:sp>
        <p:nvSpPr>
          <p:cNvPr id="2" name="Title 1"/>
          <p:cNvSpPr>
            <a:spLocks noGrp="1"/>
          </p:cNvSpPr>
          <p:nvPr>
            <p:ph type="title"/>
          </p:nvPr>
        </p:nvSpPr>
        <p:spPr>
          <a:xfrm>
            <a:off x="152400" y="369094"/>
            <a:ext cx="5029200" cy="516255"/>
          </a:xfrm>
        </p:spPr>
        <p:txBody>
          <a:bodyPr/>
          <a:lstStyle/>
          <a:p>
            <a:r>
              <a:rPr lang="pt-PT" dirty="0">
                <a:solidFill>
                  <a:srgbClr val="066E9F"/>
                </a:solidFill>
              </a:rPr>
              <a:t>Relatórios da OMS/Parceiros</a:t>
            </a:r>
          </a:p>
        </p:txBody>
      </p:sp>
      <p:grpSp>
        <p:nvGrpSpPr>
          <p:cNvPr id="12" name="Group 11"/>
          <p:cNvGrpSpPr/>
          <p:nvPr/>
        </p:nvGrpSpPr>
        <p:grpSpPr>
          <a:xfrm>
            <a:off x="4800600" y="1523999"/>
            <a:ext cx="3581400" cy="4414285"/>
            <a:chOff x="4953000" y="1523999"/>
            <a:chExt cx="3276600" cy="4038601"/>
          </a:xfrm>
        </p:grpSpPr>
        <p:sp>
          <p:nvSpPr>
            <p:cNvPr id="8" name="Rectangle 7"/>
            <p:cNvSpPr/>
            <p:nvPr/>
          </p:nvSpPr>
          <p:spPr>
            <a:xfrm>
              <a:off x="4953000" y="1523999"/>
              <a:ext cx="3276600" cy="4038601"/>
            </a:xfrm>
            <a:prstGeom prst="rect">
              <a:avLst/>
            </a:prstGeom>
            <a:solidFill>
              <a:schemeClr val="bg1"/>
            </a:solidFill>
            <a:ln>
              <a:noFill/>
            </a:ln>
            <a:effectLst>
              <a:outerShdw blurRad="63500" sx="102000" sy="102000" algn="ctr" rotWithShape="0">
                <a:schemeClr val="bg1">
                  <a:lumMod val="50000"/>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304.PNG"/>
            <p:cNvPicPr>
              <a:picLocks noChangeAspect="1"/>
            </p:cNvPicPr>
            <p:nvPr/>
          </p:nvPicPr>
          <p:blipFill rotWithShape="1">
            <a:blip r:embed="rId3" cstate="print"/>
            <a:srcRect l="466" t="9801" r="70784" b="23169"/>
            <a:stretch/>
          </p:blipFill>
          <p:spPr>
            <a:xfrm>
              <a:off x="5080701" y="1671221"/>
              <a:ext cx="3065368" cy="3884675"/>
            </a:xfrm>
            <a:prstGeom prst="rect">
              <a:avLst/>
            </a:prstGeom>
            <a:effectLst/>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sz="quarter" idx="13"/>
          </p:nvPr>
        </p:nvSpPr>
        <p:spPr/>
        <p:txBody>
          <a:bodyPr rIns="0">
            <a:noAutofit/>
          </a:bodyPr>
          <a:lstStyle/>
          <a:p>
            <a:r>
              <a:rPr lang="en-US" dirty="0">
                <a:solidFill>
                  <a:srgbClr val="DCE6F2"/>
                </a:solidFill>
              </a:rPr>
              <a:t>reports</a:t>
            </a:r>
          </a:p>
        </p:txBody>
      </p:sp>
      <p:sp>
        <p:nvSpPr>
          <p:cNvPr id="4" name="Content Placeholder 3"/>
          <p:cNvSpPr>
            <a:spLocks noGrp="1"/>
          </p:cNvSpPr>
          <p:nvPr>
            <p:ph idx="1"/>
          </p:nvPr>
        </p:nvSpPr>
        <p:spPr>
          <a:xfrm>
            <a:off x="685800" y="1143000"/>
            <a:ext cx="3962400" cy="4724400"/>
          </a:xfrm>
        </p:spPr>
        <p:txBody>
          <a:bodyPr/>
          <a:lstStyle/>
          <a:p>
            <a:pPr marL="0" indent="0">
              <a:lnSpc>
                <a:spcPct val="100000"/>
              </a:lnSpc>
              <a:spcAft>
                <a:spcPts val="1200"/>
              </a:spcAft>
              <a:buNone/>
            </a:pPr>
            <a:r>
              <a:rPr lang="en-US" dirty="0">
                <a:ea typeface="MS PGothic" charset="0"/>
              </a:rPr>
              <a:t>A base de dados </a:t>
            </a:r>
            <a:r>
              <a:rPr lang="en-US" dirty="0" err="1"/>
              <a:t>integrada</a:t>
            </a:r>
            <a:r>
              <a:rPr lang="en-US" dirty="0"/>
              <a:t> </a:t>
            </a:r>
            <a:r>
              <a:rPr lang="en-US" dirty="0" err="1"/>
              <a:t>NTD</a:t>
            </a:r>
            <a:r>
              <a:rPr lang="en-US" dirty="0"/>
              <a:t> </a:t>
            </a:r>
            <a:r>
              <a:rPr lang="en-US" dirty="0" err="1"/>
              <a:t>pode</a:t>
            </a:r>
            <a:r>
              <a:rPr lang="en-US" dirty="0"/>
              <a:t> </a:t>
            </a:r>
            <a:r>
              <a:rPr lang="en-US" dirty="0" err="1"/>
              <a:t>facilmente</a:t>
            </a:r>
            <a:r>
              <a:rPr lang="en-US" dirty="0"/>
              <a:t> </a:t>
            </a:r>
            <a:r>
              <a:rPr lang="en-US" dirty="0" err="1"/>
              <a:t>gerar</a:t>
            </a:r>
            <a:r>
              <a:rPr lang="en-US" dirty="0"/>
              <a:t> </a:t>
            </a:r>
            <a:r>
              <a:rPr lang="en-US" dirty="0" err="1"/>
              <a:t>estes</a:t>
            </a:r>
            <a:r>
              <a:rPr lang="en-US" dirty="0"/>
              <a:t> </a:t>
            </a:r>
            <a:r>
              <a:rPr lang="en-US" dirty="0" err="1"/>
              <a:t>relatórios</a:t>
            </a:r>
            <a:r>
              <a:rPr lang="en-US" dirty="0"/>
              <a:t> </a:t>
            </a:r>
            <a:r>
              <a:rPr lang="en-US" dirty="0" err="1"/>
              <a:t>padrão</a:t>
            </a:r>
            <a:endParaRPr lang="en-US" dirty="0"/>
          </a:p>
          <a:p>
            <a:pPr marL="0" indent="0">
              <a:buNone/>
            </a:pPr>
            <a:r>
              <a:rPr lang="en-US" b="1" dirty="0" err="1"/>
              <a:t>Relatórios</a:t>
            </a:r>
            <a:r>
              <a:rPr lang="en-US" b="1" dirty="0"/>
              <a:t> </a:t>
            </a:r>
            <a:r>
              <a:rPr lang="en-US" b="1" dirty="0" err="1"/>
              <a:t>disponíveis</a:t>
            </a:r>
            <a:endParaRPr lang="en-US" b="1" dirty="0"/>
          </a:p>
          <a:p>
            <a:r>
              <a:rPr lang="en-US" sz="1200" dirty="0"/>
              <a:t>Progresso com vista </a:t>
            </a:r>
            <a:r>
              <a:rPr lang="en-US" sz="1200" dirty="0">
                <a:latin typeface="Calibri"/>
                <a:cs typeface="Calibri"/>
              </a:rPr>
              <a:t>à </a:t>
            </a:r>
            <a:r>
              <a:rPr lang="en-US" sz="1200" dirty="0" err="1">
                <a:latin typeface="Calibri"/>
                <a:cs typeface="Calibri"/>
              </a:rPr>
              <a:t>eliminação</a:t>
            </a:r>
            <a:endParaRPr lang="en-US" sz="1200" dirty="0"/>
          </a:p>
          <a:p>
            <a:r>
              <a:rPr lang="en-US" sz="1200" dirty="0" err="1"/>
              <a:t>Relat</a:t>
            </a:r>
            <a:r>
              <a:rPr lang="en-US" sz="1200" dirty="0" err="1">
                <a:latin typeface="Calibri"/>
                <a:cs typeface="Calibri"/>
              </a:rPr>
              <a:t>ório</a:t>
            </a:r>
            <a:r>
              <a:rPr lang="en-US" sz="1200" dirty="0">
                <a:latin typeface="Calibri"/>
                <a:cs typeface="Calibri"/>
              </a:rPr>
              <a:t> de </a:t>
            </a:r>
            <a:r>
              <a:rPr lang="en-US" sz="1200" dirty="0" err="1">
                <a:latin typeface="Calibri"/>
                <a:cs typeface="Calibri"/>
              </a:rPr>
              <a:t>reorganização</a:t>
            </a:r>
            <a:r>
              <a:rPr lang="en-US" sz="1200" dirty="0">
                <a:latin typeface="Calibri"/>
                <a:cs typeface="Calibri"/>
              </a:rPr>
              <a:t> </a:t>
            </a:r>
            <a:r>
              <a:rPr lang="en-US" sz="1200" dirty="0" err="1">
                <a:latin typeface="Calibri"/>
                <a:cs typeface="Calibri"/>
              </a:rPr>
              <a:t>distrital</a:t>
            </a:r>
            <a:endParaRPr lang="en-US" sz="1200" dirty="0"/>
          </a:p>
          <a:p>
            <a:r>
              <a:rPr lang="en-US" sz="1200" dirty="0" err="1"/>
              <a:t>Pessoas</a:t>
            </a:r>
            <a:r>
              <a:rPr lang="en-US" sz="1200" dirty="0"/>
              <a:t> </a:t>
            </a:r>
            <a:r>
              <a:rPr lang="en-US" sz="1200" dirty="0" err="1"/>
              <a:t>tratadas</a:t>
            </a:r>
            <a:r>
              <a:rPr lang="en-US" sz="1200" dirty="0"/>
              <a:t> e </a:t>
            </a:r>
            <a:r>
              <a:rPr lang="en-US" sz="1200" dirty="0" err="1"/>
              <a:t>relat</a:t>
            </a:r>
            <a:r>
              <a:rPr lang="en-US" sz="1200" dirty="0" err="1">
                <a:latin typeface="Calibri"/>
                <a:cs typeface="Calibri"/>
              </a:rPr>
              <a:t>ório</a:t>
            </a:r>
            <a:r>
              <a:rPr lang="en-US" sz="1200" dirty="0">
                <a:latin typeface="Calibri"/>
                <a:cs typeface="Calibri"/>
              </a:rPr>
              <a:t> de </a:t>
            </a:r>
            <a:r>
              <a:rPr lang="en-US" sz="1200" dirty="0" err="1">
                <a:latin typeface="Calibri"/>
                <a:cs typeface="Calibri"/>
              </a:rPr>
              <a:t>cobertura</a:t>
            </a:r>
            <a:endParaRPr lang="en-US" sz="1200" dirty="0"/>
          </a:p>
          <a:p>
            <a:r>
              <a:rPr lang="en-US" sz="1200" dirty="0" err="1"/>
              <a:t>Relat</a:t>
            </a:r>
            <a:r>
              <a:rPr lang="en-US" sz="1200" dirty="0" err="1">
                <a:latin typeface="Calibri"/>
                <a:cs typeface="Calibri"/>
              </a:rPr>
              <a:t>ório</a:t>
            </a:r>
            <a:r>
              <a:rPr lang="en-US" sz="1200" dirty="0">
                <a:latin typeface="Calibri"/>
                <a:cs typeface="Calibri"/>
              </a:rPr>
              <a:t> de </a:t>
            </a:r>
            <a:r>
              <a:rPr lang="en-US" sz="1200" dirty="0" err="1">
                <a:latin typeface="Calibri"/>
                <a:cs typeface="Calibri"/>
              </a:rPr>
              <a:t>cobertura</a:t>
            </a:r>
            <a:r>
              <a:rPr lang="en-US" sz="1200" dirty="0"/>
              <a:t> – </a:t>
            </a:r>
            <a:r>
              <a:rPr lang="en-US" sz="1200" dirty="0" err="1">
                <a:latin typeface="Calibri"/>
                <a:cs typeface="Calibri"/>
              </a:rPr>
              <a:t>áreas</a:t>
            </a:r>
            <a:r>
              <a:rPr lang="en-US" sz="1200" dirty="0">
                <a:latin typeface="Calibri"/>
                <a:cs typeface="Calibri"/>
              </a:rPr>
              <a:t> </a:t>
            </a:r>
            <a:r>
              <a:rPr lang="en-US" sz="1200" dirty="0" err="1">
                <a:latin typeface="Calibri"/>
                <a:cs typeface="Calibri"/>
              </a:rPr>
              <a:t>prioritárias</a:t>
            </a:r>
            <a:endParaRPr lang="en-US" sz="1200" dirty="0"/>
          </a:p>
          <a:p>
            <a:r>
              <a:rPr lang="en-US" sz="1200" dirty="0" err="1"/>
              <a:t>Inqu</a:t>
            </a:r>
            <a:r>
              <a:rPr lang="en-US" sz="1200" dirty="0" err="1">
                <a:latin typeface="Calibri"/>
                <a:cs typeface="Calibri"/>
              </a:rPr>
              <a:t>érito</a:t>
            </a:r>
            <a:r>
              <a:rPr lang="en-US" sz="1200" dirty="0">
                <a:latin typeface="Calibri"/>
                <a:cs typeface="Calibri"/>
              </a:rPr>
              <a:t> de </a:t>
            </a:r>
            <a:r>
              <a:rPr lang="en-US" sz="1200" dirty="0" err="1">
                <a:latin typeface="Calibri"/>
                <a:cs typeface="Calibri"/>
              </a:rPr>
              <a:t>avaliação</a:t>
            </a:r>
            <a:r>
              <a:rPr lang="en-US" sz="1200" dirty="0">
                <a:latin typeface="Calibri"/>
                <a:cs typeface="Calibri"/>
              </a:rPr>
              <a:t> da </a:t>
            </a:r>
            <a:r>
              <a:rPr lang="en-US" sz="1200" dirty="0" err="1">
                <a:latin typeface="Calibri"/>
                <a:cs typeface="Calibri"/>
              </a:rPr>
              <a:t>transmissão</a:t>
            </a:r>
            <a:r>
              <a:rPr lang="en-US" sz="1200" dirty="0">
                <a:latin typeface="Calibri"/>
                <a:cs typeface="Calibri"/>
              </a:rPr>
              <a:t> </a:t>
            </a:r>
            <a:r>
              <a:rPr lang="en-US" sz="1200" dirty="0" err="1">
                <a:latin typeface="Calibri"/>
                <a:cs typeface="Calibri"/>
              </a:rPr>
              <a:t>planaeda</a:t>
            </a:r>
            <a:endParaRPr lang="en-US" sz="1200" dirty="0"/>
          </a:p>
          <a:p>
            <a:r>
              <a:rPr lang="en-US" sz="1200" dirty="0" err="1"/>
              <a:t>Inqu</a:t>
            </a:r>
            <a:r>
              <a:rPr lang="en-US" sz="1200" dirty="0" err="1">
                <a:latin typeface="Calibri"/>
                <a:cs typeface="Calibri"/>
              </a:rPr>
              <a:t>érito</a:t>
            </a:r>
            <a:r>
              <a:rPr lang="en-US" sz="1200" dirty="0">
                <a:latin typeface="Calibri"/>
                <a:cs typeface="Calibri"/>
              </a:rPr>
              <a:t> </a:t>
            </a:r>
            <a:r>
              <a:rPr lang="en-US" sz="1200" dirty="0" err="1">
                <a:latin typeface="Calibri"/>
                <a:cs typeface="Calibri"/>
              </a:rPr>
              <a:t>planaedo</a:t>
            </a:r>
            <a:r>
              <a:rPr lang="en-US" sz="1200" dirty="0">
                <a:latin typeface="Calibri"/>
                <a:cs typeface="Calibri"/>
              </a:rPr>
              <a:t> para o </a:t>
            </a:r>
            <a:r>
              <a:rPr lang="en-US" sz="1200" dirty="0" err="1">
                <a:latin typeface="Calibri"/>
                <a:cs typeface="Calibri"/>
              </a:rPr>
              <a:t>tracoma</a:t>
            </a:r>
            <a:endParaRPr lang="en-US" sz="1200" dirty="0"/>
          </a:p>
        </p:txBody>
      </p:sp>
      <p:sp>
        <p:nvSpPr>
          <p:cNvPr id="2" name="Title 1"/>
          <p:cNvSpPr>
            <a:spLocks noGrp="1"/>
          </p:cNvSpPr>
          <p:nvPr>
            <p:ph type="title"/>
          </p:nvPr>
        </p:nvSpPr>
        <p:spPr>
          <a:xfrm>
            <a:off x="152401" y="369094"/>
            <a:ext cx="3167546" cy="516255"/>
          </a:xfrm>
        </p:spPr>
        <p:txBody>
          <a:bodyPr/>
          <a:lstStyle/>
          <a:p>
            <a:r>
              <a:rPr lang="en-US" dirty="0" err="1"/>
              <a:t>Relatórios</a:t>
            </a:r>
            <a:r>
              <a:rPr lang="en-US" dirty="0"/>
              <a:t> </a:t>
            </a:r>
            <a:r>
              <a:rPr lang="en-US" dirty="0" err="1"/>
              <a:t>Padrão</a:t>
            </a:r>
            <a:endParaRPr lang="en-US" dirty="0">
              <a:solidFill>
                <a:srgbClr val="066E9F"/>
              </a:solidFill>
            </a:endParaRPr>
          </a:p>
        </p:txBody>
      </p:sp>
      <p:graphicFrame>
        <p:nvGraphicFramePr>
          <p:cNvPr id="5" name="Chart 4"/>
          <p:cNvGraphicFramePr>
            <a:graphicFrameLocks/>
          </p:cNvGraphicFramePr>
          <p:nvPr>
            <p:extLst>
              <p:ext uri="{D42A27DB-BD31-4B8C-83A1-F6EECF244321}">
                <p14:modId xmlns:p14="http://schemas.microsoft.com/office/powerpoint/2010/main" val="1084912525"/>
              </p:ext>
            </p:extLst>
          </p:nvPr>
        </p:nvGraphicFramePr>
        <p:xfrm>
          <a:off x="3188541" y="2362200"/>
          <a:ext cx="5991226" cy="335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7885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3733800"/>
            <a:ext cx="8229600" cy="715963"/>
          </a:xfrm>
        </p:spPr>
        <p:txBody>
          <a:bodyPr/>
          <a:lstStyle/>
          <a:p>
            <a:r>
              <a:rPr lang="pt-PT" dirty="0"/>
              <a:t>Introdução</a:t>
            </a:r>
          </a:p>
        </p:txBody>
      </p:sp>
      <p:sp>
        <p:nvSpPr>
          <p:cNvPr id="3" name="Text Placeholder 2"/>
          <p:cNvSpPr>
            <a:spLocks noGrp="1"/>
          </p:cNvSpPr>
          <p:nvPr>
            <p:ph type="body" idx="1"/>
          </p:nvPr>
        </p:nvSpPr>
        <p:spPr>
          <a:xfrm>
            <a:off x="685800" y="4648200"/>
            <a:ext cx="6477000" cy="1447800"/>
          </a:xfrm>
        </p:spPr>
        <p:txBody>
          <a:bodyPr/>
          <a:lstStyle/>
          <a:p>
            <a:pPr>
              <a:lnSpc>
                <a:spcPct val="100000"/>
              </a:lnSpc>
            </a:pPr>
            <a:r>
              <a:rPr lang="pt-BR" dirty="0">
                <a:solidFill>
                  <a:srgbClr val="066E9F"/>
                </a:solidFill>
                <a:latin typeface="Segoe UI" pitchFamily="34" charset="0"/>
              </a:rPr>
              <a:t>A base de dados integrada DTN</a:t>
            </a:r>
            <a:r>
              <a:rPr lang="pt-PT" dirty="0">
                <a:solidFill>
                  <a:srgbClr val="066E9F"/>
                </a:solidFill>
                <a:latin typeface="Segoe UI" pitchFamily="34" charset="0"/>
              </a:rPr>
              <a:t> foi elaborada para </a:t>
            </a:r>
            <a:r>
              <a:rPr lang="pt-PT" dirty="0"/>
              <a:t>reforçar a capacidade dos programas nacionais de DTN </a:t>
            </a:r>
            <a:r>
              <a:rPr lang="pt-PT" dirty="0">
                <a:solidFill>
                  <a:srgbClr val="066E9F"/>
                </a:solidFill>
                <a:latin typeface="Segoe UI" pitchFamily="34" charset="0"/>
              </a:rPr>
              <a:t>em termos de armazenar, gerir, analisar e reportar os dados</a:t>
            </a:r>
            <a:r>
              <a:rPr lang="pt-PT" dirty="0">
                <a:latin typeface="Segoe UI"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a:spLocks noGrp="1"/>
          </p:cNvSpPr>
          <p:nvPr>
            <p:ph type="body" sz="quarter" idx="13"/>
          </p:nvPr>
        </p:nvSpPr>
        <p:spPr/>
        <p:txBody>
          <a:bodyPr rIns="0">
            <a:noAutofit/>
          </a:bodyPr>
          <a:lstStyle/>
          <a:p>
            <a:r>
              <a:rPr lang="pt-PT" dirty="0"/>
              <a:t>relatórios</a:t>
            </a:r>
          </a:p>
        </p:txBody>
      </p:sp>
      <p:sp>
        <p:nvSpPr>
          <p:cNvPr id="4" name="Content Placeholder 3"/>
          <p:cNvSpPr>
            <a:spLocks noGrp="1"/>
          </p:cNvSpPr>
          <p:nvPr>
            <p:ph idx="1"/>
          </p:nvPr>
        </p:nvSpPr>
        <p:spPr>
          <a:xfrm>
            <a:off x="685800" y="1143000"/>
            <a:ext cx="7391400" cy="4525963"/>
          </a:xfrm>
        </p:spPr>
        <p:txBody>
          <a:bodyPr/>
          <a:lstStyle/>
          <a:p>
            <a:pPr marL="0" lvl="1" indent="0">
              <a:lnSpc>
                <a:spcPct val="100000"/>
              </a:lnSpc>
              <a:buNone/>
              <a:defRPr/>
            </a:pPr>
            <a:r>
              <a:rPr lang="pt-PT" sz="2200" dirty="0">
                <a:ea typeface="MS PGothic" charset="0"/>
              </a:rPr>
              <a:t>Com o elaborador de relatório personalizado, os utilizadores podem criar relatórios a partir de quaisquer dados na base de dados. </a:t>
            </a:r>
          </a:p>
          <a:p>
            <a:endParaRPr lang="en-US" dirty="0"/>
          </a:p>
        </p:txBody>
      </p:sp>
      <p:sp>
        <p:nvSpPr>
          <p:cNvPr id="2" name="Title 1"/>
          <p:cNvSpPr>
            <a:spLocks noGrp="1"/>
          </p:cNvSpPr>
          <p:nvPr>
            <p:ph type="title"/>
          </p:nvPr>
        </p:nvSpPr>
        <p:spPr>
          <a:xfrm>
            <a:off x="152400" y="369094"/>
            <a:ext cx="4571999" cy="516255"/>
          </a:xfrm>
        </p:spPr>
        <p:txBody>
          <a:bodyPr/>
          <a:lstStyle/>
          <a:p>
            <a:r>
              <a:rPr lang="pt-PT" dirty="0">
                <a:solidFill>
                  <a:srgbClr val="066E9F"/>
                </a:solidFill>
              </a:rPr>
              <a:t>Relatórios Personalizados</a:t>
            </a:r>
          </a:p>
        </p:txBody>
      </p:sp>
      <p:pic>
        <p:nvPicPr>
          <p:cNvPr id="3" name="Picture 2" descr="20Left.PNG"/>
          <p:cNvPicPr>
            <a:picLocks noChangeAspect="1"/>
          </p:cNvPicPr>
          <p:nvPr/>
        </p:nvPicPr>
        <p:blipFill rotWithShape="1">
          <a:blip r:embed="rId3">
            <a:extLst>
              <a:ext uri="{28A0092B-C50C-407E-A947-70E740481C1C}">
                <a14:useLocalDpi xmlns:a14="http://schemas.microsoft.com/office/drawing/2010/main" val="0"/>
              </a:ext>
            </a:extLst>
          </a:blip>
          <a:srcRect t="3850" r="40727" b="55897"/>
          <a:stretch/>
        </p:blipFill>
        <p:spPr>
          <a:xfrm>
            <a:off x="1981200" y="2971800"/>
            <a:ext cx="3970391" cy="2209800"/>
          </a:xfrm>
          <a:prstGeom prst="rect">
            <a:avLst/>
          </a:prstGeom>
          <a:effectLst>
            <a:outerShdw blurRad="63500" sx="102000" sy="102000" algn="ctr" rotWithShape="0">
              <a:schemeClr val="bg1">
                <a:lumMod val="50000"/>
                <a:alpha val="40000"/>
              </a:schemeClr>
            </a:outerShdw>
          </a:effectLst>
        </p:spPr>
      </p:pic>
      <p:pic>
        <p:nvPicPr>
          <p:cNvPr id="5" name="Picture 4" descr="20Right.PNG"/>
          <p:cNvPicPr>
            <a:picLocks noChangeAspect="1"/>
          </p:cNvPicPr>
          <p:nvPr/>
        </p:nvPicPr>
        <p:blipFill rotWithShape="1">
          <a:blip r:embed="rId4">
            <a:extLst>
              <a:ext uri="{28A0092B-C50C-407E-A947-70E740481C1C}">
                <a14:useLocalDpi xmlns:a14="http://schemas.microsoft.com/office/drawing/2010/main" val="0"/>
              </a:ext>
            </a:extLst>
          </a:blip>
          <a:srcRect t="4177" r="48226" b="14686"/>
          <a:stretch/>
        </p:blipFill>
        <p:spPr>
          <a:xfrm>
            <a:off x="4800600" y="2286000"/>
            <a:ext cx="3352741" cy="3962400"/>
          </a:xfrm>
          <a:prstGeom prst="rect">
            <a:avLst/>
          </a:prstGeom>
          <a:effectLst>
            <a:outerShdw blurRad="63500" sx="102000" sy="102000" algn="ctr" rotWithShape="0">
              <a:schemeClr val="bg1">
                <a:lumMod val="50000"/>
                <a:alpha val="40000"/>
              </a:scheme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369094"/>
            <a:ext cx="3927467" cy="516255"/>
          </a:xfrm>
        </p:spPr>
        <p:txBody>
          <a:bodyPr/>
          <a:lstStyle/>
          <a:p>
            <a:r>
              <a:rPr lang="pt-PT" dirty="0"/>
              <a:t>Funcionalidades úteis</a:t>
            </a:r>
          </a:p>
        </p:txBody>
      </p:sp>
      <p:sp>
        <p:nvSpPr>
          <p:cNvPr id="8" name="Content Placeholder 3"/>
          <p:cNvSpPr>
            <a:spLocks noGrp="1"/>
          </p:cNvSpPr>
          <p:nvPr>
            <p:ph idx="1"/>
          </p:nvPr>
        </p:nvSpPr>
        <p:spPr>
          <a:xfrm>
            <a:off x="171331" y="885348"/>
            <a:ext cx="8591669" cy="5515452"/>
          </a:xfrm>
        </p:spPr>
        <p:txBody>
          <a:bodyPr>
            <a:noAutofit/>
          </a:bodyPr>
          <a:lstStyle/>
          <a:p>
            <a:pPr marL="525780">
              <a:spcAft>
                <a:spcPts val="1800"/>
              </a:spcAft>
              <a:buSzPct val="100000"/>
              <a:buFont typeface="Wingdings" charset="2"/>
              <a:buChar char="§"/>
            </a:pPr>
            <a:r>
              <a:rPr lang="pt-PT" b="1" dirty="0"/>
              <a:t>Importar dados</a:t>
            </a:r>
            <a:r>
              <a:rPr lang="pt-PT" dirty="0"/>
              <a:t> em grandes lotes utilizando o Excel</a:t>
            </a:r>
          </a:p>
          <a:p>
            <a:pPr marL="525780">
              <a:spcAft>
                <a:spcPts val="1800"/>
              </a:spcAft>
            </a:pPr>
            <a:r>
              <a:rPr lang="pt-PT" b="1" dirty="0"/>
              <a:t>Criar indicadores </a:t>
            </a:r>
            <a:r>
              <a:rPr lang="pt-PT" dirty="0"/>
              <a:t>personalizados para qualquer formulário</a:t>
            </a:r>
          </a:p>
          <a:p>
            <a:pPr marL="525780">
              <a:spcAft>
                <a:spcPts val="1800"/>
              </a:spcAft>
            </a:pPr>
            <a:r>
              <a:rPr lang="pt-PT" b="1" dirty="0"/>
              <a:t>Criar formulários </a:t>
            </a:r>
            <a:r>
              <a:rPr lang="pt-PT" dirty="0"/>
              <a:t>personalizados para qualquer módulo</a:t>
            </a:r>
          </a:p>
          <a:p>
            <a:pPr marL="525780">
              <a:spcAft>
                <a:spcPts val="1800"/>
              </a:spcAft>
            </a:pPr>
            <a:r>
              <a:rPr lang="pt-PT" b="1" dirty="0"/>
              <a:t>Exportar dados </a:t>
            </a:r>
            <a:r>
              <a:rPr lang="pt-PT" dirty="0"/>
              <a:t>para a folha de trabalho em Excel</a:t>
            </a:r>
          </a:p>
          <a:p>
            <a:pPr marL="525780">
              <a:spcAft>
                <a:spcPts val="1800"/>
              </a:spcAft>
            </a:pPr>
            <a:r>
              <a:rPr lang="pt-PT" b="1" dirty="0"/>
              <a:t>Recolher dados </a:t>
            </a:r>
            <a:r>
              <a:rPr lang="pt-PT" dirty="0"/>
              <a:t>de historial para análise multi-anual</a:t>
            </a:r>
          </a:p>
          <a:p>
            <a:pPr marL="525780">
              <a:spcAft>
                <a:spcPts val="1800"/>
              </a:spcAft>
            </a:pPr>
            <a:r>
              <a:rPr lang="pt-PT" b="1" dirty="0"/>
              <a:t>Criar relatórios </a:t>
            </a:r>
            <a:r>
              <a:rPr lang="pt-PT" dirty="0"/>
              <a:t>utilizando quaisquer dados inseridos </a:t>
            </a:r>
          </a:p>
          <a:p>
            <a:pPr marL="525780">
              <a:spcAft>
                <a:spcPts val="1800"/>
              </a:spcAft>
            </a:pPr>
            <a:r>
              <a:rPr lang="pt-PT" b="1" dirty="0"/>
              <a:t>Actualiza automaticamente </a:t>
            </a:r>
            <a:r>
              <a:rPr lang="pt-PT" dirty="0"/>
              <a:t>com uma ligação de Internet para correcções de erros ou quando novas funcionalidades são adicionadas</a:t>
            </a:r>
          </a:p>
          <a:p>
            <a:pPr marL="525780">
              <a:spcAft>
                <a:spcPts val="1800"/>
              </a:spcAft>
            </a:pPr>
            <a:r>
              <a:rPr lang="pt-PT" b="1" dirty="0"/>
              <a:t>Fazer cópia de segurança automaticamente </a:t>
            </a:r>
            <a:r>
              <a:rPr lang="pt-PT" dirty="0"/>
              <a:t>com a opção de reverter para a última versão.</a:t>
            </a:r>
          </a:p>
          <a:p>
            <a:pPr marL="525780">
              <a:spcAft>
                <a:spcPts val="800"/>
              </a:spcAft>
              <a:buSzPct val="100000"/>
              <a:buFont typeface="Wingdings" charset="2"/>
              <a:buChar char="§"/>
            </a:pPr>
            <a:endParaRPr lang="pt-PT" dirty="0"/>
          </a:p>
        </p:txBody>
      </p:sp>
      <p:sp>
        <p:nvSpPr>
          <p:cNvPr id="6" name="Text Placeholder 2"/>
          <p:cNvSpPr txBox="1">
            <a:spLocks/>
          </p:cNvSpPr>
          <p:nvPr/>
        </p:nvSpPr>
        <p:spPr>
          <a:xfrm>
            <a:off x="171331" y="42335"/>
            <a:ext cx="1475025" cy="307777"/>
          </a:xfrm>
          <a:prstGeom prst="rect">
            <a:avLst/>
          </a:prstGeom>
          <a:noFill/>
        </p:spPr>
        <p:txBody>
          <a:bodyPr wrap="none" lIns="0" rIns="0">
            <a:spAutoFit/>
          </a:bodyPr>
          <a:lstStyle>
            <a:lvl1pPr marL="0" indent="-342900" algn="l" defTabSz="914400" rtl="0" eaLnBrk="1" latinLnBrk="0" hangingPunct="1">
              <a:spcBef>
                <a:spcPct val="20000"/>
              </a:spcBef>
              <a:buClr>
                <a:srgbClr val="066E9F"/>
              </a:buClr>
              <a:buSzPct val="120000"/>
              <a:buFont typeface="Wingdings" charset="2"/>
              <a:buNone/>
              <a:defRPr lang="en-US" sz="1400" kern="1200" cap="small" spc="100" dirty="0" smtClean="0">
                <a:solidFill>
                  <a:srgbClr val="DCE6F2"/>
                </a:solidFill>
                <a:latin typeface="Segoe UI Semibold" pitchFamily="34" charset="0"/>
                <a:ea typeface="Segoe UI" pitchFamily="34" charset="0"/>
                <a:cs typeface="Segoe UI" pitchFamily="34" charset="0"/>
              </a:defRPr>
            </a:lvl1pPr>
            <a:lvl2pPr marL="742950" indent="-285750" algn="l" defTabSz="914400" rtl="0" eaLnBrk="1" latinLnBrk="0" hangingPunct="1">
              <a:spcBef>
                <a:spcPct val="20000"/>
              </a:spcBef>
              <a:buClr>
                <a:srgbClr val="066E9F"/>
              </a:buClr>
              <a:buSzPct val="120000"/>
              <a:buFont typeface="Arial"/>
              <a:buChar char="•"/>
              <a:defRPr sz="1800" kern="1200">
                <a:solidFill>
                  <a:srgbClr val="17375D"/>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66E9F"/>
              </a:buClr>
              <a:buSzPct val="120000"/>
              <a:buFont typeface="Segoe UI" pitchFamily="34" charset="0"/>
              <a:buChar char="◦"/>
              <a:defRPr sz="1800" kern="1200">
                <a:solidFill>
                  <a:srgbClr val="17375D"/>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t-PT" dirty="0"/>
              <a:t>gestão de dados</a:t>
            </a:r>
          </a:p>
        </p:txBody>
      </p:sp>
    </p:spTree>
    <p:extLst>
      <p:ext uri="{BB962C8B-B14F-4D97-AF65-F5344CB8AC3E}">
        <p14:creationId xmlns:p14="http://schemas.microsoft.com/office/powerpoint/2010/main" val="3504854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Instalação</a:t>
            </a:r>
          </a:p>
        </p:txBody>
      </p:sp>
      <p:sp>
        <p:nvSpPr>
          <p:cNvPr id="4" name="Text Placeholder 3"/>
          <p:cNvSpPr>
            <a:spLocks noGrp="1"/>
          </p:cNvSpPr>
          <p:nvPr>
            <p:ph type="body" idx="1"/>
          </p:nvPr>
        </p:nvSpPr>
        <p:spPr>
          <a:xfrm>
            <a:off x="685800" y="4648200"/>
            <a:ext cx="5562600" cy="1447800"/>
          </a:xfrm>
        </p:spPr>
        <p:txBody>
          <a:bodyPr/>
          <a:lstStyle/>
          <a:p>
            <a:r>
              <a:rPr lang="pt-PT" dirty="0"/>
              <a:t>O primeiro passo é instalar </a:t>
            </a:r>
            <a:r>
              <a:rPr lang="pt-BR" dirty="0"/>
              <a:t>a  base de dados integrada DTN</a:t>
            </a:r>
            <a:r>
              <a:rPr lang="pt-PT" dirty="0"/>
              <a:t> no seu computador.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2" indent="0">
              <a:spcAft>
                <a:spcPts val="1800"/>
              </a:spcAft>
              <a:buSzPct val="100000"/>
              <a:buNone/>
              <a:defRPr/>
            </a:pPr>
            <a:r>
              <a:rPr lang="pt-PT" sz="2200" dirty="0">
                <a:ea typeface="MS PGothic" charset="0"/>
              </a:rPr>
              <a:t>Existem duas fases para instalar </a:t>
            </a:r>
            <a:r>
              <a:rPr lang="pt-BR" sz="2200" dirty="0">
                <a:ea typeface="MS PGothic" charset="0"/>
              </a:rPr>
              <a:t>a base de dados integrada DTN</a:t>
            </a:r>
            <a:r>
              <a:rPr lang="pt-PT" sz="2200" dirty="0">
                <a:ea typeface="MS PGothic" charset="0"/>
              </a:rPr>
              <a:t> no seu computador:</a:t>
            </a:r>
          </a:p>
          <a:p>
            <a:pPr marL="640080" lvl="3" indent="-457200">
              <a:spcAft>
                <a:spcPts val="1200"/>
              </a:spcAft>
              <a:buSzPct val="100000"/>
              <a:buFont typeface="+mj-lt"/>
              <a:buAutoNum type="arabicPeriod"/>
              <a:defRPr/>
            </a:pPr>
            <a:r>
              <a:rPr lang="pt-PT" sz="2200" dirty="0">
                <a:latin typeface="Segoe UI Semibold" pitchFamily="34" charset="0"/>
                <a:ea typeface="MS PGothic" charset="0"/>
              </a:rPr>
              <a:t>Instalar o Access DB Engine32 bit</a:t>
            </a:r>
          </a:p>
          <a:p>
            <a:pPr marL="640080" lvl="3" indent="-457200">
              <a:spcAft>
                <a:spcPts val="600"/>
              </a:spcAft>
              <a:buSzPct val="100000"/>
              <a:buFont typeface="+mj-lt"/>
              <a:buAutoNum type="arabicPeriod"/>
              <a:defRPr/>
            </a:pPr>
            <a:r>
              <a:rPr lang="pt-PT" sz="2200" dirty="0">
                <a:latin typeface="Segoe UI Semibold" pitchFamily="34" charset="0"/>
                <a:ea typeface="MS PGothic" charset="0"/>
              </a:rPr>
              <a:t>Instalar </a:t>
            </a:r>
            <a:r>
              <a:rPr lang="pt-BR" sz="2200" dirty="0">
                <a:latin typeface="Segoe UI Semibold" pitchFamily="34" charset="0"/>
                <a:ea typeface="MS PGothic" charset="0"/>
              </a:rPr>
              <a:t>a base de dados integrada DTN</a:t>
            </a:r>
            <a:r>
              <a:rPr lang="pt-PT" sz="2200" dirty="0">
                <a:latin typeface="Segoe UI Semibold" pitchFamily="34" charset="0"/>
                <a:ea typeface="MS PGothic" charset="0"/>
              </a:rPr>
              <a:t> </a:t>
            </a:r>
          </a:p>
          <a:p>
            <a:endParaRPr lang="en-US" dirty="0"/>
          </a:p>
        </p:txBody>
      </p:sp>
      <p:sp>
        <p:nvSpPr>
          <p:cNvPr id="4" name="Title 3"/>
          <p:cNvSpPr>
            <a:spLocks noGrp="1"/>
          </p:cNvSpPr>
          <p:nvPr>
            <p:ph type="title"/>
          </p:nvPr>
        </p:nvSpPr>
        <p:spPr>
          <a:xfrm>
            <a:off x="135469" y="206613"/>
            <a:ext cx="4943046" cy="580787"/>
          </a:xfrm>
        </p:spPr>
        <p:txBody>
          <a:bodyPr/>
          <a:lstStyle/>
          <a:p>
            <a:r>
              <a:rPr lang="pt-PT" dirty="0"/>
              <a:t>Passos para a instalação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410200"/>
            <a:ext cx="9144000" cy="11747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Text Placeholder 2"/>
          <p:cNvSpPr>
            <a:spLocks noGrp="1"/>
          </p:cNvSpPr>
          <p:nvPr>
            <p:ph type="body" sz="quarter" idx="13"/>
          </p:nvPr>
        </p:nvSpPr>
        <p:spPr>
          <a:xfrm>
            <a:off x="171331" y="42335"/>
            <a:ext cx="2143657" cy="307777"/>
          </a:xfrm>
        </p:spPr>
        <p:txBody>
          <a:bodyPr/>
          <a:lstStyle/>
          <a:p>
            <a:r>
              <a:rPr lang="pt-PT" dirty="0">
                <a:solidFill>
                  <a:srgbClr val="DCE6F2"/>
                </a:solidFill>
              </a:rPr>
              <a:t>passos para a instalação</a:t>
            </a:r>
          </a:p>
        </p:txBody>
      </p:sp>
      <p:sp>
        <p:nvSpPr>
          <p:cNvPr id="4" name="Content Placeholder 3"/>
          <p:cNvSpPr>
            <a:spLocks noGrp="1"/>
          </p:cNvSpPr>
          <p:nvPr>
            <p:ph idx="1"/>
          </p:nvPr>
        </p:nvSpPr>
        <p:spPr>
          <a:xfrm>
            <a:off x="685800" y="1143001"/>
            <a:ext cx="7848600" cy="3505200"/>
          </a:xfrm>
        </p:spPr>
        <p:txBody>
          <a:bodyPr/>
          <a:lstStyle/>
          <a:p>
            <a:pPr marL="0" lvl="1" indent="0">
              <a:spcAft>
                <a:spcPts val="1800"/>
              </a:spcAft>
              <a:buNone/>
              <a:defRPr/>
            </a:pPr>
            <a:r>
              <a:rPr lang="pt-PT" sz="2200" dirty="0"/>
              <a:t>Para instalar o Access DB Engine32 bit:</a:t>
            </a:r>
          </a:p>
          <a:p>
            <a:pPr marL="640080" lvl="3" indent="-457200">
              <a:spcAft>
                <a:spcPts val="1800"/>
              </a:spcAft>
              <a:buFont typeface="+mj-lt"/>
              <a:buAutoNum type="arabicPeriod"/>
              <a:defRPr/>
            </a:pPr>
            <a:r>
              <a:rPr lang="pt-PT" sz="2200" dirty="0"/>
              <a:t>Ir para </a:t>
            </a:r>
            <a:r>
              <a:rPr lang="en-US" sz="2200" dirty="0"/>
              <a:t>https://www.microsoft.com/en-us/download/details.aspx?id=13255 </a:t>
            </a:r>
          </a:p>
          <a:p>
            <a:pPr marL="640080" lvl="3" indent="-457200">
              <a:spcAft>
                <a:spcPts val="1800"/>
              </a:spcAft>
              <a:buFont typeface="+mj-lt"/>
              <a:buAutoNum type="arabicPeriod"/>
              <a:defRPr/>
            </a:pPr>
            <a:r>
              <a:rPr lang="pt-PT" sz="2200" dirty="0"/>
              <a:t>Fazer download e instalar o Access Engine</a:t>
            </a:r>
          </a:p>
          <a:p>
            <a:pPr marL="640080" lvl="3" indent="-457200">
              <a:spcAft>
                <a:spcPts val="1800"/>
              </a:spcAft>
              <a:buSzPct val="100000"/>
              <a:buFont typeface="+mj-lt"/>
              <a:buAutoNum type="arabicPeriod"/>
              <a:defRPr/>
            </a:pPr>
            <a:r>
              <a:rPr lang="pt-PT" sz="2200" dirty="0"/>
              <a:t>Reiniciar o seu computador </a:t>
            </a:r>
          </a:p>
        </p:txBody>
      </p:sp>
      <p:sp>
        <p:nvSpPr>
          <p:cNvPr id="2" name="Title 1"/>
          <p:cNvSpPr>
            <a:spLocks noGrp="1"/>
          </p:cNvSpPr>
          <p:nvPr>
            <p:ph type="title"/>
          </p:nvPr>
        </p:nvSpPr>
        <p:spPr>
          <a:xfrm>
            <a:off x="152400" y="369094"/>
            <a:ext cx="5715000" cy="516255"/>
          </a:xfrm>
        </p:spPr>
        <p:txBody>
          <a:bodyPr/>
          <a:lstStyle/>
          <a:p>
            <a:r>
              <a:rPr lang="pt-PT" dirty="0"/>
              <a:t>Instale o Acesso DB Engine32 bit</a:t>
            </a:r>
          </a:p>
        </p:txBody>
      </p:sp>
      <p:sp>
        <p:nvSpPr>
          <p:cNvPr id="7" name="TextBox 6"/>
          <p:cNvSpPr txBox="1"/>
          <p:nvPr/>
        </p:nvSpPr>
        <p:spPr>
          <a:xfrm>
            <a:off x="381000" y="5715000"/>
            <a:ext cx="8382000" cy="553998"/>
          </a:xfrm>
          <a:prstGeom prst="rect">
            <a:avLst/>
          </a:prstGeom>
          <a:noFill/>
        </p:spPr>
        <p:txBody>
          <a:bodyPr wrap="square" rtlCol="0">
            <a:spAutoFit/>
          </a:bodyPr>
          <a:lstStyle/>
          <a:p>
            <a:r>
              <a:rPr lang="pt-PT" sz="1500" b="1" dirty="0">
                <a:solidFill>
                  <a:srgbClr val="932323"/>
                </a:solidFill>
                <a:latin typeface="Segoe UI" pitchFamily="34" charset="0"/>
                <a:ea typeface="Segoe UI" pitchFamily="34" charset="0"/>
                <a:cs typeface="Segoe UI" pitchFamily="34" charset="0"/>
              </a:rPr>
              <a:t>Observação importante :</a:t>
            </a:r>
            <a:r>
              <a:rPr lang="pt-PT" sz="1500" dirty="0">
                <a:solidFill>
                  <a:srgbClr val="17375D"/>
                </a:solidFill>
                <a:latin typeface="Segoe UI" pitchFamily="34" charset="0"/>
                <a:ea typeface="Segoe UI" pitchFamily="34" charset="0"/>
                <a:cs typeface="Segoe UI" pitchFamily="34" charset="0"/>
              </a:rPr>
              <a:t> Se não poder baixar o Access Engine porque tem uma mensagem aindicando que este já existe no seu computador, isso é bom. Prosseguir para o próximo passo. </a:t>
            </a:r>
            <a:endParaRPr lang="pt-PT" sz="1500" dirty="0">
              <a:solidFill>
                <a:srgbClr val="17375D"/>
              </a:solidFill>
              <a:latin typeface="Segoe UI Semibold" pitchFamily="34" charset="0"/>
              <a:ea typeface="Segoe UI" pitchFamily="34" charset="0"/>
              <a:cs typeface="Segoe U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lvl="1" indent="0">
              <a:spcAft>
                <a:spcPts val="600"/>
              </a:spcAft>
              <a:buNone/>
              <a:defRPr/>
            </a:pPr>
            <a:r>
              <a:rPr lang="pt-PT" sz="2200" dirty="0"/>
              <a:t>Para instalar </a:t>
            </a:r>
            <a:r>
              <a:rPr lang="pt-BR" sz="2200" dirty="0"/>
              <a:t>a base de dados integrada DTN</a:t>
            </a:r>
            <a:r>
              <a:rPr lang="pt-PT" sz="2200" dirty="0"/>
              <a:t>:</a:t>
            </a:r>
          </a:p>
          <a:p>
            <a:pPr marL="640080" lvl="3" indent="-457200">
              <a:spcAft>
                <a:spcPts val="1800"/>
              </a:spcAft>
              <a:buFont typeface="+mj-lt"/>
              <a:buAutoNum type="arabicPeriod"/>
              <a:defRPr/>
            </a:pPr>
            <a:r>
              <a:rPr lang="pt-PT" sz="2200" dirty="0"/>
              <a:t>Ir para  </a:t>
            </a:r>
            <a:br>
              <a:rPr lang="pt-PT" sz="2200" dirty="0"/>
            </a:br>
            <a:r>
              <a:rPr lang="pt-PT" u="sng" dirty="0">
                <a:hlinkClick r:id="rId3"/>
              </a:rPr>
              <a:t>http://apps.who.int/neglected_diseases/ntddata/ntd_database/</a:t>
            </a:r>
            <a:r>
              <a:rPr lang="pt-PT" u="sng" dirty="0"/>
              <a:t/>
            </a:r>
            <a:br>
              <a:rPr lang="pt-PT" u="sng" dirty="0"/>
            </a:br>
            <a:r>
              <a:rPr lang="pt-PT" u="sng" dirty="0"/>
              <a:t/>
            </a:r>
            <a:br>
              <a:rPr lang="pt-PT" u="sng" dirty="0"/>
            </a:br>
            <a:r>
              <a:rPr lang="pt-PT" dirty="0"/>
              <a:t>ou para utilizadores 64-bit </a:t>
            </a:r>
            <a:r>
              <a:rPr lang="pt-PT" u="sng" dirty="0"/>
              <a:t/>
            </a:r>
            <a:br>
              <a:rPr lang="pt-PT" u="sng" dirty="0"/>
            </a:br>
            <a:r>
              <a:rPr lang="pt-PT" u="sng" dirty="0">
                <a:hlinkClick r:id="rId3"/>
              </a:rPr>
              <a:t>http://apps.who.int/neglected_diseases/ntddata/ntd_database/x64</a:t>
            </a:r>
            <a:r>
              <a:rPr lang="pt-PT" u="sng" dirty="0"/>
              <a:t/>
            </a:r>
            <a:br>
              <a:rPr lang="pt-PT" u="sng" dirty="0"/>
            </a:br>
            <a:endParaRPr lang="pt-PT" u="sng" dirty="0"/>
          </a:p>
          <a:p>
            <a:pPr marL="640080" lvl="3" indent="-457200">
              <a:spcAft>
                <a:spcPts val="1800"/>
              </a:spcAft>
              <a:buFont typeface="+mj-lt"/>
              <a:buAutoNum type="arabicPeriod"/>
              <a:defRPr/>
            </a:pPr>
            <a:r>
              <a:rPr lang="pt-PT" sz="2200" dirty="0"/>
              <a:t>Clicar </a:t>
            </a:r>
            <a:r>
              <a:rPr lang="pt-PT" sz="2200" b="1" dirty="0"/>
              <a:t>Instalar</a:t>
            </a:r>
          </a:p>
        </p:txBody>
      </p:sp>
      <p:sp>
        <p:nvSpPr>
          <p:cNvPr id="2" name="Title 1"/>
          <p:cNvSpPr>
            <a:spLocks noGrp="1"/>
          </p:cNvSpPr>
          <p:nvPr>
            <p:ph type="title"/>
          </p:nvPr>
        </p:nvSpPr>
        <p:spPr>
          <a:xfrm>
            <a:off x="152400" y="369094"/>
            <a:ext cx="6607963" cy="516255"/>
          </a:xfrm>
        </p:spPr>
        <p:txBody>
          <a:bodyPr/>
          <a:lstStyle/>
          <a:p>
            <a:r>
              <a:rPr lang="pt-BR" dirty="0"/>
              <a:t>Instalar a  base de dados integrada DTN</a:t>
            </a:r>
            <a:endParaRPr lang="pt-PT" dirty="0"/>
          </a:p>
        </p:txBody>
      </p:sp>
      <p:pic>
        <p:nvPicPr>
          <p:cNvPr id="6" name="Picture 5" descr="1.PNG"/>
          <p:cNvPicPr>
            <a:picLocks noChangeAspect="1"/>
          </p:cNvPicPr>
          <p:nvPr/>
        </p:nvPicPr>
        <p:blipFill>
          <a:blip r:embed="rId4" cstate="print"/>
          <a:srcRect r="56667" b="20634"/>
          <a:stretch>
            <a:fillRect/>
          </a:stretch>
        </p:blipFill>
        <p:spPr>
          <a:xfrm>
            <a:off x="4114799" y="3505200"/>
            <a:ext cx="4285609" cy="2895600"/>
          </a:xfrm>
          <a:prstGeom prst="rect">
            <a:avLst/>
          </a:prstGeom>
          <a:effectLst>
            <a:outerShdw blurRad="63500" sx="102000" sy="102000" algn="ctr" rotWithShape="0">
              <a:schemeClr val="bg1">
                <a:lumMod val="50000"/>
                <a:alpha val="40000"/>
              </a:schemeClr>
            </a:outerShdw>
          </a:effectLst>
        </p:spPr>
      </p:pic>
      <p:sp>
        <p:nvSpPr>
          <p:cNvPr id="8" name="Right Arrow 7"/>
          <p:cNvSpPr/>
          <p:nvPr/>
        </p:nvSpPr>
        <p:spPr>
          <a:xfrm>
            <a:off x="3810000" y="6057900"/>
            <a:ext cx="381000" cy="2286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4191000" y="6019800"/>
            <a:ext cx="7620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p:cNvSpPr>
            <a:spLocks noGrp="1"/>
          </p:cNvSpPr>
          <p:nvPr>
            <p:ph type="body" sz="quarter" idx="13"/>
          </p:nvPr>
        </p:nvSpPr>
        <p:spPr>
          <a:xfrm>
            <a:off x="171331" y="42335"/>
            <a:ext cx="2143657" cy="307777"/>
          </a:xfrm>
        </p:spPr>
        <p:txBody>
          <a:bodyPr/>
          <a:lstStyle/>
          <a:p>
            <a:r>
              <a:rPr lang="pt-PT" dirty="0">
                <a:solidFill>
                  <a:srgbClr val="DCE6F2"/>
                </a:solidFill>
              </a:rPr>
              <a:t>passos para a instalação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A abertura do ecrã</a:t>
            </a:r>
          </a:p>
        </p:txBody>
      </p:sp>
      <p:sp>
        <p:nvSpPr>
          <p:cNvPr id="3" name="Text Placeholder 2"/>
          <p:cNvSpPr>
            <a:spLocks noGrp="1"/>
          </p:cNvSpPr>
          <p:nvPr>
            <p:ph type="body" idx="1"/>
          </p:nvPr>
        </p:nvSpPr>
        <p:spPr>
          <a:xfrm>
            <a:off x="685800" y="4648200"/>
            <a:ext cx="6324600" cy="1447800"/>
          </a:xfrm>
        </p:spPr>
        <p:txBody>
          <a:bodyPr/>
          <a:lstStyle/>
          <a:p>
            <a:r>
              <a:rPr lang="pt-PT" dirty="0"/>
              <a:t>Quando abrir o programa d</a:t>
            </a:r>
            <a:r>
              <a:rPr lang="pt-BR" dirty="0"/>
              <a:t>a base de dados integrada DTN</a:t>
            </a:r>
            <a:r>
              <a:rPr lang="pt-PT" dirty="0"/>
              <a:t>, encontrará primeiro a abertura do ecrã antes de inserir o seu ficheiro ou dados.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Aft>
                <a:spcPts val="800"/>
              </a:spcAft>
              <a:buNone/>
            </a:pPr>
            <a:r>
              <a:rPr lang="pt-PT" sz="2200" dirty="0"/>
              <a:t>Este é o primeiro ecrã visualizado cada vez que se abre a ferramenta</a:t>
            </a:r>
            <a:r>
              <a:rPr lang="pt-BR" sz="2200" dirty="0"/>
              <a:t> base de dados integrada DTN</a:t>
            </a:r>
            <a:r>
              <a:rPr lang="pt-PT" sz="2200" dirty="0"/>
              <a:t>. </a:t>
            </a:r>
          </a:p>
          <a:p>
            <a:pPr marL="0" indent="0">
              <a:spcAft>
                <a:spcPts val="1200"/>
              </a:spcAft>
              <a:buNone/>
            </a:pPr>
            <a:r>
              <a:rPr lang="pt-PT" sz="2200" dirty="0"/>
              <a:t>Inclui:</a:t>
            </a:r>
          </a:p>
          <a:p>
            <a:pPr marL="347472" indent="-342900">
              <a:spcAft>
                <a:spcPts val="800"/>
              </a:spcAft>
              <a:buSzPct val="100000"/>
            </a:pPr>
            <a:r>
              <a:rPr lang="pt-PT" sz="2200" b="1" dirty="0">
                <a:latin typeface="Segoe UI Semibold" pitchFamily="34" charset="0"/>
              </a:rPr>
              <a:t>Escolha do idioma</a:t>
            </a:r>
          </a:p>
          <a:p>
            <a:pPr marL="347472" indent="-342900">
              <a:spcAft>
                <a:spcPts val="800"/>
              </a:spcAft>
              <a:buSzPct val="100000"/>
            </a:pPr>
            <a:r>
              <a:rPr lang="pt-PT" sz="2200" b="1" dirty="0">
                <a:latin typeface="Segoe UI Semibold" pitchFamily="34" charset="0"/>
              </a:rPr>
              <a:t>Nome de ficheiro recente</a:t>
            </a:r>
          </a:p>
          <a:p>
            <a:pPr marL="347472" indent="-342900">
              <a:spcAft>
                <a:spcPts val="800"/>
              </a:spcAft>
              <a:buSzPct val="100000"/>
            </a:pPr>
            <a:r>
              <a:rPr lang="pt-PT" sz="2200" b="1" dirty="0">
                <a:latin typeface="Segoe UI Semibold" pitchFamily="34" charset="0"/>
              </a:rPr>
              <a:t>Botão para abrir </a:t>
            </a:r>
          </a:p>
          <a:p>
            <a:pPr marL="347472" indent="-342900">
              <a:spcAft>
                <a:spcPts val="800"/>
              </a:spcAft>
              <a:buSzPct val="100000"/>
            </a:pPr>
            <a:r>
              <a:rPr lang="pt-PT" sz="2200" b="1" dirty="0">
                <a:latin typeface="Segoe UI Semibold" pitchFamily="34" charset="0"/>
              </a:rPr>
              <a:t>Procurar um link do ficheiro</a:t>
            </a:r>
          </a:p>
          <a:p>
            <a:pPr marL="347472" indent="-342900">
              <a:spcAft>
                <a:spcPts val="800"/>
              </a:spcAft>
              <a:buSzPct val="100000"/>
            </a:pPr>
            <a:r>
              <a:rPr lang="pt-PT" sz="2200" b="1" dirty="0">
                <a:latin typeface="Segoe UI Semibold" pitchFamily="34" charset="0"/>
              </a:rPr>
              <a:t>Criar um novo link de ficheiro</a:t>
            </a:r>
          </a:p>
        </p:txBody>
      </p:sp>
      <p:sp>
        <p:nvSpPr>
          <p:cNvPr id="5" name="Title 4"/>
          <p:cNvSpPr>
            <a:spLocks noGrp="1"/>
          </p:cNvSpPr>
          <p:nvPr>
            <p:ph type="title"/>
          </p:nvPr>
        </p:nvSpPr>
        <p:spPr>
          <a:xfrm>
            <a:off x="135469" y="206613"/>
            <a:ext cx="3467357" cy="580787"/>
          </a:xfrm>
        </p:spPr>
        <p:txBody>
          <a:bodyPr/>
          <a:lstStyle/>
          <a:p>
            <a:r>
              <a:rPr lang="pt-PT" dirty="0"/>
              <a:t>Abertura do ecrã</a:t>
            </a:r>
          </a:p>
        </p:txBody>
      </p:sp>
      <p:pic>
        <p:nvPicPr>
          <p:cNvPr id="2" name="Picture 1" descr="27_28_29_30_31.PNG"/>
          <p:cNvPicPr>
            <a:picLocks noChangeAspect="1"/>
          </p:cNvPicPr>
          <p:nvPr/>
        </p:nvPicPr>
        <p:blipFill rotWithShape="1">
          <a:blip r:embed="rId3">
            <a:extLst>
              <a:ext uri="{28A0092B-C50C-407E-A947-70E740481C1C}">
                <a14:useLocalDpi xmlns:a14="http://schemas.microsoft.com/office/drawing/2010/main" val="0"/>
              </a:ext>
            </a:extLst>
          </a:blip>
          <a:srcRect t="2985" r="44866" b="31745"/>
          <a:stretch/>
        </p:blipFill>
        <p:spPr>
          <a:xfrm>
            <a:off x="5334000" y="2209800"/>
            <a:ext cx="3430743" cy="3124200"/>
          </a:xfrm>
          <a:prstGeom prst="rect">
            <a:avLst/>
          </a:prstGeom>
          <a:effectLst>
            <a:outerShdw blurRad="63500" sx="102000" sy="102000" algn="ctr" rotWithShape="0">
              <a:schemeClr val="bg1">
                <a:lumMod val="50000"/>
                <a:alpha val="40000"/>
              </a:scheme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27_28_29_30_31.PNG"/>
          <p:cNvPicPr>
            <a:picLocks noChangeAspect="1"/>
          </p:cNvPicPr>
          <p:nvPr/>
        </p:nvPicPr>
        <p:blipFill rotWithShape="1">
          <a:blip r:embed="rId3">
            <a:extLst>
              <a:ext uri="{28A0092B-C50C-407E-A947-70E740481C1C}">
                <a14:useLocalDpi xmlns:a14="http://schemas.microsoft.com/office/drawing/2010/main" val="0"/>
              </a:ext>
            </a:extLst>
          </a:blip>
          <a:srcRect t="2984" r="44866" b="35089"/>
          <a:stretch/>
        </p:blipFill>
        <p:spPr>
          <a:xfrm>
            <a:off x="790864" y="3736235"/>
            <a:ext cx="2819400" cy="2435965"/>
          </a:xfrm>
          <a:prstGeom prst="rect">
            <a:avLst/>
          </a:prstGeom>
          <a:effectLst>
            <a:outerShdw blurRad="63500" sx="102000" sy="102000" algn="ctr" rotWithShape="0">
              <a:schemeClr val="bg1">
                <a:lumMod val="50000"/>
                <a:alpha val="40000"/>
              </a:schemeClr>
            </a:outerShdw>
          </a:effectLst>
        </p:spPr>
      </p:pic>
      <p:sp>
        <p:nvSpPr>
          <p:cNvPr id="3" name="Text Placeholder 2"/>
          <p:cNvSpPr>
            <a:spLocks noGrp="1"/>
          </p:cNvSpPr>
          <p:nvPr>
            <p:ph type="body" sz="quarter" idx="13"/>
          </p:nvPr>
        </p:nvSpPr>
        <p:spPr>
          <a:xfrm>
            <a:off x="171331" y="42335"/>
            <a:ext cx="1538050" cy="307777"/>
          </a:xfrm>
        </p:spPr>
        <p:txBody>
          <a:bodyPr/>
          <a:lstStyle/>
          <a:p>
            <a:r>
              <a:rPr dirty="0" err="1">
                <a:solidFill>
                  <a:srgbClr val="DCE6F2"/>
                </a:solidFill>
              </a:rPr>
              <a:t>abertura</a:t>
            </a:r>
            <a:r>
              <a:rPr dirty="0">
                <a:solidFill>
                  <a:srgbClr val="DCE6F2"/>
                </a:solidFill>
              </a:rPr>
              <a:t> do </a:t>
            </a:r>
            <a:r>
              <a:rPr dirty="0" err="1">
                <a:solidFill>
                  <a:srgbClr val="DCE6F2"/>
                </a:solidFill>
              </a:rPr>
              <a:t>ecrã</a:t>
            </a:r>
            <a:endParaRPr lang="en-US" dirty="0">
              <a:solidFill>
                <a:srgbClr val="DCE6F2"/>
              </a:solidFill>
            </a:endParaRPr>
          </a:p>
        </p:txBody>
      </p:sp>
      <p:sp>
        <p:nvSpPr>
          <p:cNvPr id="4" name="Content Placeholder 3"/>
          <p:cNvSpPr>
            <a:spLocks noGrp="1"/>
          </p:cNvSpPr>
          <p:nvPr>
            <p:ph idx="1"/>
          </p:nvPr>
        </p:nvSpPr>
        <p:spPr>
          <a:xfrm>
            <a:off x="685800" y="990600"/>
            <a:ext cx="7848600" cy="4525963"/>
          </a:xfrm>
        </p:spPr>
        <p:txBody>
          <a:bodyPr/>
          <a:lstStyle/>
          <a:p>
            <a:pPr marL="0" indent="0">
              <a:spcAft>
                <a:spcPts val="600"/>
              </a:spcAft>
              <a:buNone/>
            </a:pPr>
            <a:r>
              <a:rPr lang="pt-PT" dirty="0"/>
              <a:t>Actualmente, a </a:t>
            </a:r>
            <a:r>
              <a:rPr lang="pt-BR" dirty="0"/>
              <a:t>base de dados integrada DTN est</a:t>
            </a:r>
            <a:r>
              <a:rPr lang="pt-BR" dirty="0">
                <a:latin typeface="Calibri"/>
                <a:cs typeface="Calibri"/>
              </a:rPr>
              <a:t>á disponível em quatro idiomas</a:t>
            </a:r>
            <a:r>
              <a:rPr lang="pt-PT" dirty="0"/>
              <a:t>:</a:t>
            </a:r>
          </a:p>
          <a:p>
            <a:pPr marL="283464" lvl="1">
              <a:buSzPct val="100000"/>
              <a:buFont typeface="Wingdings" charset="2"/>
              <a:buChar char="§"/>
            </a:pPr>
            <a:r>
              <a:rPr lang="pt-PT" sz="2200" dirty="0">
                <a:latin typeface="Segoe UI Semibold" pitchFamily="34" charset="0"/>
              </a:rPr>
              <a:t>inglês, francês, português e bahasa indonésia</a:t>
            </a:r>
          </a:p>
          <a:p>
            <a:pPr>
              <a:buNone/>
            </a:pPr>
            <a:endParaRPr lang="en-US" dirty="0"/>
          </a:p>
          <a:p>
            <a:endParaRPr lang="en-US" dirty="0"/>
          </a:p>
        </p:txBody>
      </p:sp>
      <p:sp>
        <p:nvSpPr>
          <p:cNvPr id="2" name="Title 1"/>
          <p:cNvSpPr>
            <a:spLocks noGrp="1"/>
          </p:cNvSpPr>
          <p:nvPr>
            <p:ph type="title"/>
          </p:nvPr>
        </p:nvSpPr>
        <p:spPr>
          <a:xfrm>
            <a:off x="152400" y="369094"/>
            <a:ext cx="3889917" cy="516255"/>
          </a:xfrm>
        </p:spPr>
        <p:txBody>
          <a:bodyPr/>
          <a:lstStyle/>
          <a:p>
            <a:r>
              <a:rPr lang="pt-PT" dirty="0"/>
              <a:t>Escolher o seu idioma</a:t>
            </a:r>
          </a:p>
        </p:txBody>
      </p:sp>
      <p:sp>
        <p:nvSpPr>
          <p:cNvPr id="5" name="Content Placeholder 3"/>
          <p:cNvSpPr txBox="1">
            <a:spLocks/>
          </p:cNvSpPr>
          <p:nvPr/>
        </p:nvSpPr>
        <p:spPr>
          <a:xfrm>
            <a:off x="685800" y="2452832"/>
            <a:ext cx="3276600" cy="199644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
                <a:srgbClr val="066E9F"/>
              </a:buClr>
              <a:buSzPct val="120000"/>
              <a:buFont typeface="Segoe UI" pitchFamily="34" charset="0"/>
              <a:buNone/>
              <a:tabLst/>
              <a:defRPr/>
            </a:pPr>
            <a:r>
              <a:rPr kumimoji="0" lang="pt-PT" sz="2000" b="0" i="0" u="none" strike="noStrike" kern="1200" cap="none" spc="0" normalizeH="0" baseline="0" dirty="0">
                <a:ln>
                  <a:noFill/>
                </a:ln>
                <a:solidFill>
                  <a:srgbClr val="17375D"/>
                </a:solidFill>
                <a:effectLst/>
                <a:uLnTx/>
                <a:uFillTx/>
                <a:latin typeface="Segoe UI" pitchFamily="34" charset="0"/>
                <a:ea typeface="Segoe UI" pitchFamily="34" charset="0"/>
                <a:cs typeface="Segoe UI" pitchFamily="34" charset="0"/>
              </a:rPr>
              <a:t>No</a:t>
            </a:r>
            <a:r>
              <a:rPr kumimoji="0" lang="pt-PT" sz="2000" b="0" i="0" u="none" strike="noStrike" kern="1200" cap="none" spc="0" normalizeH="0" dirty="0">
                <a:ln>
                  <a:noFill/>
                </a:ln>
                <a:solidFill>
                  <a:srgbClr val="17375D"/>
                </a:solidFill>
                <a:effectLst/>
                <a:uLnTx/>
                <a:uFillTx/>
                <a:latin typeface="Segoe UI" pitchFamily="34" charset="0"/>
                <a:ea typeface="Segoe UI" pitchFamily="34" charset="0"/>
                <a:cs typeface="Segoe UI" pitchFamily="34" charset="0"/>
              </a:rPr>
              <a:t> menu como a seguir se mostra pode-se </a:t>
            </a:r>
            <a:r>
              <a:rPr kumimoji="0" lang="pt-PT" sz="2000" b="0" i="0" u="none" strike="noStrike" kern="1200" cap="none" spc="0" normalizeH="0" baseline="0" dirty="0">
                <a:ln>
                  <a:noFill/>
                </a:ln>
                <a:solidFill>
                  <a:srgbClr val="17375D"/>
                </a:solidFill>
                <a:effectLst/>
                <a:uLnTx/>
                <a:uFillTx/>
                <a:latin typeface="Segoe UI" pitchFamily="34" charset="0"/>
                <a:ea typeface="Segoe UI" pitchFamily="34" charset="0"/>
                <a:cs typeface="Segoe UI" pitchFamily="34" charset="0"/>
              </a:rPr>
              <a:t>escolher o idioma preferido.</a:t>
            </a:r>
          </a:p>
          <a:p>
            <a:pPr marL="342900" marR="0" lvl="0" indent="-342900" algn="l" defTabSz="914400" rtl="0" eaLnBrk="1" fontAlgn="auto" latinLnBrk="0" hangingPunct="1">
              <a:lnSpc>
                <a:spcPct val="100000"/>
              </a:lnSpc>
              <a:spcBef>
                <a:spcPct val="20000"/>
              </a:spcBef>
              <a:spcAft>
                <a:spcPts val="0"/>
              </a:spcAft>
              <a:buClr>
                <a:srgbClr val="066E9F"/>
              </a:buClr>
              <a:buSzPct val="120000"/>
              <a:buFont typeface="Segoe UI" pitchFamily="34" charset="0"/>
              <a:buChar char="◦"/>
              <a:tabLst/>
              <a:defRPr/>
            </a:pPr>
            <a:endParaRPr kumimoji="0" lang="en-US" sz="24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p:txBody>
      </p:sp>
      <p:sp>
        <p:nvSpPr>
          <p:cNvPr id="7" name="Right Arrow 6"/>
          <p:cNvSpPr/>
          <p:nvPr/>
        </p:nvSpPr>
        <p:spPr>
          <a:xfrm>
            <a:off x="533400" y="4408344"/>
            <a:ext cx="381000" cy="21222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Rounded Rectangle 12"/>
          <p:cNvSpPr/>
          <p:nvPr/>
        </p:nvSpPr>
        <p:spPr>
          <a:xfrm>
            <a:off x="952500" y="4375832"/>
            <a:ext cx="1638300" cy="22920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562600" y="2590800"/>
            <a:ext cx="3581400" cy="39941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TextBox 15"/>
          <p:cNvSpPr txBox="1"/>
          <p:nvPr/>
        </p:nvSpPr>
        <p:spPr>
          <a:xfrm>
            <a:off x="5791200" y="2794685"/>
            <a:ext cx="3124200" cy="3862596"/>
          </a:xfrm>
          <a:prstGeom prst="rect">
            <a:avLst/>
          </a:prstGeom>
          <a:noFill/>
        </p:spPr>
        <p:txBody>
          <a:bodyPr wrap="square" rtlCol="0">
            <a:spAutoFit/>
          </a:bodyPr>
          <a:lstStyle/>
          <a:p>
            <a:pPr>
              <a:spcAft>
                <a:spcPts val="800"/>
              </a:spcAft>
            </a:pPr>
            <a:r>
              <a:rPr lang="pt-PT" sz="1500" b="1" dirty="0">
                <a:solidFill>
                  <a:srgbClr val="932323"/>
                </a:solidFill>
                <a:latin typeface="Segoe UI" pitchFamily="34" charset="0"/>
                <a:ea typeface="Segoe UI" pitchFamily="34" charset="0"/>
                <a:cs typeface="Segoe UI" pitchFamily="34" charset="0"/>
              </a:rPr>
              <a:t>Observação importante: </a:t>
            </a:r>
          </a:p>
          <a:p>
            <a:pPr>
              <a:spcAft>
                <a:spcPts val="800"/>
              </a:spcAft>
            </a:pPr>
            <a:r>
              <a:rPr lang="pt-PT" sz="1500" b="1" dirty="0">
                <a:solidFill>
                  <a:srgbClr val="17375D"/>
                </a:solidFill>
                <a:latin typeface="Segoe UI" pitchFamily="34" charset="0"/>
                <a:ea typeface="Segoe UI" pitchFamily="34" charset="0"/>
                <a:cs typeface="Segoe UI" pitchFamily="34" charset="0"/>
              </a:rPr>
              <a:t>O formato de números é diferente em cada país. </a:t>
            </a:r>
            <a:br>
              <a:rPr lang="pt-PT" sz="1500" b="1" dirty="0">
                <a:solidFill>
                  <a:srgbClr val="17375D"/>
                </a:solidFill>
                <a:latin typeface="Segoe UI" pitchFamily="34" charset="0"/>
                <a:ea typeface="Segoe UI" pitchFamily="34" charset="0"/>
                <a:cs typeface="Segoe UI" pitchFamily="34" charset="0"/>
              </a:rPr>
            </a:br>
            <a:r>
              <a:rPr lang="pt-PT" sz="1500" dirty="0">
                <a:solidFill>
                  <a:srgbClr val="17375D"/>
                </a:solidFill>
                <a:latin typeface="Segoe UI" pitchFamily="34" charset="0"/>
                <a:ea typeface="Segoe UI" pitchFamily="34" charset="0"/>
                <a:cs typeface="Segoe UI" pitchFamily="34" charset="0"/>
              </a:rPr>
              <a:t>Inserir os números no mesmo formato em que as configurações regionais do seu computador estão definidas, independentemente do idioma apresentado no ecrã. Por exemplo, se as suas configurações estiverem definidas em:</a:t>
            </a:r>
          </a:p>
          <a:p>
            <a:pPr>
              <a:spcAft>
                <a:spcPts val="800"/>
              </a:spcAft>
            </a:pPr>
            <a:r>
              <a:rPr lang="pt-PT" sz="1500" b="1" dirty="0">
                <a:solidFill>
                  <a:srgbClr val="17375D"/>
                </a:solidFill>
                <a:latin typeface="Segoe UI" pitchFamily="34" charset="0"/>
                <a:ea typeface="Segoe UI" pitchFamily="34" charset="0"/>
                <a:cs typeface="Segoe UI" pitchFamily="34" charset="0"/>
              </a:rPr>
              <a:t>inglês</a:t>
            </a:r>
            <a:r>
              <a:rPr lang="pt-PT" sz="1500" dirty="0">
                <a:solidFill>
                  <a:srgbClr val="17375D"/>
                </a:solidFill>
                <a:latin typeface="Segoe UI" pitchFamily="34" charset="0"/>
                <a:ea typeface="Segoe UI" pitchFamily="34" charset="0"/>
                <a:cs typeface="Segoe UI" pitchFamily="34" charset="0"/>
              </a:rPr>
              <a:t> (Estados Unidos),  inserir números como </a:t>
            </a:r>
            <a:r>
              <a:rPr lang="pt-PT" sz="1500" b="1" dirty="0">
                <a:solidFill>
                  <a:srgbClr val="17375D"/>
                </a:solidFill>
                <a:latin typeface="Segoe UI" pitchFamily="34" charset="0"/>
                <a:ea typeface="Segoe UI" pitchFamily="34" charset="0"/>
                <a:cs typeface="Segoe UI" pitchFamily="34" charset="0"/>
              </a:rPr>
              <a:t>1,000.00</a:t>
            </a:r>
            <a:r>
              <a:rPr lang="pt-PT" sz="1500" dirty="0">
                <a:solidFill>
                  <a:srgbClr val="17375D"/>
                </a:solidFill>
                <a:latin typeface="Segoe UI" pitchFamily="34" charset="0"/>
                <a:ea typeface="Segoe UI" pitchFamily="34" charset="0"/>
                <a:cs typeface="Segoe UI" pitchFamily="34" charset="0"/>
              </a:rPr>
              <a:t> </a:t>
            </a:r>
          </a:p>
          <a:p>
            <a:r>
              <a:rPr lang="pt-PT" sz="1500" b="1" dirty="0">
                <a:solidFill>
                  <a:srgbClr val="17375D"/>
                </a:solidFill>
                <a:latin typeface="Segoe UI" pitchFamily="34" charset="0"/>
                <a:ea typeface="Segoe UI" pitchFamily="34" charset="0"/>
                <a:cs typeface="Segoe UI" pitchFamily="34" charset="0"/>
              </a:rPr>
              <a:t>francês </a:t>
            </a:r>
            <a:r>
              <a:rPr lang="pt-PT" sz="1500" dirty="0">
                <a:solidFill>
                  <a:srgbClr val="17375D"/>
                </a:solidFill>
                <a:latin typeface="Segoe UI" pitchFamily="34" charset="0"/>
                <a:ea typeface="Segoe UI" pitchFamily="34" charset="0"/>
                <a:cs typeface="Segoe UI" pitchFamily="34" charset="0"/>
              </a:rPr>
              <a:t>(França), inserir números como </a:t>
            </a:r>
            <a:r>
              <a:rPr lang="pt-PT" sz="1500" b="1" dirty="0">
                <a:solidFill>
                  <a:srgbClr val="17375D"/>
                </a:solidFill>
                <a:latin typeface="Segoe UI" pitchFamily="34" charset="0"/>
                <a:ea typeface="Segoe UI" pitchFamily="34" charset="0"/>
                <a:cs typeface="Segoe UI" pitchFamily="34" charset="0"/>
              </a:rPr>
              <a:t>1 000,00</a:t>
            </a:r>
            <a:r>
              <a:rPr lang="pt-PT" sz="1500" dirty="0">
                <a:solidFill>
                  <a:srgbClr val="17375D"/>
                </a:solidFill>
                <a:latin typeface="Segoe UI" pitchFamily="34" charset="0"/>
                <a:ea typeface="Segoe UI" pitchFamily="34" charset="0"/>
                <a:cs typeface="Segoe UI" pitchFamily="34" charset="0"/>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27_28_29_30_31.PNG"/>
          <p:cNvPicPr>
            <a:picLocks noChangeAspect="1"/>
          </p:cNvPicPr>
          <p:nvPr/>
        </p:nvPicPr>
        <p:blipFill rotWithShape="1">
          <a:blip r:embed="rId3">
            <a:extLst>
              <a:ext uri="{28A0092B-C50C-407E-A947-70E740481C1C}">
                <a14:useLocalDpi xmlns:a14="http://schemas.microsoft.com/office/drawing/2010/main" val="0"/>
              </a:ext>
            </a:extLst>
          </a:blip>
          <a:srcRect l="2262" t="24082" r="69805" b="57757"/>
          <a:stretch/>
        </p:blipFill>
        <p:spPr>
          <a:xfrm>
            <a:off x="5014297" y="2333336"/>
            <a:ext cx="3062903" cy="1531835"/>
          </a:xfrm>
          <a:prstGeom prst="rect">
            <a:avLst/>
          </a:prstGeom>
          <a:effectLst>
            <a:outerShdw blurRad="63500" sx="102000" sy="102000" algn="ctr" rotWithShape="0">
              <a:schemeClr val="bg1">
                <a:lumMod val="50000"/>
                <a:alpha val="40000"/>
              </a:schemeClr>
            </a:outerShdw>
          </a:effectLst>
        </p:spPr>
      </p:pic>
      <p:sp>
        <p:nvSpPr>
          <p:cNvPr id="3" name="Text Placeholder 2"/>
          <p:cNvSpPr>
            <a:spLocks noGrp="1"/>
          </p:cNvSpPr>
          <p:nvPr>
            <p:ph type="body" sz="quarter" idx="13"/>
          </p:nvPr>
        </p:nvSpPr>
        <p:spPr/>
        <p:txBody>
          <a:bodyPr/>
          <a:lstStyle/>
          <a:p>
            <a:r>
              <a:rPr/>
              <a:t>a abertura do ecrã</a:t>
            </a:r>
          </a:p>
        </p:txBody>
      </p:sp>
      <p:sp>
        <p:nvSpPr>
          <p:cNvPr id="4" name="Content Placeholder 3"/>
          <p:cNvSpPr>
            <a:spLocks noGrp="1"/>
          </p:cNvSpPr>
          <p:nvPr>
            <p:ph idx="1"/>
          </p:nvPr>
        </p:nvSpPr>
        <p:spPr>
          <a:xfrm>
            <a:off x="685800" y="1143000"/>
            <a:ext cx="7620000" cy="4525963"/>
          </a:xfrm>
        </p:spPr>
        <p:txBody>
          <a:bodyPr/>
          <a:lstStyle/>
          <a:p>
            <a:pPr marL="0" indent="0">
              <a:buNone/>
            </a:pPr>
            <a:r>
              <a:rPr lang="pt-BR" dirty="0"/>
              <a:t>A base de dados integrada DTN</a:t>
            </a:r>
            <a:r>
              <a:rPr lang="pt-PT" dirty="0"/>
              <a:t> apresentará na abertura sempre o ficheiro mais recente.</a:t>
            </a:r>
            <a:r>
              <a:rPr lang="en-US" dirty="0"/>
              <a:t> </a:t>
            </a:r>
          </a:p>
          <a:p>
            <a:endParaRPr lang="en-US" dirty="0"/>
          </a:p>
        </p:txBody>
      </p:sp>
      <p:sp>
        <p:nvSpPr>
          <p:cNvPr id="2" name="Title 1"/>
          <p:cNvSpPr>
            <a:spLocks noGrp="1"/>
          </p:cNvSpPr>
          <p:nvPr>
            <p:ph type="title"/>
          </p:nvPr>
        </p:nvSpPr>
        <p:spPr>
          <a:xfrm>
            <a:off x="152400" y="369094"/>
            <a:ext cx="3048000" cy="516255"/>
          </a:xfrm>
        </p:spPr>
        <p:txBody>
          <a:bodyPr/>
          <a:lstStyle/>
          <a:p>
            <a:r>
              <a:rPr lang="pt-PT" dirty="0"/>
              <a:t>Ficheiro recente</a:t>
            </a:r>
          </a:p>
        </p:txBody>
      </p:sp>
      <p:sp>
        <p:nvSpPr>
          <p:cNvPr id="12" name="Content Placeholder 3"/>
          <p:cNvSpPr txBox="1">
            <a:spLocks/>
          </p:cNvSpPr>
          <p:nvPr/>
        </p:nvSpPr>
        <p:spPr>
          <a:xfrm>
            <a:off x="685800" y="2133600"/>
            <a:ext cx="2971800" cy="1920240"/>
          </a:xfrm>
          <a:prstGeom prst="rect">
            <a:avLst/>
          </a:prstGeom>
        </p:spPr>
        <p:txBody>
          <a:bodyPr vert="horz" lIns="91440" tIns="45720" rIns="91440" bIns="45720" rtlCol="0">
            <a:normAutofit/>
          </a:bodyPr>
          <a:lstStyle/>
          <a:p>
            <a:pPr lvl="0">
              <a:spcBef>
                <a:spcPct val="20000"/>
              </a:spcBef>
              <a:buClr>
                <a:srgbClr val="066E9F"/>
              </a:buClr>
              <a:buSzPct val="120000"/>
            </a:pPr>
            <a:r>
              <a:rPr lang="pt-PT" sz="2200" dirty="0">
                <a:solidFill>
                  <a:srgbClr val="17375D"/>
                </a:solidFill>
                <a:latin typeface="Segoe UI" pitchFamily="34" charset="0"/>
                <a:ea typeface="Segoe UI" pitchFamily="34" charset="0"/>
                <a:cs typeface="Segoe UI" pitchFamily="34" charset="0"/>
              </a:rPr>
              <a:t>Para abrir o ficheiro mais  recente, premir apenas o botão </a:t>
            </a:r>
            <a:r>
              <a:rPr lang="pt-PT" sz="2200" b="1" dirty="0">
                <a:solidFill>
                  <a:srgbClr val="17375D"/>
                </a:solidFill>
                <a:latin typeface="Segoe UI" pitchFamily="34" charset="0"/>
                <a:ea typeface="Segoe UI" pitchFamily="34" charset="0"/>
                <a:cs typeface="Segoe UI" pitchFamily="34" charset="0"/>
              </a:rPr>
              <a:t>Open (Abrir)</a:t>
            </a:r>
            <a:r>
              <a:rPr lang="pt-PT" sz="2200" dirty="0">
                <a:solidFill>
                  <a:srgbClr val="17375D"/>
                </a:solidFill>
                <a:latin typeface="Segoe UI" pitchFamily="34" charset="0"/>
                <a:ea typeface="Segoe UI" pitchFamily="34" charset="0"/>
                <a:cs typeface="Segoe UI" pitchFamily="34" charset="0"/>
              </a:rPr>
              <a:t>.</a:t>
            </a:r>
          </a:p>
        </p:txBody>
      </p:sp>
      <p:sp>
        <p:nvSpPr>
          <p:cNvPr id="13" name="Rounded Rectangle 12"/>
          <p:cNvSpPr/>
          <p:nvPr/>
        </p:nvSpPr>
        <p:spPr>
          <a:xfrm>
            <a:off x="5207576" y="2715682"/>
            <a:ext cx="1066800" cy="35966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a:off x="4699576" y="2743200"/>
            <a:ext cx="46482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62000" y="939800"/>
            <a:ext cx="7772400" cy="5308600"/>
          </a:xfrm>
        </p:spPr>
        <p:txBody>
          <a:bodyPr>
            <a:noAutofit/>
          </a:bodyPr>
          <a:lstStyle/>
          <a:p>
            <a:pPr marL="0" lvl="1" indent="0">
              <a:lnSpc>
                <a:spcPct val="100000"/>
              </a:lnSpc>
              <a:spcBef>
                <a:spcPts val="0"/>
              </a:spcBef>
              <a:spcAft>
                <a:spcPts val="1400"/>
              </a:spcAft>
              <a:buNone/>
              <a:defRPr/>
            </a:pPr>
            <a:r>
              <a:rPr lang="pt-PT" sz="1400" dirty="0"/>
              <a:t>Introdução</a:t>
            </a:r>
          </a:p>
          <a:p>
            <a:pPr marL="0" lvl="1" indent="0">
              <a:lnSpc>
                <a:spcPct val="100000"/>
              </a:lnSpc>
              <a:spcBef>
                <a:spcPts val="0"/>
              </a:spcBef>
              <a:spcAft>
                <a:spcPts val="1400"/>
              </a:spcAft>
              <a:buNone/>
              <a:defRPr/>
            </a:pPr>
            <a:r>
              <a:rPr lang="pt-PT" sz="1400" dirty="0"/>
              <a:t>Instalação</a:t>
            </a:r>
          </a:p>
          <a:p>
            <a:pPr marL="0" lvl="1" indent="0">
              <a:lnSpc>
                <a:spcPct val="100000"/>
              </a:lnSpc>
              <a:spcBef>
                <a:spcPts val="0"/>
              </a:spcBef>
              <a:spcAft>
                <a:spcPts val="1400"/>
              </a:spcAft>
              <a:buNone/>
              <a:defRPr/>
            </a:pPr>
            <a:r>
              <a:rPr lang="pt-PT" sz="1400" dirty="0"/>
              <a:t>Abertura do ecrã</a:t>
            </a:r>
          </a:p>
          <a:p>
            <a:pPr marL="0" lvl="1" indent="0">
              <a:lnSpc>
                <a:spcPct val="100000"/>
              </a:lnSpc>
              <a:spcBef>
                <a:spcPts val="0"/>
              </a:spcBef>
              <a:spcAft>
                <a:spcPts val="1400"/>
              </a:spcAft>
              <a:buNone/>
              <a:defRPr/>
            </a:pPr>
            <a:r>
              <a:rPr lang="pt-PT" sz="1400" dirty="0"/>
              <a:t>Inicialização</a:t>
            </a:r>
          </a:p>
          <a:p>
            <a:pPr marL="0" lvl="1" indent="0">
              <a:lnSpc>
                <a:spcPct val="100000"/>
              </a:lnSpc>
              <a:spcBef>
                <a:spcPts val="0"/>
              </a:spcBef>
              <a:spcAft>
                <a:spcPts val="1400"/>
              </a:spcAft>
              <a:buNone/>
              <a:defRPr/>
            </a:pPr>
            <a:r>
              <a:rPr lang="pt-PT" sz="1400" dirty="0"/>
              <a:t>Uma visão da ferramenta</a:t>
            </a:r>
          </a:p>
          <a:p>
            <a:pPr marL="0" lvl="1" indent="0">
              <a:lnSpc>
                <a:spcPct val="100000"/>
              </a:lnSpc>
              <a:spcBef>
                <a:spcPts val="0"/>
              </a:spcBef>
              <a:spcAft>
                <a:spcPts val="1400"/>
              </a:spcAft>
              <a:buNone/>
              <a:defRPr/>
            </a:pPr>
            <a:r>
              <a:rPr lang="pt-PT" sz="1400" dirty="0"/>
              <a:t>Introdução de dados: Formulário por formulário</a:t>
            </a:r>
          </a:p>
          <a:p>
            <a:pPr marL="0" lvl="1" indent="0">
              <a:lnSpc>
                <a:spcPct val="100000"/>
              </a:lnSpc>
              <a:spcBef>
                <a:spcPts val="0"/>
              </a:spcBef>
              <a:spcAft>
                <a:spcPts val="1400"/>
              </a:spcAft>
              <a:buNone/>
              <a:defRPr/>
            </a:pPr>
            <a:r>
              <a:rPr lang="pt-PT" sz="1400" dirty="0"/>
              <a:t>Introdução de dados: Importação em volume</a:t>
            </a:r>
          </a:p>
          <a:p>
            <a:pPr marL="0" lvl="1" indent="0">
              <a:lnSpc>
                <a:spcPct val="100000"/>
              </a:lnSpc>
              <a:spcBef>
                <a:spcPts val="0"/>
              </a:spcBef>
              <a:spcAft>
                <a:spcPts val="1400"/>
              </a:spcAft>
              <a:buNone/>
              <a:defRPr/>
            </a:pPr>
            <a:r>
              <a:rPr lang="pt-PT" sz="1400" dirty="0"/>
              <a:t>Actualização para um novo ano</a:t>
            </a:r>
          </a:p>
          <a:p>
            <a:pPr marL="0" lvl="1" indent="0">
              <a:lnSpc>
                <a:spcPct val="100000"/>
              </a:lnSpc>
              <a:spcBef>
                <a:spcPts val="0"/>
              </a:spcBef>
              <a:spcAft>
                <a:spcPts val="1400"/>
              </a:spcAft>
              <a:buNone/>
              <a:defRPr/>
            </a:pPr>
            <a:r>
              <a:rPr lang="pt-PT" sz="1400" dirty="0"/>
              <a:t>Reorganização distrital </a:t>
            </a:r>
          </a:p>
          <a:p>
            <a:pPr marL="0" lvl="1" indent="0">
              <a:lnSpc>
                <a:spcPct val="100000"/>
              </a:lnSpc>
              <a:spcBef>
                <a:spcPts val="0"/>
              </a:spcBef>
              <a:spcAft>
                <a:spcPts val="1400"/>
              </a:spcAft>
              <a:buNone/>
              <a:defRPr/>
            </a:pPr>
            <a:r>
              <a:rPr lang="pt-PT" sz="1400" dirty="0"/>
              <a:t>Relatórios</a:t>
            </a:r>
          </a:p>
          <a:p>
            <a:pPr marL="0" lvl="1" indent="0">
              <a:lnSpc>
                <a:spcPct val="100000"/>
              </a:lnSpc>
              <a:spcBef>
                <a:spcPts val="0"/>
              </a:spcBef>
              <a:spcAft>
                <a:spcPts val="1400"/>
              </a:spcAft>
              <a:buNone/>
              <a:defRPr/>
            </a:pPr>
            <a:r>
              <a:rPr lang="pt-PT" sz="1400" dirty="0"/>
              <a:t>Criação de um ficheiro para o seu programa</a:t>
            </a:r>
          </a:p>
          <a:p>
            <a:pPr marL="0" lvl="1" indent="0">
              <a:spcBef>
                <a:spcPts val="0"/>
              </a:spcBef>
              <a:spcAft>
                <a:spcPts val="1400"/>
              </a:spcAft>
              <a:buNone/>
              <a:defRPr/>
            </a:pPr>
            <a:r>
              <a:rPr lang="pt-PT" sz="1400" dirty="0"/>
              <a:t>Plano de introdução de dados de historial</a:t>
            </a:r>
          </a:p>
          <a:p>
            <a:pPr marL="0" lvl="1" indent="0">
              <a:lnSpc>
                <a:spcPct val="100000"/>
              </a:lnSpc>
              <a:spcBef>
                <a:spcPts val="0"/>
              </a:spcBef>
              <a:spcAft>
                <a:spcPts val="1400"/>
              </a:spcAft>
              <a:buNone/>
              <a:defRPr/>
            </a:pPr>
            <a:endParaRPr lang="pt-PT" sz="2000" dirty="0"/>
          </a:p>
        </p:txBody>
      </p:sp>
      <p:sp>
        <p:nvSpPr>
          <p:cNvPr id="5" name="Isosceles Triangle 4">
            <a:hlinkClick r:id="rId3" action="ppaction://hlinksldjump"/>
          </p:cNvPr>
          <p:cNvSpPr/>
          <p:nvPr/>
        </p:nvSpPr>
        <p:spPr>
          <a:xfrm rot="5400000">
            <a:off x="8028092" y="1043907"/>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hlinkClick r:id="rId4" action="ppaction://hlinksldjump"/>
          </p:cNvPr>
          <p:cNvSpPr/>
          <p:nvPr/>
        </p:nvSpPr>
        <p:spPr>
          <a:xfrm rot="5400000">
            <a:off x="8028092" y="1548045"/>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hlinkClick r:id="rId5" action="ppaction://hlinksldjump"/>
          </p:cNvPr>
          <p:cNvSpPr/>
          <p:nvPr/>
        </p:nvSpPr>
        <p:spPr>
          <a:xfrm rot="5400000">
            <a:off x="8028092" y="2030064"/>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a:hlinkClick r:id="rId6" action="ppaction://hlinksldjump"/>
          </p:cNvPr>
          <p:cNvSpPr/>
          <p:nvPr/>
        </p:nvSpPr>
        <p:spPr>
          <a:xfrm rot="5400000">
            <a:off x="8028092" y="2512083"/>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a:hlinkClick r:id="rId7" action="ppaction://hlinksldjump"/>
          </p:cNvPr>
          <p:cNvSpPr/>
          <p:nvPr/>
        </p:nvSpPr>
        <p:spPr>
          <a:xfrm rot="5400000">
            <a:off x="8028092" y="2994102"/>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sosceles Triangle 18">
            <a:hlinkClick r:id="rId8" action="ppaction://hlinksldjump"/>
          </p:cNvPr>
          <p:cNvSpPr/>
          <p:nvPr/>
        </p:nvSpPr>
        <p:spPr>
          <a:xfrm rot="5400000">
            <a:off x="8028092" y="3476121"/>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19">
            <a:hlinkClick r:id="rId9" action="ppaction://hlinksldjump"/>
          </p:cNvPr>
          <p:cNvSpPr/>
          <p:nvPr/>
        </p:nvSpPr>
        <p:spPr>
          <a:xfrm rot="5400000">
            <a:off x="8028092" y="3958140"/>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Isosceles Triangle 20">
            <a:hlinkClick r:id="rId10" action="ppaction://hlinksldjump"/>
          </p:cNvPr>
          <p:cNvSpPr/>
          <p:nvPr/>
        </p:nvSpPr>
        <p:spPr>
          <a:xfrm rot="5400000">
            <a:off x="8028092" y="4440159"/>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sosceles Triangle 21">
            <a:hlinkClick r:id="rId11" action="ppaction://hlinksldjump"/>
          </p:cNvPr>
          <p:cNvSpPr/>
          <p:nvPr/>
        </p:nvSpPr>
        <p:spPr>
          <a:xfrm rot="5400000">
            <a:off x="8028092" y="4922181"/>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22">
            <a:hlinkClick r:id="rId12" action="ppaction://hlinksldjump"/>
          </p:cNvPr>
          <p:cNvSpPr/>
          <p:nvPr/>
        </p:nvSpPr>
        <p:spPr>
          <a:xfrm rot="5400000">
            <a:off x="8028092" y="5408741"/>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Slide Number Placeholder 5"/>
          <p:cNvSpPr txBox="1">
            <a:spLocks/>
          </p:cNvSpPr>
          <p:nvPr/>
        </p:nvSpPr>
        <p:spPr bwMode="auto">
          <a:xfrm>
            <a:off x="8551863" y="6583680"/>
            <a:ext cx="592137" cy="274320"/>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EFFD1B-A510-45B0-BB7F-52AFFFB0EEFB}"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
        <p:nvSpPr>
          <p:cNvPr id="54" name="Isosceles Triangle 53">
            <a:hlinkClick r:id="rId13" action="ppaction://hlinksldjump"/>
          </p:cNvPr>
          <p:cNvSpPr/>
          <p:nvPr/>
        </p:nvSpPr>
        <p:spPr>
          <a:xfrm rot="5400000">
            <a:off x="8028092" y="5894493"/>
            <a:ext cx="211337" cy="191677"/>
          </a:xfrm>
          <a:prstGeom prst="triangle">
            <a:avLst/>
          </a:prstGeom>
          <a:solidFill>
            <a:srgbClr val="17375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p:cNvCxnSpPr/>
          <p:nvPr/>
        </p:nvCxnSpPr>
        <p:spPr>
          <a:xfrm flipH="1">
            <a:off x="863600" y="1386843"/>
            <a:ext cx="7442199"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863600" y="1869951"/>
            <a:ext cx="7442199"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863600" y="2353059"/>
            <a:ext cx="7442199"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63600" y="2836167"/>
            <a:ext cx="7442199"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63600" y="3319275"/>
            <a:ext cx="7442199"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63600" y="3802383"/>
            <a:ext cx="7442199"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863600" y="4268557"/>
            <a:ext cx="7442199"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63600" y="4760132"/>
            <a:ext cx="7442199"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63600" y="5260174"/>
            <a:ext cx="7442199"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863600" y="5747177"/>
            <a:ext cx="7442199" cy="0"/>
          </a:xfrm>
          <a:prstGeom prst="line">
            <a:avLst/>
          </a:prstGeom>
          <a:ln w="2540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135469" y="206613"/>
            <a:ext cx="4165711" cy="580787"/>
          </a:xfrm>
        </p:spPr>
        <p:txBody>
          <a:bodyPr/>
          <a:lstStyle/>
          <a:p>
            <a:r>
              <a:rPr lang="pt-PT" dirty="0"/>
              <a:t>Visão Geral do Curso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27_28_29_30_31.PNG"/>
          <p:cNvPicPr>
            <a:picLocks noChangeAspect="1"/>
          </p:cNvPicPr>
          <p:nvPr/>
        </p:nvPicPr>
        <p:blipFill rotWithShape="1">
          <a:blip r:embed="rId3">
            <a:extLst>
              <a:ext uri="{28A0092B-C50C-407E-A947-70E740481C1C}">
                <a14:useLocalDpi xmlns:a14="http://schemas.microsoft.com/office/drawing/2010/main" val="0"/>
              </a:ext>
            </a:extLst>
          </a:blip>
          <a:srcRect l="2262" t="24082" r="69805" b="57757"/>
          <a:stretch/>
        </p:blipFill>
        <p:spPr>
          <a:xfrm>
            <a:off x="5014297" y="2333336"/>
            <a:ext cx="3062903" cy="1531835"/>
          </a:xfrm>
          <a:prstGeom prst="rect">
            <a:avLst/>
          </a:prstGeom>
          <a:effectLst>
            <a:outerShdw blurRad="63500" sx="102000" sy="102000" algn="ctr" rotWithShape="0">
              <a:schemeClr val="bg1">
                <a:lumMod val="50000"/>
                <a:alpha val="40000"/>
              </a:schemeClr>
            </a:outerShdw>
          </a:effectLst>
        </p:spPr>
      </p:pic>
      <p:sp>
        <p:nvSpPr>
          <p:cNvPr id="3" name="Text Placeholder 2"/>
          <p:cNvSpPr>
            <a:spLocks noGrp="1"/>
          </p:cNvSpPr>
          <p:nvPr>
            <p:ph type="body" sz="quarter" idx="13"/>
          </p:nvPr>
        </p:nvSpPr>
        <p:spPr>
          <a:xfrm>
            <a:off x="199405" y="42335"/>
            <a:ext cx="1705595" cy="307777"/>
          </a:xfrm>
        </p:spPr>
        <p:txBody>
          <a:bodyPr/>
          <a:lstStyle/>
          <a:p>
            <a:r>
              <a:rPr lang="en-US" dirty="0"/>
              <a:t>a </a:t>
            </a:r>
            <a:r>
              <a:rPr lang="en-US" dirty="0" err="1"/>
              <a:t>a</a:t>
            </a:r>
            <a:r>
              <a:rPr dirty="0" err="1"/>
              <a:t>bertura</a:t>
            </a:r>
            <a:r>
              <a:rPr dirty="0"/>
              <a:t> do </a:t>
            </a:r>
            <a:r>
              <a:rPr dirty="0" err="1"/>
              <a:t>ecrã</a:t>
            </a:r>
            <a:endParaRPr lang="en-US" dirty="0">
              <a:solidFill>
                <a:srgbClr val="DCE6F2"/>
              </a:solidFill>
            </a:endParaRPr>
          </a:p>
        </p:txBody>
      </p:sp>
      <p:sp>
        <p:nvSpPr>
          <p:cNvPr id="4" name="Content Placeholder 3"/>
          <p:cNvSpPr>
            <a:spLocks noGrp="1"/>
          </p:cNvSpPr>
          <p:nvPr>
            <p:ph idx="1"/>
          </p:nvPr>
        </p:nvSpPr>
        <p:spPr>
          <a:xfrm>
            <a:off x="685800" y="1143000"/>
            <a:ext cx="7162800" cy="4525963"/>
          </a:xfrm>
        </p:spPr>
        <p:txBody>
          <a:bodyPr/>
          <a:lstStyle/>
          <a:p>
            <a:pPr marL="0" indent="0">
              <a:buNone/>
            </a:pPr>
            <a:r>
              <a:rPr lang="pt-PT" dirty="0"/>
              <a:t>Pode-se abrir um ficheiro existente previamente criado a partir da abertura do ecrã.</a:t>
            </a:r>
          </a:p>
          <a:p>
            <a:pPr>
              <a:buNone/>
            </a:pPr>
            <a:endParaRPr lang="en-US" dirty="0"/>
          </a:p>
        </p:txBody>
      </p:sp>
      <p:sp>
        <p:nvSpPr>
          <p:cNvPr id="2" name="Title 1"/>
          <p:cNvSpPr>
            <a:spLocks noGrp="1"/>
          </p:cNvSpPr>
          <p:nvPr>
            <p:ph type="title"/>
          </p:nvPr>
        </p:nvSpPr>
        <p:spPr>
          <a:xfrm>
            <a:off x="152401" y="369094"/>
            <a:ext cx="1828799" cy="516255"/>
          </a:xfrm>
        </p:spPr>
        <p:txBody>
          <a:bodyPr/>
          <a:lstStyle/>
          <a:p>
            <a:r>
              <a:rPr lang="pt-PT" dirty="0"/>
              <a:t>Procurar</a:t>
            </a:r>
            <a:endParaRPr lang="en-US" dirty="0"/>
          </a:p>
        </p:txBody>
      </p:sp>
      <p:sp>
        <p:nvSpPr>
          <p:cNvPr id="16" name="Content Placeholder 3"/>
          <p:cNvSpPr txBox="1">
            <a:spLocks/>
          </p:cNvSpPr>
          <p:nvPr/>
        </p:nvSpPr>
        <p:spPr>
          <a:xfrm>
            <a:off x="685800" y="2133600"/>
            <a:ext cx="3505200" cy="2301240"/>
          </a:xfrm>
          <a:prstGeom prst="rect">
            <a:avLst/>
          </a:prstGeom>
        </p:spPr>
        <p:txBody>
          <a:bodyPr vert="horz" lIns="91440" tIns="45720" rIns="91440" bIns="45720" rtlCol="0">
            <a:normAutofit/>
          </a:bodyPr>
          <a:lstStyle/>
          <a:p>
            <a:pPr lvl="0">
              <a:spcBef>
                <a:spcPct val="20000"/>
              </a:spcBef>
              <a:buClr>
                <a:srgbClr val="066E9F"/>
              </a:buClr>
              <a:buSzPct val="120000"/>
            </a:pPr>
            <a:r>
              <a:rPr lang="pt-PT" sz="2200" dirty="0">
                <a:solidFill>
                  <a:srgbClr val="17375D"/>
                </a:solidFill>
                <a:latin typeface="Segoe UI" pitchFamily="34" charset="0"/>
                <a:ea typeface="Segoe UI" pitchFamily="34" charset="0"/>
                <a:cs typeface="Segoe UI" pitchFamily="34" charset="0"/>
              </a:rPr>
              <a:t>Clicar no link</a:t>
            </a:r>
            <a:br>
              <a:rPr lang="pt-PT" sz="2200" dirty="0">
                <a:solidFill>
                  <a:srgbClr val="17375D"/>
                </a:solidFill>
                <a:latin typeface="Segoe UI" pitchFamily="34" charset="0"/>
                <a:ea typeface="Segoe UI" pitchFamily="34" charset="0"/>
                <a:cs typeface="Segoe UI" pitchFamily="34" charset="0"/>
              </a:rPr>
            </a:br>
            <a:r>
              <a:rPr lang="pt-PT" sz="2200" b="1" i="1" dirty="0">
                <a:solidFill>
                  <a:srgbClr val="17375D"/>
                </a:solidFill>
                <a:latin typeface="Segoe UI" pitchFamily="34" charset="0"/>
                <a:ea typeface="Segoe UI" pitchFamily="34" charset="0"/>
                <a:cs typeface="Segoe UI" pitchFamily="34" charset="0"/>
              </a:rPr>
              <a:t>Browse for a file (</a:t>
            </a:r>
            <a:r>
              <a:rPr lang="pt-PT" sz="2200" b="1" dirty="0">
                <a:solidFill>
                  <a:srgbClr val="17375D"/>
                </a:solidFill>
                <a:latin typeface="Segoe UI" pitchFamily="34" charset="0"/>
                <a:ea typeface="Segoe UI" pitchFamily="34" charset="0"/>
                <a:cs typeface="Segoe UI" pitchFamily="34" charset="0"/>
              </a:rPr>
              <a:t>Procurar um ficheiro…) </a:t>
            </a:r>
            <a:br>
              <a:rPr lang="pt-PT" sz="2200" b="1" dirty="0">
                <a:solidFill>
                  <a:srgbClr val="17375D"/>
                </a:solidFill>
                <a:latin typeface="Segoe UI" pitchFamily="34" charset="0"/>
                <a:ea typeface="Segoe UI" pitchFamily="34" charset="0"/>
                <a:cs typeface="Segoe UI" pitchFamily="34" charset="0"/>
              </a:rPr>
            </a:br>
            <a:r>
              <a:rPr lang="pt-PT" sz="2200" dirty="0">
                <a:solidFill>
                  <a:srgbClr val="17375D"/>
                </a:solidFill>
                <a:latin typeface="Segoe UI" pitchFamily="34" charset="0"/>
                <a:ea typeface="Segoe UI" pitchFamily="34" charset="0"/>
                <a:cs typeface="Segoe UI" pitchFamily="34" charset="0"/>
              </a:rPr>
              <a:t>para ter acesso aos </a:t>
            </a:r>
            <a:br>
              <a:rPr lang="pt-PT" sz="2200" dirty="0">
                <a:solidFill>
                  <a:srgbClr val="17375D"/>
                </a:solidFill>
                <a:latin typeface="Segoe UI" pitchFamily="34" charset="0"/>
                <a:ea typeface="Segoe UI" pitchFamily="34" charset="0"/>
                <a:cs typeface="Segoe UI" pitchFamily="34" charset="0"/>
              </a:rPr>
            </a:br>
            <a:r>
              <a:rPr lang="pt-PT" sz="2200" dirty="0">
                <a:solidFill>
                  <a:srgbClr val="17375D"/>
                </a:solidFill>
                <a:latin typeface="Segoe UI" pitchFamily="34" charset="0"/>
                <a:ea typeface="Segoe UI" pitchFamily="34" charset="0"/>
                <a:cs typeface="Segoe UI" pitchFamily="34" charset="0"/>
              </a:rPr>
              <a:t>seus ficheiros</a:t>
            </a:r>
            <a:r>
              <a:rPr lang="pt-PT" sz="2400" dirty="0">
                <a:solidFill>
                  <a:srgbClr val="17375D"/>
                </a:solidFill>
                <a:latin typeface="Segoe UI" pitchFamily="34" charset="0"/>
                <a:ea typeface="Segoe UI" pitchFamily="34" charset="0"/>
                <a:cs typeface="Segoe UI" pitchFamily="34" charset="0"/>
              </a:rPr>
              <a:t>.</a:t>
            </a:r>
          </a:p>
        </p:txBody>
      </p:sp>
      <p:sp>
        <p:nvSpPr>
          <p:cNvPr id="19" name="Rectangle 18"/>
          <p:cNvSpPr/>
          <p:nvPr/>
        </p:nvSpPr>
        <p:spPr>
          <a:xfrm>
            <a:off x="0" y="5105400"/>
            <a:ext cx="9144000" cy="14795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0" name="TextBox 19"/>
          <p:cNvSpPr txBox="1"/>
          <p:nvPr/>
        </p:nvSpPr>
        <p:spPr>
          <a:xfrm>
            <a:off x="533400" y="5334000"/>
            <a:ext cx="8382000" cy="1015663"/>
          </a:xfrm>
          <a:prstGeom prst="rect">
            <a:avLst/>
          </a:prstGeom>
          <a:noFill/>
        </p:spPr>
        <p:txBody>
          <a:bodyPr wrap="square" rtlCol="0">
            <a:spAutoFit/>
          </a:bodyPr>
          <a:lstStyle/>
          <a:p>
            <a:r>
              <a:rPr lang="pt-PT" sz="1500" b="1" dirty="0">
                <a:solidFill>
                  <a:srgbClr val="932323"/>
                </a:solidFill>
                <a:latin typeface="Segoe UI" pitchFamily="34" charset="0"/>
                <a:ea typeface="Segoe UI" pitchFamily="34" charset="0"/>
                <a:cs typeface="Segoe UI" pitchFamily="34" charset="0"/>
              </a:rPr>
              <a:t>Observação importante: </a:t>
            </a:r>
            <a:r>
              <a:rPr lang="pt-PT" sz="1500" b="1" dirty="0">
                <a:solidFill>
                  <a:srgbClr val="17375D"/>
                </a:solidFill>
                <a:latin typeface="Segoe UI" pitchFamily="34" charset="0"/>
                <a:ea typeface="Segoe UI" pitchFamily="34" charset="0"/>
                <a:cs typeface="Segoe UI" pitchFamily="34" charset="0"/>
              </a:rPr>
              <a:t>Deve sempre abrir primeiro </a:t>
            </a:r>
            <a:r>
              <a:rPr lang="pt-BR" sz="1500" b="1" dirty="0">
                <a:solidFill>
                  <a:srgbClr val="17375D"/>
                </a:solidFill>
                <a:latin typeface="Segoe UI" pitchFamily="34" charset="0"/>
                <a:ea typeface="Segoe UI" pitchFamily="34" charset="0"/>
                <a:cs typeface="Segoe UI" pitchFamily="34" charset="0"/>
              </a:rPr>
              <a:t>a base de dados integrada DTN</a:t>
            </a:r>
            <a:r>
              <a:rPr lang="pt-PT" sz="1500" b="1" dirty="0">
                <a:solidFill>
                  <a:srgbClr val="17375D"/>
                </a:solidFill>
                <a:latin typeface="Segoe UI" pitchFamily="34" charset="0"/>
                <a:ea typeface="Segoe UI" pitchFamily="34" charset="0"/>
                <a:cs typeface="Segoe UI" pitchFamily="34" charset="0"/>
              </a:rPr>
              <a:t>, e depois o seu ficheiro. </a:t>
            </a:r>
            <a:r>
              <a:rPr lang="pt-PT" sz="1500" b="1" dirty="0">
                <a:solidFill>
                  <a:srgbClr val="17375D"/>
                </a:solidFill>
                <a:latin typeface="Segoe UI Semibold" pitchFamily="34" charset="0"/>
                <a:ea typeface="Segoe UI" pitchFamily="34" charset="0"/>
                <a:cs typeface="Segoe UI" pitchFamily="34" charset="0"/>
              </a:rPr>
              <a:t>Não tentar abrir apenas o seu ficheiro da localização guardada no seu computador</a:t>
            </a:r>
            <a:r>
              <a:rPr lang="pt-PT" sz="1500" dirty="0">
                <a:solidFill>
                  <a:srgbClr val="17375D"/>
                </a:solidFill>
                <a:latin typeface="Segoe UI Semibold" pitchFamily="34" charset="0"/>
                <a:ea typeface="Segoe UI" pitchFamily="34" charset="0"/>
                <a:cs typeface="Segoe UI" pitchFamily="34" charset="0"/>
              </a:rPr>
              <a:t>. Deve sempre abrir o seu ficheiro a partir do programa d</a:t>
            </a:r>
            <a:r>
              <a:rPr lang="pt-BR" sz="1500" dirty="0">
                <a:solidFill>
                  <a:srgbClr val="17375D"/>
                </a:solidFill>
                <a:latin typeface="Segoe UI Semibold" pitchFamily="34" charset="0"/>
                <a:ea typeface="Segoe UI" pitchFamily="34" charset="0"/>
                <a:cs typeface="Segoe UI" pitchFamily="34" charset="0"/>
              </a:rPr>
              <a:t>a base de dados integrada DTN,</a:t>
            </a:r>
            <a:r>
              <a:rPr lang="pt-PT" sz="1500" dirty="0">
                <a:solidFill>
                  <a:srgbClr val="17375D"/>
                </a:solidFill>
                <a:latin typeface="Segoe UI Semibold" pitchFamily="34" charset="0"/>
                <a:ea typeface="Segoe UI" pitchFamily="34" charset="0"/>
                <a:cs typeface="Segoe UI" pitchFamily="34" charset="0"/>
              </a:rPr>
              <a:t> caso contrário não irá funcionar correctamente.</a:t>
            </a:r>
          </a:p>
        </p:txBody>
      </p:sp>
      <p:sp>
        <p:nvSpPr>
          <p:cNvPr id="22" name="Rounded Rectangle 21"/>
          <p:cNvSpPr/>
          <p:nvPr/>
        </p:nvSpPr>
        <p:spPr>
          <a:xfrm>
            <a:off x="5207000" y="3187700"/>
            <a:ext cx="1727200" cy="24688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p:cNvSpPr/>
          <p:nvPr/>
        </p:nvSpPr>
        <p:spPr>
          <a:xfrm>
            <a:off x="4699000" y="3149600"/>
            <a:ext cx="46482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27_28_29_30_31.PNG"/>
          <p:cNvPicPr>
            <a:picLocks noChangeAspect="1"/>
          </p:cNvPicPr>
          <p:nvPr/>
        </p:nvPicPr>
        <p:blipFill rotWithShape="1">
          <a:blip r:embed="rId3">
            <a:extLst>
              <a:ext uri="{28A0092B-C50C-407E-A947-70E740481C1C}">
                <a14:useLocalDpi xmlns:a14="http://schemas.microsoft.com/office/drawing/2010/main" val="0"/>
              </a:ext>
            </a:extLst>
          </a:blip>
          <a:srcRect l="2262" t="24082" r="69805" b="57757"/>
          <a:stretch/>
        </p:blipFill>
        <p:spPr>
          <a:xfrm>
            <a:off x="5014297" y="2811565"/>
            <a:ext cx="3062903" cy="1531835"/>
          </a:xfrm>
          <a:prstGeom prst="rect">
            <a:avLst/>
          </a:prstGeom>
          <a:effectLst>
            <a:outerShdw blurRad="63500" sx="102000" sy="102000" algn="ctr" rotWithShape="0">
              <a:schemeClr val="bg1">
                <a:lumMod val="50000"/>
                <a:alpha val="40000"/>
              </a:schemeClr>
            </a:outerShdw>
          </a:effectLst>
        </p:spPr>
      </p:pic>
      <p:sp>
        <p:nvSpPr>
          <p:cNvPr id="3" name="Text Placeholder 2"/>
          <p:cNvSpPr>
            <a:spLocks noGrp="1"/>
          </p:cNvSpPr>
          <p:nvPr>
            <p:ph type="body" sz="quarter" idx="13"/>
          </p:nvPr>
        </p:nvSpPr>
        <p:spPr>
          <a:xfrm>
            <a:off x="171331" y="42335"/>
            <a:ext cx="1707006" cy="307777"/>
          </a:xfrm>
        </p:spPr>
        <p:txBody>
          <a:bodyPr/>
          <a:lstStyle/>
          <a:p>
            <a:r>
              <a:rPr lang="pt-PT" dirty="0"/>
              <a:t>a abertura do ecrã</a:t>
            </a:r>
            <a:endParaRPr/>
          </a:p>
        </p:txBody>
      </p:sp>
      <p:sp>
        <p:nvSpPr>
          <p:cNvPr id="4" name="Content Placeholder 3"/>
          <p:cNvSpPr>
            <a:spLocks noGrp="1"/>
          </p:cNvSpPr>
          <p:nvPr>
            <p:ph idx="1"/>
          </p:nvPr>
        </p:nvSpPr>
        <p:spPr>
          <a:xfrm>
            <a:off x="685800" y="1143000"/>
            <a:ext cx="7467600" cy="4525963"/>
          </a:xfrm>
        </p:spPr>
        <p:txBody>
          <a:bodyPr/>
          <a:lstStyle/>
          <a:p>
            <a:pPr marL="0" indent="0">
              <a:buNone/>
            </a:pPr>
            <a:r>
              <a:rPr lang="pt-PT" dirty="0"/>
              <a:t>Para iniciar uma nov</a:t>
            </a:r>
            <a:r>
              <a:rPr lang="pt-BR" dirty="0"/>
              <a:t>a base de dados integrada DTN</a:t>
            </a:r>
            <a:r>
              <a:rPr lang="pt-PT" dirty="0"/>
              <a:t>, seleccionar </a:t>
            </a:r>
            <a:r>
              <a:rPr lang="pt-PT" b="1" i="1" dirty="0"/>
              <a:t>Create a new file </a:t>
            </a:r>
            <a:r>
              <a:rPr lang="pt-PT" b="1" dirty="0"/>
              <a:t>(Criar um novo ficheiro…) </a:t>
            </a:r>
            <a:r>
              <a:rPr lang="pt-PT" dirty="0"/>
              <a:t>e abrir-se-á uma janela de navegador que permite gravar o seu ficheiro.</a:t>
            </a:r>
          </a:p>
        </p:txBody>
      </p:sp>
      <p:sp>
        <p:nvSpPr>
          <p:cNvPr id="2" name="Title 1"/>
          <p:cNvSpPr>
            <a:spLocks noGrp="1"/>
          </p:cNvSpPr>
          <p:nvPr>
            <p:ph type="title"/>
          </p:nvPr>
        </p:nvSpPr>
        <p:spPr>
          <a:xfrm>
            <a:off x="152401" y="369094"/>
            <a:ext cx="2666999" cy="516255"/>
          </a:xfrm>
        </p:spPr>
        <p:txBody>
          <a:bodyPr/>
          <a:lstStyle/>
          <a:p>
            <a:r>
              <a:rPr lang="pt-PT" dirty="0"/>
              <a:t>Novo ficheiro</a:t>
            </a:r>
          </a:p>
        </p:txBody>
      </p:sp>
      <p:sp>
        <p:nvSpPr>
          <p:cNvPr id="16" name="Content Placeholder 3"/>
          <p:cNvSpPr txBox="1">
            <a:spLocks/>
          </p:cNvSpPr>
          <p:nvPr/>
        </p:nvSpPr>
        <p:spPr>
          <a:xfrm>
            <a:off x="685800" y="2743200"/>
            <a:ext cx="3505200" cy="1691640"/>
          </a:xfrm>
          <a:prstGeom prst="rect">
            <a:avLst/>
          </a:prstGeom>
        </p:spPr>
        <p:txBody>
          <a:bodyPr vert="horz" lIns="91440" tIns="45720" rIns="91440" bIns="45720" rtlCol="0">
            <a:normAutofit/>
          </a:bodyPr>
          <a:lstStyle/>
          <a:p>
            <a:pPr lvl="0">
              <a:spcBef>
                <a:spcPct val="20000"/>
              </a:spcBef>
              <a:buClr>
                <a:srgbClr val="066E9F"/>
              </a:buClr>
              <a:buSzPct val="120000"/>
            </a:pPr>
            <a:endParaRPr lang="en-US" sz="2200" dirty="0">
              <a:solidFill>
                <a:srgbClr val="17375D"/>
              </a:solidFill>
              <a:latin typeface="Segoe UI" pitchFamily="34" charset="0"/>
              <a:ea typeface="Segoe UI" pitchFamily="34" charset="0"/>
              <a:cs typeface="Segoe UI" pitchFamily="34" charset="0"/>
            </a:endParaRPr>
          </a:p>
        </p:txBody>
      </p:sp>
      <p:sp>
        <p:nvSpPr>
          <p:cNvPr id="13" name="Rounded Rectangle 12"/>
          <p:cNvSpPr/>
          <p:nvPr/>
        </p:nvSpPr>
        <p:spPr>
          <a:xfrm>
            <a:off x="5192856" y="3986276"/>
            <a:ext cx="1817544" cy="24688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a:off x="4706504" y="3950208"/>
            <a:ext cx="46482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1447800" y="1600200"/>
            <a:ext cx="6477000" cy="3657600"/>
          </a:xfrm>
          <a:prstGeom prst="rect">
            <a:avLst/>
          </a:prstGeom>
        </p:spPr>
        <p:txBody>
          <a:bodyPr>
            <a:noAutofit/>
          </a:bodyPr>
          <a:lstStyle/>
          <a:p>
            <a:pPr marL="457200" indent="-457200">
              <a:spcAft>
                <a:spcPts val="1800"/>
              </a:spcAft>
              <a:buFont typeface="+mj-lt"/>
              <a:buAutoNum type="arabicPeriod"/>
            </a:pPr>
            <a:r>
              <a:rPr lang="pt-PT" sz="2200" dirty="0"/>
              <a:t>Seleccionar </a:t>
            </a:r>
            <a:r>
              <a:rPr lang="pt-PT" sz="2200" b="1" dirty="0"/>
              <a:t>Criar um novo ficheiro…</a:t>
            </a:r>
          </a:p>
          <a:p>
            <a:pPr marL="457200" indent="-457200">
              <a:spcAft>
                <a:spcPts val="1800"/>
              </a:spcAft>
              <a:buFont typeface="+mj-lt"/>
              <a:buAutoNum type="arabicPeriod"/>
            </a:pPr>
            <a:r>
              <a:rPr lang="pt-PT" sz="2200" dirty="0"/>
              <a:t>Dar um nome ao seu novo ficheiro </a:t>
            </a:r>
            <a:r>
              <a:rPr lang="pt-PT" sz="2200" b="1" dirty="0"/>
              <a:t>Murkonia</a:t>
            </a:r>
          </a:p>
          <a:p>
            <a:pPr marL="457200" indent="-457200">
              <a:spcAft>
                <a:spcPts val="1800"/>
              </a:spcAft>
              <a:buFont typeface="+mj-lt"/>
              <a:buAutoNum type="arabicPeriod"/>
            </a:pPr>
            <a:r>
              <a:rPr lang="pt-PT" sz="2200" dirty="0"/>
              <a:t>Gravar o ficheiro no seu computador</a:t>
            </a:r>
          </a:p>
        </p:txBody>
      </p:sp>
      <p:sp>
        <p:nvSpPr>
          <p:cNvPr id="3" name="Title 2"/>
          <p:cNvSpPr>
            <a:spLocks noGrp="1"/>
          </p:cNvSpPr>
          <p:nvPr>
            <p:ph type="title"/>
          </p:nvPr>
        </p:nvSpPr>
        <p:spPr/>
        <p:txBody>
          <a:bodyPr/>
          <a:lstStyle/>
          <a:p>
            <a:r>
              <a:rPr lang="pt-PT" dirty="0"/>
              <a:t>Criar um novo ficheiro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Inicialização</a:t>
            </a:r>
          </a:p>
        </p:txBody>
      </p:sp>
      <p:sp>
        <p:nvSpPr>
          <p:cNvPr id="3" name="Text Placeholder 2"/>
          <p:cNvSpPr>
            <a:spLocks noGrp="1"/>
          </p:cNvSpPr>
          <p:nvPr>
            <p:ph type="body" idx="1"/>
          </p:nvPr>
        </p:nvSpPr>
        <p:spPr>
          <a:xfrm>
            <a:off x="685800" y="4648200"/>
            <a:ext cx="5638800" cy="1447800"/>
          </a:xfrm>
        </p:spPr>
        <p:txBody>
          <a:bodyPr/>
          <a:lstStyle/>
          <a:p>
            <a:r>
              <a:rPr lang="pt-PT" dirty="0"/>
              <a:t>Ao criar um novo ficheiro d</a:t>
            </a:r>
            <a:r>
              <a:rPr lang="pt-BR" dirty="0"/>
              <a:t>a base de dados integrada DTN</a:t>
            </a:r>
            <a:r>
              <a:rPr lang="pt-PT" dirty="0"/>
              <a:t>, passa-se por uma série de etapas para configurar  adequadamente o ficheiro para o seu país.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1800"/>
              </a:spcAft>
              <a:buNone/>
            </a:pPr>
            <a:r>
              <a:rPr lang="pt-PT" sz="2200" dirty="0"/>
              <a:t>Os passos para iniciar pela primeira vez </a:t>
            </a:r>
            <a:r>
              <a:rPr lang="pt-BR" sz="2200" dirty="0"/>
              <a:t>a base de dados integrada DTN</a:t>
            </a:r>
            <a:r>
              <a:rPr lang="pt-PT" sz="2200" dirty="0"/>
              <a:t> são:</a:t>
            </a:r>
          </a:p>
          <a:p>
            <a:pPr marL="640080" lvl="1" indent="-457200">
              <a:spcAft>
                <a:spcPts val="1200"/>
              </a:spcAft>
              <a:buFont typeface="+mj-lt"/>
              <a:buAutoNum type="arabicPeriod"/>
            </a:pPr>
            <a:r>
              <a:rPr lang="pt-PT" sz="2200" dirty="0">
                <a:latin typeface="Segoe UI Semibold" pitchFamily="34" charset="0"/>
              </a:rPr>
              <a:t>Aceder</a:t>
            </a:r>
          </a:p>
          <a:p>
            <a:pPr marL="640080" lvl="1" indent="-457200">
              <a:spcAft>
                <a:spcPts val="1200"/>
              </a:spcAft>
              <a:buFont typeface="+mj-lt"/>
              <a:buAutoNum type="arabicPeriod"/>
            </a:pPr>
            <a:r>
              <a:rPr lang="pt-PT" sz="2200" dirty="0">
                <a:latin typeface="Segoe UI Semibold" pitchFamily="34" charset="0"/>
              </a:rPr>
              <a:t>Inserir a informação do país</a:t>
            </a:r>
          </a:p>
          <a:p>
            <a:pPr marL="640080" lvl="1" indent="-457200">
              <a:spcAft>
                <a:spcPts val="1200"/>
              </a:spcAft>
              <a:buFont typeface="+mj-lt"/>
              <a:buAutoNum type="arabicPeriod"/>
            </a:pPr>
            <a:r>
              <a:rPr lang="pt-PT" sz="2200" dirty="0">
                <a:latin typeface="Segoe UI Semibold" pitchFamily="34" charset="0"/>
              </a:rPr>
              <a:t>Escolher as doenças </a:t>
            </a:r>
          </a:p>
          <a:p>
            <a:pPr marL="640080" lvl="1" indent="-457200">
              <a:spcAft>
                <a:spcPts val="1200"/>
              </a:spcAft>
              <a:buFont typeface="+mj-lt"/>
              <a:buAutoNum type="arabicPeriod"/>
            </a:pPr>
            <a:r>
              <a:rPr lang="pt-PT" sz="2200" dirty="0">
                <a:latin typeface="Segoe UI Semibold" pitchFamily="34" charset="0"/>
              </a:rPr>
              <a:t>Editar ou adicionar os níveis administrativos</a:t>
            </a:r>
          </a:p>
        </p:txBody>
      </p:sp>
      <p:sp>
        <p:nvSpPr>
          <p:cNvPr id="2" name="Title 1"/>
          <p:cNvSpPr>
            <a:spLocks noGrp="1"/>
          </p:cNvSpPr>
          <p:nvPr>
            <p:ph type="title"/>
          </p:nvPr>
        </p:nvSpPr>
        <p:spPr>
          <a:xfrm>
            <a:off x="135469" y="206613"/>
            <a:ext cx="2618336" cy="580787"/>
          </a:xfrm>
        </p:spPr>
        <p:txBody>
          <a:bodyPr/>
          <a:lstStyle/>
          <a:p>
            <a:r>
              <a:rPr lang="pt-PT" dirty="0"/>
              <a:t>Inicialização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pt-PT" dirty="0"/>
              <a:t>A primeira vez que se utiliza a ferramenta, o nome do utilizador e o campo da senha estarão em branco.</a:t>
            </a:r>
          </a:p>
        </p:txBody>
      </p:sp>
      <p:pic>
        <p:nvPicPr>
          <p:cNvPr id="9" name="Picture 8" descr="35.PNG"/>
          <p:cNvPicPr>
            <a:picLocks noChangeAspect="1"/>
          </p:cNvPicPr>
          <p:nvPr/>
        </p:nvPicPr>
        <p:blipFill rotWithShape="1">
          <a:blip r:embed="rId3">
            <a:extLst>
              <a:ext uri="{28A0092B-C50C-407E-A947-70E740481C1C}">
                <a14:useLocalDpi xmlns:a14="http://schemas.microsoft.com/office/drawing/2010/main" val="0"/>
              </a:ext>
            </a:extLst>
          </a:blip>
          <a:srcRect l="833" t="4372" r="69246" b="58185"/>
          <a:stretch/>
        </p:blipFill>
        <p:spPr>
          <a:xfrm>
            <a:off x="4648200" y="2514600"/>
            <a:ext cx="2438400" cy="2347228"/>
          </a:xfrm>
          <a:prstGeom prst="rect">
            <a:avLst/>
          </a:prstGeom>
          <a:effectLst>
            <a:outerShdw blurRad="63500" sx="102000" sy="102000" algn="ctr" rotWithShape="0">
              <a:schemeClr val="bg1">
                <a:lumMod val="65000"/>
                <a:alpha val="40000"/>
              </a:schemeClr>
            </a:outerShdw>
          </a:effectLst>
        </p:spPr>
      </p:pic>
      <p:sp>
        <p:nvSpPr>
          <p:cNvPr id="3" name="Text Placeholder 2"/>
          <p:cNvSpPr>
            <a:spLocks noGrp="1"/>
          </p:cNvSpPr>
          <p:nvPr>
            <p:ph type="body" sz="quarter" idx="13"/>
          </p:nvPr>
        </p:nvSpPr>
        <p:spPr>
          <a:xfrm>
            <a:off x="171331" y="42335"/>
            <a:ext cx="1143262" cy="307777"/>
          </a:xfrm>
        </p:spPr>
        <p:txBody>
          <a:bodyPr/>
          <a:lstStyle/>
          <a:p>
            <a:r>
              <a:rPr lang="pt-PT" dirty="0">
                <a:solidFill>
                  <a:srgbClr val="DCE6F2"/>
                </a:solidFill>
              </a:rPr>
              <a:t>inicialização</a:t>
            </a:r>
          </a:p>
        </p:txBody>
      </p:sp>
      <p:sp>
        <p:nvSpPr>
          <p:cNvPr id="2" name="Title 1"/>
          <p:cNvSpPr>
            <a:spLocks noGrp="1"/>
          </p:cNvSpPr>
          <p:nvPr>
            <p:ph type="title"/>
          </p:nvPr>
        </p:nvSpPr>
        <p:spPr>
          <a:xfrm>
            <a:off x="152400" y="369094"/>
            <a:ext cx="1508314" cy="516255"/>
          </a:xfrm>
        </p:spPr>
        <p:txBody>
          <a:bodyPr/>
          <a:lstStyle/>
          <a:p>
            <a:r>
              <a:rPr lang="pt-PT" dirty="0"/>
              <a:t>Aceder</a:t>
            </a:r>
            <a:endParaRPr lang="en-US" dirty="0"/>
          </a:p>
        </p:txBody>
      </p:sp>
      <p:sp>
        <p:nvSpPr>
          <p:cNvPr id="5" name="Content Placeholder 3"/>
          <p:cNvSpPr txBox="1">
            <a:spLocks/>
          </p:cNvSpPr>
          <p:nvPr/>
        </p:nvSpPr>
        <p:spPr>
          <a:xfrm>
            <a:off x="685800" y="2362200"/>
            <a:ext cx="2438400" cy="2377440"/>
          </a:xfrm>
          <a:prstGeom prst="rect">
            <a:avLst/>
          </a:prstGeom>
        </p:spPr>
        <p:txBody>
          <a:bodyPr vert="horz" lIns="91440" tIns="45720" rIns="91440" bIns="45720" rtlCol="0">
            <a:normAutofit/>
          </a:bodyPr>
          <a:lstStyle/>
          <a:p>
            <a:pPr lvl="0">
              <a:spcBef>
                <a:spcPct val="20000"/>
              </a:spcBef>
              <a:buClr>
                <a:srgbClr val="066E9F"/>
              </a:buClr>
              <a:buSzPct val="120000"/>
            </a:pPr>
            <a:r>
              <a:rPr lang="pt-PT" sz="2200" dirty="0">
                <a:solidFill>
                  <a:srgbClr val="17375D"/>
                </a:solidFill>
                <a:latin typeface="Segoe UI" pitchFamily="34" charset="0"/>
                <a:ea typeface="Segoe UI" pitchFamily="34" charset="0"/>
                <a:cs typeface="Segoe UI" pitchFamily="34" charset="0"/>
              </a:rPr>
              <a:t>Pressionar apenas o botão </a:t>
            </a:r>
            <a:r>
              <a:rPr lang="pt-PT" sz="2200" b="1" i="1" dirty="0">
                <a:solidFill>
                  <a:srgbClr val="17375D"/>
                </a:solidFill>
                <a:latin typeface="Segoe UI" pitchFamily="34" charset="0"/>
                <a:ea typeface="Segoe UI" pitchFamily="34" charset="0"/>
                <a:cs typeface="Segoe UI" pitchFamily="34" charset="0"/>
              </a:rPr>
              <a:t>Sign in </a:t>
            </a:r>
            <a:r>
              <a:rPr lang="pt-PT" sz="2200" b="1" dirty="0">
                <a:solidFill>
                  <a:srgbClr val="17375D"/>
                </a:solidFill>
                <a:latin typeface="Segoe UI" pitchFamily="34" charset="0"/>
                <a:ea typeface="Segoe UI" pitchFamily="34" charset="0"/>
                <a:cs typeface="Segoe UI" pitchFamily="34" charset="0"/>
              </a:rPr>
              <a:t>(Aceder)</a:t>
            </a:r>
            <a:endParaRPr lang="pt-PT" sz="2200" dirty="0">
              <a:solidFill>
                <a:srgbClr val="17375D"/>
              </a:solidFill>
              <a:latin typeface="Segoe UI" pitchFamily="34" charset="0"/>
              <a:ea typeface="Segoe UI" pitchFamily="34" charset="0"/>
              <a:cs typeface="Segoe UI" pitchFamily="34" charset="0"/>
            </a:endParaRPr>
          </a:p>
        </p:txBody>
      </p:sp>
      <p:sp>
        <p:nvSpPr>
          <p:cNvPr id="7" name="Right Arrow 6"/>
          <p:cNvSpPr/>
          <p:nvPr/>
        </p:nvSpPr>
        <p:spPr>
          <a:xfrm>
            <a:off x="4277568" y="4428304"/>
            <a:ext cx="52832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4815032" y="4428304"/>
            <a:ext cx="976168" cy="29609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743528" y="1600200"/>
            <a:ext cx="7620000" cy="2514600"/>
          </a:xfrm>
          <a:prstGeom prst="rect">
            <a:avLst/>
          </a:prstGeom>
        </p:spPr>
        <p:txBody>
          <a:bodyPr>
            <a:noAutofit/>
          </a:bodyPr>
          <a:lstStyle/>
          <a:p>
            <a:pPr marL="457200" indent="-457200">
              <a:spcAft>
                <a:spcPts val="1800"/>
              </a:spcAft>
              <a:buFont typeface="+mj-lt"/>
              <a:buAutoNum type="arabicPeriod"/>
            </a:pPr>
            <a:r>
              <a:rPr lang="pt-PT" sz="2200" dirty="0"/>
              <a:t>Certificar-se que o nome do utilizador est</a:t>
            </a:r>
            <a:r>
              <a:rPr lang="pt-PT" sz="2200" dirty="0">
                <a:latin typeface="Calibri"/>
                <a:cs typeface="Calibri"/>
              </a:rPr>
              <a:t>á</a:t>
            </a:r>
            <a:r>
              <a:rPr lang="pt-PT" sz="2200" dirty="0"/>
              <a:t> em branco</a:t>
            </a:r>
            <a:endParaRPr lang="pt-PT" sz="2200" b="1" dirty="0"/>
          </a:p>
          <a:p>
            <a:pPr marL="457200" indent="-457200">
              <a:spcAft>
                <a:spcPts val="1800"/>
              </a:spcAft>
              <a:buFont typeface="+mj-lt"/>
              <a:buAutoNum type="arabicPeriod"/>
            </a:pPr>
            <a:r>
              <a:rPr lang="pt-PT" sz="2200" dirty="0"/>
              <a:t>A senha deve ser em branco</a:t>
            </a:r>
          </a:p>
          <a:p>
            <a:pPr marL="457200" indent="-457200">
              <a:spcAft>
                <a:spcPts val="1800"/>
              </a:spcAft>
              <a:buFont typeface="+mj-lt"/>
              <a:buAutoNum type="arabicPeriod"/>
            </a:pPr>
            <a:r>
              <a:rPr lang="pt-PT" sz="2200" dirty="0"/>
              <a:t>Premir o botão </a:t>
            </a:r>
            <a:r>
              <a:rPr lang="pt-PT" sz="2200" b="1" dirty="0"/>
              <a:t>Sign in (Acesso)</a:t>
            </a:r>
            <a:endParaRPr lang="pt-PT" sz="2200" dirty="0"/>
          </a:p>
        </p:txBody>
      </p:sp>
      <p:sp>
        <p:nvSpPr>
          <p:cNvPr id="3" name="Title 2"/>
          <p:cNvSpPr>
            <a:spLocks noGrp="1"/>
          </p:cNvSpPr>
          <p:nvPr>
            <p:ph type="title"/>
          </p:nvPr>
        </p:nvSpPr>
        <p:spPr/>
        <p:txBody>
          <a:bodyPr/>
          <a:lstStyle/>
          <a:p>
            <a:r>
              <a:rPr lang="pt-PT" dirty="0"/>
              <a:t>Aceder</a:t>
            </a:r>
          </a:p>
        </p:txBody>
      </p:sp>
      <p:sp>
        <p:nvSpPr>
          <p:cNvPr id="6" name="Content Placeholder 3"/>
          <p:cNvSpPr txBox="1">
            <a:spLocks/>
          </p:cNvSpPr>
          <p:nvPr/>
        </p:nvSpPr>
        <p:spPr>
          <a:xfrm>
            <a:off x="304800" y="5105400"/>
            <a:ext cx="8534400" cy="609600"/>
          </a:xfrm>
          <a:prstGeom prst="rect">
            <a:avLst/>
          </a:prstGeom>
        </p:spPr>
        <p:txBody>
          <a:bodyPr vert="horz" lIns="91440" tIns="45720" rIns="91440" bIns="45720" rtlCol="0">
            <a:normAutofit/>
          </a:bodyPr>
          <a:lstStyle/>
          <a:p>
            <a:pPr marL="0" lvl="1" indent="0" algn="ctr">
              <a:lnSpc>
                <a:spcPct val="100000"/>
              </a:lnSpc>
              <a:spcAft>
                <a:spcPts val="1200"/>
              </a:spcAft>
              <a:buClr>
                <a:srgbClr val="066E9F"/>
              </a:buClr>
              <a:buNone/>
              <a:defRPr/>
            </a:pPr>
            <a:r>
              <a:rPr lang="pt-PT" b="1" dirty="0">
                <a:solidFill>
                  <a:srgbClr val="17375D"/>
                </a:solidFill>
                <a:latin typeface="Segoe UI Semibold" pitchFamily="34" charset="0"/>
                <a:ea typeface="Segoe UI" pitchFamily="34" charset="0"/>
                <a:cs typeface="Segoe UI" pitchFamily="34" charset="0"/>
              </a:rPr>
              <a:t>Mais tarde nesta apresentação, </a:t>
            </a:r>
            <a:r>
              <a:rPr lang="pt-PT" dirty="0">
                <a:solidFill>
                  <a:srgbClr val="17375D"/>
                </a:solidFill>
                <a:latin typeface="Segoe UI Semibold" pitchFamily="34" charset="0"/>
                <a:ea typeface="Segoe UI" pitchFamily="34" charset="0"/>
                <a:cs typeface="Segoe UI" pitchFamily="34" charset="0"/>
              </a:rPr>
              <a:t>mudar-se-</a:t>
            </a:r>
            <a:r>
              <a:rPr lang="pt-PT" dirty="0">
                <a:solidFill>
                  <a:srgbClr val="17375D"/>
                </a:solidFill>
                <a:latin typeface="Calibri"/>
                <a:ea typeface="Segoe UI" pitchFamily="34" charset="0"/>
                <a:cs typeface="Calibri"/>
              </a:rPr>
              <a:t>á a senha</a:t>
            </a:r>
            <a:r>
              <a:rPr lang="pt-PT" b="1" dirty="0">
                <a:solidFill>
                  <a:srgbClr val="17375D"/>
                </a:solidFill>
                <a:latin typeface="Segoe UI Semibold" pitchFamily="34" charset="0"/>
                <a:ea typeface="Segoe UI" pitchFamily="34" charset="0"/>
                <a:cs typeface="Segoe UI" pitchFamily="34" charset="0"/>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7.PNG"/>
          <p:cNvPicPr>
            <a:picLocks noChangeAspect="1"/>
          </p:cNvPicPr>
          <p:nvPr/>
        </p:nvPicPr>
        <p:blipFill rotWithShape="1">
          <a:blip r:embed="rId3">
            <a:extLst>
              <a:ext uri="{28A0092B-C50C-407E-A947-70E740481C1C}">
                <a14:useLocalDpi xmlns:a14="http://schemas.microsoft.com/office/drawing/2010/main" val="0"/>
              </a:ext>
            </a:extLst>
          </a:blip>
          <a:srcRect l="1219" t="3735" r="60305" b="66803"/>
          <a:stretch/>
        </p:blipFill>
        <p:spPr>
          <a:xfrm>
            <a:off x="3962400" y="3733800"/>
            <a:ext cx="4114800" cy="2220985"/>
          </a:xfrm>
          <a:prstGeom prst="rect">
            <a:avLst/>
          </a:prstGeom>
          <a:effectLst>
            <a:outerShdw blurRad="63500" sx="102000" sy="102000" algn="ctr" rotWithShape="0">
              <a:schemeClr val="bg1">
                <a:lumMod val="65000"/>
                <a:alpha val="40000"/>
              </a:schemeClr>
            </a:outerShdw>
          </a:effectLst>
        </p:spPr>
      </p:pic>
      <p:sp>
        <p:nvSpPr>
          <p:cNvPr id="3" name="Text Placeholder 2"/>
          <p:cNvSpPr>
            <a:spLocks noGrp="1"/>
          </p:cNvSpPr>
          <p:nvPr>
            <p:ph type="body" sz="quarter" idx="13"/>
          </p:nvPr>
        </p:nvSpPr>
        <p:spPr>
          <a:xfrm>
            <a:off x="171331" y="42335"/>
            <a:ext cx="1143262" cy="307777"/>
          </a:xfrm>
        </p:spPr>
        <p:txBody>
          <a:bodyPr/>
          <a:lstStyle/>
          <a:p>
            <a:r>
              <a:rPr lang="pt-PT" dirty="0"/>
              <a:t>inicialização</a:t>
            </a:r>
          </a:p>
        </p:txBody>
      </p:sp>
      <p:sp>
        <p:nvSpPr>
          <p:cNvPr id="4" name="Content Placeholder 3"/>
          <p:cNvSpPr>
            <a:spLocks noGrp="1"/>
          </p:cNvSpPr>
          <p:nvPr>
            <p:ph idx="1"/>
          </p:nvPr>
        </p:nvSpPr>
        <p:spPr/>
        <p:txBody>
          <a:bodyPr/>
          <a:lstStyle/>
          <a:p>
            <a:pPr marL="0" indent="0">
              <a:spcAft>
                <a:spcPts val="1200"/>
              </a:spcAft>
              <a:buNone/>
            </a:pPr>
            <a:r>
              <a:rPr lang="pt-PT" dirty="0"/>
              <a:t>Em seguida, necessitará de inserir informação sobre o seu país, incluindo:</a:t>
            </a:r>
          </a:p>
          <a:p>
            <a:pPr marL="400050" lvl="1" indent="-342900" eaLnBrk="0" fontAlgn="base" hangingPunct="0">
              <a:lnSpc>
                <a:spcPct val="90000"/>
              </a:lnSpc>
              <a:spcBef>
                <a:spcPts val="200"/>
              </a:spcBef>
              <a:spcAft>
                <a:spcPts val="1200"/>
              </a:spcAft>
              <a:buSzPct val="100000"/>
              <a:buFont typeface="Wingdings" charset="2"/>
              <a:buChar char="§"/>
              <a:defRPr/>
            </a:pPr>
            <a:r>
              <a:rPr lang="pt-PT" sz="2200" dirty="0">
                <a:latin typeface="Segoe UI Semibold" pitchFamily="34" charset="0"/>
                <a:ea typeface="MS PGothic" charset="0"/>
              </a:rPr>
              <a:t>Nome do país</a:t>
            </a:r>
          </a:p>
          <a:p>
            <a:pPr marL="400050" lvl="1" indent="-342900" eaLnBrk="0" fontAlgn="base" hangingPunct="0">
              <a:lnSpc>
                <a:spcPct val="90000"/>
              </a:lnSpc>
              <a:spcBef>
                <a:spcPts val="200"/>
              </a:spcBef>
              <a:spcAft>
                <a:spcPts val="1200"/>
              </a:spcAft>
              <a:buSzPct val="100000"/>
              <a:buFont typeface="Wingdings" charset="2"/>
              <a:buChar char="§"/>
              <a:defRPr/>
            </a:pPr>
            <a:r>
              <a:rPr lang="pt-PT" sz="2200" dirty="0">
                <a:latin typeface="Segoe UI Semibold" pitchFamily="34" charset="0"/>
                <a:ea typeface="MS PGothic" charset="0"/>
              </a:rPr>
              <a:t>Níveis administrativos</a:t>
            </a:r>
          </a:p>
          <a:p>
            <a:pPr marL="400050" lvl="1" indent="-342900" eaLnBrk="0" fontAlgn="base" hangingPunct="0">
              <a:lnSpc>
                <a:spcPct val="90000"/>
              </a:lnSpc>
              <a:spcBef>
                <a:spcPts val="200"/>
              </a:spcBef>
              <a:spcAft>
                <a:spcPts val="1200"/>
              </a:spcAft>
              <a:buSzPct val="100000"/>
              <a:buFont typeface="Wingdings" charset="2"/>
              <a:buChar char="§"/>
              <a:defRPr/>
            </a:pPr>
            <a:r>
              <a:rPr lang="pt-PT" sz="2200" dirty="0">
                <a:latin typeface="Segoe UI Semibold" pitchFamily="34" charset="0"/>
                <a:ea typeface="MS PGothic" charset="0"/>
              </a:rPr>
              <a:t>Estatística da população </a:t>
            </a:r>
            <a:endParaRPr lang="pt-PT" dirty="0"/>
          </a:p>
        </p:txBody>
      </p:sp>
      <p:sp>
        <p:nvSpPr>
          <p:cNvPr id="2" name="Title 1"/>
          <p:cNvSpPr>
            <a:spLocks noGrp="1"/>
          </p:cNvSpPr>
          <p:nvPr>
            <p:ph type="title"/>
          </p:nvPr>
        </p:nvSpPr>
        <p:spPr>
          <a:xfrm>
            <a:off x="152400" y="369094"/>
            <a:ext cx="6108980" cy="516255"/>
          </a:xfrm>
        </p:spPr>
        <p:txBody>
          <a:bodyPr/>
          <a:lstStyle/>
          <a:p>
            <a:r>
              <a:rPr lang="pt-PT" dirty="0"/>
              <a:t>Inserir informação sobre o seu país</a:t>
            </a:r>
          </a:p>
        </p:txBody>
      </p:sp>
      <p:sp>
        <p:nvSpPr>
          <p:cNvPr id="5" name="Content Placeholder 3"/>
          <p:cNvSpPr txBox="1">
            <a:spLocks/>
          </p:cNvSpPr>
          <p:nvPr/>
        </p:nvSpPr>
        <p:spPr>
          <a:xfrm>
            <a:off x="685800" y="3962400"/>
            <a:ext cx="2819400" cy="1219200"/>
          </a:xfrm>
          <a:prstGeom prst="rect">
            <a:avLst/>
          </a:prstGeom>
        </p:spPr>
        <p:txBody>
          <a:bodyPr vert="horz" lIns="91440" tIns="45720" rIns="91440" bIns="45720" rtlCol="0">
            <a:normAutofit/>
          </a:bodyPr>
          <a:lstStyle/>
          <a:p>
            <a:pPr lvl="0">
              <a:spcBef>
                <a:spcPct val="20000"/>
              </a:spcBef>
              <a:buClr>
                <a:srgbClr val="066E9F"/>
              </a:buClr>
              <a:buSzPct val="120000"/>
            </a:pPr>
            <a:r>
              <a:rPr lang="pt-PT" sz="2200" dirty="0">
                <a:solidFill>
                  <a:srgbClr val="17375D"/>
                </a:solidFill>
                <a:latin typeface="Segoe UI" pitchFamily="34" charset="0"/>
                <a:ea typeface="Segoe UI" pitchFamily="34" charset="0"/>
                <a:cs typeface="Segoe UI" pitchFamily="34" charset="0"/>
              </a:rPr>
              <a:t>Clicar no link </a:t>
            </a:r>
            <a:br>
              <a:rPr lang="pt-PT" sz="2200" dirty="0">
                <a:solidFill>
                  <a:srgbClr val="17375D"/>
                </a:solidFill>
                <a:latin typeface="Segoe UI" pitchFamily="34" charset="0"/>
                <a:ea typeface="Segoe UI" pitchFamily="34" charset="0"/>
                <a:cs typeface="Segoe UI" pitchFamily="34" charset="0"/>
              </a:rPr>
            </a:br>
            <a:r>
              <a:rPr lang="pt-PT" sz="2200" b="1" i="1" dirty="0">
                <a:solidFill>
                  <a:srgbClr val="17375D"/>
                </a:solidFill>
                <a:latin typeface="Segoe UI" pitchFamily="34" charset="0"/>
                <a:ea typeface="Segoe UI" pitchFamily="34" charset="0"/>
                <a:cs typeface="Segoe UI" pitchFamily="34" charset="0"/>
              </a:rPr>
              <a:t>Start</a:t>
            </a:r>
            <a:r>
              <a:rPr lang="pt-PT" sz="2200" b="1" dirty="0">
                <a:solidFill>
                  <a:srgbClr val="17375D"/>
                </a:solidFill>
                <a:latin typeface="Segoe UI" pitchFamily="34" charset="0"/>
                <a:ea typeface="Segoe UI" pitchFamily="34" charset="0"/>
                <a:cs typeface="Segoe UI" pitchFamily="34" charset="0"/>
              </a:rPr>
              <a:t> (Início)</a:t>
            </a:r>
            <a:r>
              <a:rPr lang="pt-PT" sz="2200" dirty="0">
                <a:solidFill>
                  <a:srgbClr val="17375D"/>
                </a:solidFill>
                <a:latin typeface="Segoe UI" pitchFamily="34" charset="0"/>
                <a:ea typeface="Segoe UI" pitchFamily="34" charset="0"/>
                <a:cs typeface="Segoe UI" pitchFamily="34" charset="0"/>
              </a:rPr>
              <a:t> </a:t>
            </a:r>
            <a:br>
              <a:rPr lang="pt-PT" sz="2200" dirty="0">
                <a:solidFill>
                  <a:srgbClr val="17375D"/>
                </a:solidFill>
                <a:latin typeface="Segoe UI" pitchFamily="34" charset="0"/>
                <a:ea typeface="Segoe UI" pitchFamily="34" charset="0"/>
                <a:cs typeface="Segoe UI" pitchFamily="34" charset="0"/>
              </a:rPr>
            </a:br>
            <a:r>
              <a:rPr lang="pt-PT" sz="2200" dirty="0">
                <a:solidFill>
                  <a:srgbClr val="17375D"/>
                </a:solidFill>
                <a:latin typeface="Segoe UI" pitchFamily="34" charset="0"/>
                <a:ea typeface="Segoe UI" pitchFamily="34" charset="0"/>
                <a:cs typeface="Segoe UI" pitchFamily="34" charset="0"/>
              </a:rPr>
              <a:t>para começar.</a:t>
            </a:r>
          </a:p>
        </p:txBody>
      </p:sp>
      <p:sp>
        <p:nvSpPr>
          <p:cNvPr id="15" name="Rounded Rectangle 14"/>
          <p:cNvSpPr/>
          <p:nvPr/>
        </p:nvSpPr>
        <p:spPr>
          <a:xfrm>
            <a:off x="7380548" y="4799076"/>
            <a:ext cx="5334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rot="10800000">
            <a:off x="7917584" y="4800600"/>
            <a:ext cx="46482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PT" dirty="0"/>
              <a:t>Inserir a informação sobre o país (Murkonia)</a:t>
            </a:r>
          </a:p>
        </p:txBody>
      </p:sp>
      <p:sp>
        <p:nvSpPr>
          <p:cNvPr id="2" name="Text Placeholder 1"/>
          <p:cNvSpPr>
            <a:spLocks noGrp="1"/>
          </p:cNvSpPr>
          <p:nvPr>
            <p:ph type="body" sz="quarter" idx="10"/>
          </p:nvPr>
        </p:nvSpPr>
        <p:spPr>
          <a:prstGeom prst="rect">
            <a:avLst/>
          </a:prstGeom>
        </p:spPr>
        <p:txBody>
          <a:bodyPr>
            <a:noAutofit/>
          </a:bodyPr>
          <a:lstStyle/>
          <a:p>
            <a:pPr marL="457200" indent="-457200">
              <a:spcAft>
                <a:spcPts val="1200"/>
              </a:spcAft>
              <a:buFont typeface="+mj-lt"/>
              <a:buAutoNum type="arabicPeriod"/>
            </a:pPr>
            <a:r>
              <a:rPr lang="pt-PT" sz="2000" dirty="0"/>
              <a:t>Inserir o nome do país: </a:t>
            </a:r>
            <a:r>
              <a:rPr lang="pt-PT" sz="2000" b="1" dirty="0"/>
              <a:t>Murkonia</a:t>
            </a:r>
          </a:p>
          <a:p>
            <a:pPr marL="457200" indent="-457200">
              <a:spcAft>
                <a:spcPts val="1200"/>
              </a:spcAft>
              <a:buFont typeface="+mj-lt"/>
              <a:buAutoNum type="arabicPeriod"/>
            </a:pPr>
            <a:r>
              <a:rPr lang="pt-PT" sz="2000" dirty="0"/>
              <a:t>Seleccionar </a:t>
            </a:r>
            <a:r>
              <a:rPr lang="pt-PT" sz="2000" b="1" i="1" dirty="0"/>
              <a:t>view</a:t>
            </a:r>
            <a:r>
              <a:rPr lang="pt-PT" sz="2000" i="1" dirty="0"/>
              <a:t> </a:t>
            </a:r>
            <a:r>
              <a:rPr lang="pt-PT" sz="2000" dirty="0"/>
              <a:t>para ter acesso</a:t>
            </a:r>
            <a:r>
              <a:rPr lang="pt-PT" dirty="0"/>
              <a:t> a informação de nível administrativo da região</a:t>
            </a:r>
            <a:endParaRPr lang="pt-PT" sz="2000" dirty="0"/>
          </a:p>
          <a:p>
            <a:pPr marL="457200" indent="-457200">
              <a:spcAft>
                <a:spcPts val="1200"/>
              </a:spcAft>
              <a:buFont typeface="+mj-lt"/>
              <a:buAutoNum type="arabicPeriod"/>
            </a:pPr>
            <a:r>
              <a:rPr lang="pt-PT" sz="2000" dirty="0"/>
              <a:t>Mudar o nome de Região para </a:t>
            </a:r>
            <a:r>
              <a:rPr lang="pt-PT" sz="2000" b="1" dirty="0"/>
              <a:t>Província</a:t>
            </a:r>
            <a:endParaRPr lang="pt-PT" sz="2000" dirty="0"/>
          </a:p>
          <a:p>
            <a:pPr marL="457200" indent="-457200">
              <a:spcAft>
                <a:spcPts val="1200"/>
              </a:spcAft>
              <a:buFont typeface="+mj-lt"/>
              <a:buAutoNum type="arabicPeriod"/>
            </a:pPr>
            <a:r>
              <a:rPr lang="pt-PT" sz="2000" dirty="0"/>
              <a:t>Clicar </a:t>
            </a:r>
            <a:r>
              <a:rPr lang="pt-PT" sz="2000" b="1" dirty="0"/>
              <a:t>S</a:t>
            </a:r>
            <a:r>
              <a:rPr lang="pt-PT" b="1" dirty="0"/>
              <a:t>ave (Gravar)</a:t>
            </a:r>
            <a:endParaRPr lang="pt-PT" sz="2000" dirty="0"/>
          </a:p>
          <a:p>
            <a:pPr marL="457200" indent="-457200">
              <a:spcAft>
                <a:spcPts val="1200"/>
              </a:spcAft>
              <a:buFont typeface="+mj-lt"/>
              <a:buAutoNum type="arabicPeriod"/>
            </a:pPr>
            <a:r>
              <a:rPr lang="pt-PT" sz="2000" dirty="0"/>
              <a:t>Clicar </a:t>
            </a:r>
            <a:r>
              <a:rPr lang="pt-PT" sz="2000" b="1" dirty="0"/>
              <a:t>Add administrative level type &gt; </a:t>
            </a:r>
            <a:br>
              <a:rPr lang="pt-PT" sz="2000" b="1" dirty="0"/>
            </a:br>
            <a:r>
              <a:rPr lang="pt-PT" sz="2000" b="1" dirty="0"/>
              <a:t>(Adicionar o tipo de nível administrativo)</a:t>
            </a:r>
          </a:p>
          <a:p>
            <a:pPr marL="457200" indent="-457200">
              <a:spcAft>
                <a:spcPts val="1200"/>
              </a:spcAft>
              <a:buFont typeface="+mj-lt"/>
              <a:buAutoNum type="arabicPeriod"/>
            </a:pPr>
            <a:r>
              <a:rPr lang="pt-PT" sz="2000" dirty="0"/>
              <a:t>Inserir o nome: </a:t>
            </a:r>
            <a:r>
              <a:rPr lang="pt-PT" sz="2000" b="1" dirty="0"/>
              <a:t>Village (vila/aldeia)</a:t>
            </a:r>
          </a:p>
          <a:p>
            <a:pPr marL="457200" indent="-457200">
              <a:spcAft>
                <a:spcPts val="1200"/>
              </a:spcAft>
              <a:buFont typeface="+mj-lt"/>
              <a:buAutoNum type="arabicPeriod"/>
            </a:pPr>
            <a:r>
              <a:rPr lang="pt-PT" sz="2000" dirty="0"/>
              <a:t>Clicar </a:t>
            </a:r>
            <a:r>
              <a:rPr lang="pt-PT" sz="2000" b="1" dirty="0"/>
              <a:t>Save (Gravar)</a:t>
            </a:r>
            <a:endParaRPr lang="pt-PT" sz="2000" dirty="0"/>
          </a:p>
          <a:p>
            <a:pPr marL="457200" indent="-457200">
              <a:spcAft>
                <a:spcPts val="1200"/>
              </a:spcAft>
              <a:buFont typeface="+mj-lt"/>
              <a:buAutoNum type="arabicPeriod"/>
            </a:pPr>
            <a:r>
              <a:rPr lang="pt-PT" sz="2000" dirty="0"/>
              <a:t>Clicar </a:t>
            </a:r>
            <a:r>
              <a:rPr lang="pt-PT" sz="2000" b="1" dirty="0"/>
              <a:t>Next (Seguinte)</a:t>
            </a:r>
            <a:endParaRPr lang="pt-PT"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PT" dirty="0"/>
              <a:t>Inserir as configurações para o país (Murkonia)</a:t>
            </a:r>
          </a:p>
        </p:txBody>
      </p:sp>
      <p:sp>
        <p:nvSpPr>
          <p:cNvPr id="8" name="Content Placeholder 2"/>
          <p:cNvSpPr txBox="1">
            <a:spLocks/>
          </p:cNvSpPr>
          <p:nvPr/>
        </p:nvSpPr>
        <p:spPr bwMode="auto">
          <a:xfrm>
            <a:off x="635357" y="1364384"/>
            <a:ext cx="3825240" cy="4350616"/>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342900" indent="-342900" algn="l" rtl="0" eaLnBrk="0" fontAlgn="base" hangingPunct="0">
              <a:lnSpc>
                <a:spcPct val="90000"/>
              </a:lnSpc>
              <a:spcBef>
                <a:spcPts val="1200"/>
              </a:spcBef>
              <a:spcAft>
                <a:spcPts val="200"/>
              </a:spcAft>
              <a:buClr>
                <a:schemeClr val="accent1"/>
              </a:buClr>
              <a:buSzPct val="110000"/>
              <a:buFont typeface="Arial" pitchFamily="34" charset="0"/>
              <a:buChar char="•"/>
              <a:defRPr sz="2800" kern="1200">
                <a:solidFill>
                  <a:srgbClr val="17375D"/>
                </a:solidFill>
                <a:latin typeface="Segoe UI" pitchFamily="34" charset="0"/>
                <a:ea typeface="Segoe UI" pitchFamily="34" charset="0"/>
                <a:cs typeface="Segoe UI" pitchFamily="34" charset="0"/>
              </a:defRPr>
            </a:lvl1pPr>
            <a:lvl2pPr marL="657225" indent="-273050" algn="l" rtl="0" eaLnBrk="0" fontAlgn="base" hangingPunct="0">
              <a:lnSpc>
                <a:spcPct val="90000"/>
              </a:lnSpc>
              <a:spcBef>
                <a:spcPts val="400"/>
              </a:spcBef>
              <a:spcAft>
                <a:spcPts val="400"/>
              </a:spcAft>
              <a:buClr>
                <a:schemeClr val="accent1"/>
              </a:buClr>
              <a:buFont typeface="Calibri" pitchFamily="34" charset="0"/>
              <a:buChar char="◦"/>
              <a:defRPr sz="2200" kern="1200">
                <a:solidFill>
                  <a:srgbClr val="17375D"/>
                </a:solidFill>
                <a:latin typeface="Segoe UI" pitchFamily="34" charset="0"/>
                <a:ea typeface="Segoe UI" pitchFamily="34" charset="0"/>
                <a:cs typeface="Segoe UI" pitchFamily="34" charset="0"/>
              </a:defRPr>
            </a:lvl2pPr>
            <a:lvl3pPr marL="931863" indent="-182563" algn="l" rtl="0" eaLnBrk="0" fontAlgn="base" hangingPunct="0">
              <a:lnSpc>
                <a:spcPct val="90000"/>
              </a:lnSpc>
              <a:spcBef>
                <a:spcPts val="200"/>
              </a:spcBef>
              <a:spcAft>
                <a:spcPts val="400"/>
              </a:spcAft>
              <a:buClr>
                <a:schemeClr val="accent1"/>
              </a:buClr>
              <a:buFont typeface="Calibri" pitchFamily="34" charset="0"/>
              <a:buChar char="◦"/>
              <a:defRPr sz="1600" kern="1200">
                <a:solidFill>
                  <a:srgbClr val="17375D"/>
                </a:solidFill>
                <a:latin typeface="Segoe UI" pitchFamily="34" charset="0"/>
                <a:ea typeface="Segoe UI" pitchFamily="34" charset="0"/>
                <a:cs typeface="Segoe UI" pitchFamily="34" charset="0"/>
              </a:defRPr>
            </a:lvl3pPr>
            <a:lvl4pPr marL="1206500" indent="-182563" algn="l" rtl="0" eaLnBrk="0" fontAlgn="base" hangingPunct="0">
              <a:lnSpc>
                <a:spcPct val="90000"/>
              </a:lnSpc>
              <a:spcBef>
                <a:spcPts val="200"/>
              </a:spcBef>
              <a:spcAft>
                <a:spcPts val="400"/>
              </a:spcAft>
              <a:buClr>
                <a:schemeClr val="accent1"/>
              </a:buClr>
              <a:buFont typeface="Calibri" pitchFamily="34" charset="0"/>
              <a:buChar char="◦"/>
              <a:defRPr sz="1400" b="1" kern="1200">
                <a:solidFill>
                  <a:srgbClr val="17375D"/>
                </a:solidFill>
                <a:latin typeface="Segoe UI" pitchFamily="34" charset="0"/>
                <a:ea typeface="Segoe UI" pitchFamily="34" charset="0"/>
                <a:cs typeface="Segoe UI" pitchFamily="34" charset="0"/>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S PGothic" panose="020B0600070205080204" pitchFamily="34" charset="-128"/>
                <a:cs typeface="MS PGothic"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lnSpc>
                <a:spcPct val="100000"/>
              </a:lnSpc>
              <a:spcAft>
                <a:spcPts val="1200"/>
              </a:spcAft>
              <a:buClr>
                <a:srgbClr val="066E9F"/>
              </a:buClr>
              <a:buFont typeface="Calibri" pitchFamily="34" charset="0"/>
              <a:buNone/>
              <a:defRPr/>
            </a:pPr>
            <a:r>
              <a:rPr lang="pt-PT" sz="1600" dirty="0"/>
              <a:t>Ano do recenseamento: </a:t>
            </a:r>
            <a:r>
              <a:rPr lang="pt-PT" sz="1600" b="1" dirty="0"/>
              <a:t>2010</a:t>
            </a:r>
          </a:p>
          <a:p>
            <a:pPr marL="0" lvl="1" indent="0">
              <a:lnSpc>
                <a:spcPct val="100000"/>
              </a:lnSpc>
              <a:spcAft>
                <a:spcPts val="1200"/>
              </a:spcAft>
              <a:buClr>
                <a:srgbClr val="066E9F"/>
              </a:buClr>
              <a:buNone/>
              <a:defRPr/>
            </a:pPr>
            <a:r>
              <a:rPr lang="pt-PT" sz="1600" dirty="0"/>
              <a:t>Taxa de crescimento da </a:t>
            </a:r>
            <a:br>
              <a:rPr lang="pt-PT" sz="1600" dirty="0"/>
            </a:br>
            <a:r>
              <a:rPr lang="pt-PT" sz="1600" dirty="0"/>
              <a:t>população (%): </a:t>
            </a:r>
            <a:r>
              <a:rPr lang="pt-PT" sz="1600" b="1" dirty="0"/>
              <a:t>4</a:t>
            </a:r>
          </a:p>
          <a:p>
            <a:pPr marL="0" lvl="1" indent="0">
              <a:lnSpc>
                <a:spcPct val="100000"/>
              </a:lnSpc>
              <a:spcAft>
                <a:spcPts val="1200"/>
              </a:spcAft>
              <a:buClr>
                <a:srgbClr val="066E9F"/>
              </a:buClr>
              <a:buNone/>
              <a:defRPr/>
            </a:pPr>
            <a:r>
              <a:rPr lang="pt-PT" sz="1600" dirty="0"/>
              <a:t>Faixa de idade para SAC: </a:t>
            </a:r>
            <a:r>
              <a:rPr lang="pt-PT" sz="1600" b="1" dirty="0"/>
              <a:t>5-14</a:t>
            </a:r>
          </a:p>
          <a:p>
            <a:pPr marL="0" lvl="1" indent="0">
              <a:lnSpc>
                <a:spcPct val="100000"/>
              </a:lnSpc>
              <a:spcAft>
                <a:spcPts val="1200"/>
              </a:spcAft>
              <a:buClr>
                <a:srgbClr val="066E9F"/>
              </a:buClr>
              <a:buNone/>
              <a:defRPr/>
            </a:pPr>
            <a:r>
              <a:rPr lang="pt-PT" sz="1600" dirty="0"/>
              <a:t>% PSAC da população total: </a:t>
            </a:r>
            <a:r>
              <a:rPr lang="pt-PT" sz="1600" b="1" dirty="0"/>
              <a:t>12</a:t>
            </a:r>
          </a:p>
          <a:p>
            <a:pPr marL="0" lvl="1" indent="0">
              <a:lnSpc>
                <a:spcPct val="100000"/>
              </a:lnSpc>
              <a:spcAft>
                <a:spcPts val="1200"/>
              </a:spcAft>
              <a:buClr>
                <a:srgbClr val="066E9F"/>
              </a:buClr>
              <a:buNone/>
              <a:defRPr/>
            </a:pPr>
            <a:r>
              <a:rPr lang="pt-PT" sz="1600" dirty="0"/>
              <a:t>% &lt;5 anos da população total: </a:t>
            </a:r>
            <a:r>
              <a:rPr lang="pt-PT" sz="1600" b="1" dirty="0"/>
              <a:t>15</a:t>
            </a:r>
          </a:p>
          <a:p>
            <a:pPr marL="0" lvl="1" indent="0">
              <a:lnSpc>
                <a:spcPct val="100000"/>
              </a:lnSpc>
              <a:spcAft>
                <a:spcPts val="1200"/>
              </a:spcAft>
              <a:buClr>
                <a:srgbClr val="066E9F"/>
              </a:buClr>
              <a:buNone/>
              <a:defRPr/>
            </a:pPr>
            <a:r>
              <a:rPr lang="pt-PT" sz="1600" dirty="0"/>
              <a:t>% feminina da população total: </a:t>
            </a:r>
            <a:r>
              <a:rPr lang="pt-PT" sz="1600" b="1" dirty="0"/>
              <a:t>49</a:t>
            </a:r>
          </a:p>
          <a:p>
            <a:pPr marL="0" lvl="1" indent="0">
              <a:lnSpc>
                <a:spcPct val="100000"/>
              </a:lnSpc>
              <a:spcAft>
                <a:spcPts val="1200"/>
              </a:spcAft>
              <a:buClr>
                <a:srgbClr val="066E9F"/>
              </a:buClr>
              <a:buNone/>
              <a:defRPr/>
            </a:pPr>
            <a:r>
              <a:rPr lang="pt-PT" sz="1600" dirty="0"/>
              <a:t>% rural da população total: </a:t>
            </a:r>
            <a:r>
              <a:rPr lang="pt-PT" sz="1600" b="1" dirty="0"/>
              <a:t>30</a:t>
            </a:r>
          </a:p>
          <a:p>
            <a:pPr marL="0" lvl="1" indent="0">
              <a:lnSpc>
                <a:spcPct val="100000"/>
              </a:lnSpc>
              <a:spcAft>
                <a:spcPts val="1200"/>
              </a:spcAft>
              <a:buClr>
                <a:srgbClr val="066E9F"/>
              </a:buClr>
              <a:buNone/>
              <a:defRPr/>
            </a:pPr>
            <a:r>
              <a:rPr lang="pt-PT" sz="1600" dirty="0"/>
              <a:t>Nível do rendimento do país: </a:t>
            </a:r>
            <a:r>
              <a:rPr lang="pt-PT" sz="1600" b="1" dirty="0"/>
              <a:t>Médio</a:t>
            </a:r>
          </a:p>
          <a:p>
            <a:pPr marL="0" lvl="1" indent="0">
              <a:lnSpc>
                <a:spcPct val="100000"/>
              </a:lnSpc>
              <a:spcAft>
                <a:spcPts val="1200"/>
              </a:spcAft>
              <a:buClr>
                <a:srgbClr val="066E9F"/>
              </a:buClr>
              <a:buNone/>
              <a:defRPr/>
            </a:pPr>
            <a:r>
              <a:rPr lang="pt-PT" sz="1600" dirty="0"/>
              <a:t>Expectativa de vida à nascença para homens: 67</a:t>
            </a:r>
          </a:p>
          <a:p>
            <a:pPr marL="0" lvl="1" indent="0">
              <a:lnSpc>
                <a:spcPct val="100000"/>
              </a:lnSpc>
              <a:spcAft>
                <a:spcPts val="1200"/>
              </a:spcAft>
              <a:buClr>
                <a:srgbClr val="066E9F"/>
              </a:buClr>
              <a:buNone/>
              <a:defRPr/>
            </a:pPr>
            <a:endParaRPr lang="pt-PT" sz="1600" dirty="0"/>
          </a:p>
          <a:p>
            <a:pPr marL="0" lvl="1" indent="0">
              <a:lnSpc>
                <a:spcPct val="100000"/>
              </a:lnSpc>
              <a:spcAft>
                <a:spcPts val="1200"/>
              </a:spcAft>
              <a:buClr>
                <a:srgbClr val="066E9F"/>
              </a:buClr>
              <a:buNone/>
              <a:defRPr/>
            </a:pPr>
            <a:endParaRPr lang="en-US" sz="1800" b="1" dirty="0"/>
          </a:p>
          <a:p>
            <a:pPr lvl="1">
              <a:buFont typeface="Calibri" pitchFamily="34" charset="0"/>
              <a:buNone/>
              <a:defRPr/>
            </a:pPr>
            <a:r>
              <a:rPr lang="en-US" sz="2400" i="1" dirty="0"/>
              <a:t>			</a:t>
            </a:r>
          </a:p>
        </p:txBody>
      </p:sp>
      <p:sp>
        <p:nvSpPr>
          <p:cNvPr id="9" name="Content Placeholder 2"/>
          <p:cNvSpPr txBox="1">
            <a:spLocks/>
          </p:cNvSpPr>
          <p:nvPr/>
        </p:nvSpPr>
        <p:spPr bwMode="auto">
          <a:xfrm>
            <a:off x="4789212" y="1364384"/>
            <a:ext cx="3897588" cy="3969616"/>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lvl1pPr marL="342900" indent="-342900" algn="l" rtl="0" eaLnBrk="0" fontAlgn="base" hangingPunct="0">
              <a:lnSpc>
                <a:spcPct val="90000"/>
              </a:lnSpc>
              <a:spcBef>
                <a:spcPts val="1200"/>
              </a:spcBef>
              <a:spcAft>
                <a:spcPts val="200"/>
              </a:spcAft>
              <a:buClr>
                <a:schemeClr val="accent1"/>
              </a:buClr>
              <a:buSzPct val="110000"/>
              <a:buFont typeface="Arial" pitchFamily="34" charset="0"/>
              <a:buChar char="•"/>
              <a:defRPr sz="2800" kern="1200">
                <a:solidFill>
                  <a:srgbClr val="17375D"/>
                </a:solidFill>
                <a:latin typeface="Segoe UI" pitchFamily="34" charset="0"/>
                <a:ea typeface="Segoe UI" pitchFamily="34" charset="0"/>
                <a:cs typeface="Segoe UI" pitchFamily="34" charset="0"/>
              </a:defRPr>
            </a:lvl1pPr>
            <a:lvl2pPr marL="657225" indent="-273050" algn="l" rtl="0" eaLnBrk="0" fontAlgn="base" hangingPunct="0">
              <a:lnSpc>
                <a:spcPct val="90000"/>
              </a:lnSpc>
              <a:spcBef>
                <a:spcPts val="400"/>
              </a:spcBef>
              <a:spcAft>
                <a:spcPts val="400"/>
              </a:spcAft>
              <a:buClr>
                <a:schemeClr val="accent1"/>
              </a:buClr>
              <a:buFont typeface="Calibri" pitchFamily="34" charset="0"/>
              <a:buChar char="◦"/>
              <a:defRPr sz="2200" kern="1200">
                <a:solidFill>
                  <a:srgbClr val="17375D"/>
                </a:solidFill>
                <a:latin typeface="Segoe UI" pitchFamily="34" charset="0"/>
                <a:ea typeface="Segoe UI" pitchFamily="34" charset="0"/>
                <a:cs typeface="Segoe UI" pitchFamily="34" charset="0"/>
              </a:defRPr>
            </a:lvl2pPr>
            <a:lvl3pPr marL="931863" indent="-182563" algn="l" rtl="0" eaLnBrk="0" fontAlgn="base" hangingPunct="0">
              <a:lnSpc>
                <a:spcPct val="90000"/>
              </a:lnSpc>
              <a:spcBef>
                <a:spcPts val="200"/>
              </a:spcBef>
              <a:spcAft>
                <a:spcPts val="400"/>
              </a:spcAft>
              <a:buClr>
                <a:schemeClr val="accent1"/>
              </a:buClr>
              <a:buFont typeface="Calibri" pitchFamily="34" charset="0"/>
              <a:buChar char="◦"/>
              <a:defRPr sz="1600" kern="1200">
                <a:solidFill>
                  <a:srgbClr val="17375D"/>
                </a:solidFill>
                <a:latin typeface="Segoe UI" pitchFamily="34" charset="0"/>
                <a:ea typeface="Segoe UI" pitchFamily="34" charset="0"/>
                <a:cs typeface="Segoe UI" pitchFamily="34" charset="0"/>
              </a:defRPr>
            </a:lvl3pPr>
            <a:lvl4pPr marL="1206500" indent="-182563" algn="l" rtl="0" eaLnBrk="0" fontAlgn="base" hangingPunct="0">
              <a:lnSpc>
                <a:spcPct val="90000"/>
              </a:lnSpc>
              <a:spcBef>
                <a:spcPts val="200"/>
              </a:spcBef>
              <a:spcAft>
                <a:spcPts val="400"/>
              </a:spcAft>
              <a:buClr>
                <a:schemeClr val="accent1"/>
              </a:buClr>
              <a:buFont typeface="Calibri" pitchFamily="34" charset="0"/>
              <a:buChar char="◦"/>
              <a:defRPr sz="1400" b="1" kern="1200">
                <a:solidFill>
                  <a:srgbClr val="17375D"/>
                </a:solidFill>
                <a:latin typeface="Segoe UI" pitchFamily="34" charset="0"/>
                <a:ea typeface="Segoe UI" pitchFamily="34" charset="0"/>
                <a:cs typeface="Segoe UI" pitchFamily="34" charset="0"/>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sz="1400" kern="1200">
                <a:solidFill>
                  <a:srgbClr val="404040"/>
                </a:solidFill>
                <a:latin typeface="+mn-lt"/>
                <a:ea typeface="MS PGothic" panose="020B0600070205080204" pitchFamily="34" charset="-128"/>
                <a:cs typeface="MS PGothic"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lvl="1" indent="0">
              <a:lnSpc>
                <a:spcPct val="100000"/>
              </a:lnSpc>
              <a:spcAft>
                <a:spcPts val="1200"/>
              </a:spcAft>
              <a:buClr>
                <a:srgbClr val="066E9F"/>
              </a:buClr>
              <a:buNone/>
              <a:defRPr/>
            </a:pPr>
            <a:r>
              <a:rPr lang="pt-PT" sz="1600" dirty="0"/>
              <a:t>Dados de data de início aplicados para: </a:t>
            </a:r>
            <a:r>
              <a:rPr lang="pt-PT" sz="1600" b="1" dirty="0"/>
              <a:t>1 de Janeiro de 2014</a:t>
            </a:r>
          </a:p>
          <a:p>
            <a:pPr marL="0" lvl="1" indent="0">
              <a:lnSpc>
                <a:spcPct val="100000"/>
              </a:lnSpc>
              <a:spcAft>
                <a:spcPts val="1200"/>
              </a:spcAft>
              <a:buClr>
                <a:srgbClr val="066E9F"/>
              </a:buClr>
              <a:buNone/>
              <a:defRPr/>
            </a:pPr>
            <a:r>
              <a:rPr lang="pt-PT" sz="1600" dirty="0"/>
              <a:t>Faixa de idade para PSAC: </a:t>
            </a:r>
            <a:r>
              <a:rPr lang="pt-PT" sz="1600" b="1" dirty="0"/>
              <a:t>2-4</a:t>
            </a:r>
          </a:p>
          <a:p>
            <a:pPr marL="0" lvl="1" indent="0">
              <a:lnSpc>
                <a:spcPct val="100000"/>
              </a:lnSpc>
              <a:spcAft>
                <a:spcPts val="1200"/>
              </a:spcAft>
              <a:buClr>
                <a:srgbClr val="066E9F"/>
              </a:buClr>
              <a:buNone/>
              <a:defRPr/>
            </a:pPr>
            <a:r>
              <a:rPr lang="pt-PT" sz="1600" dirty="0"/>
              <a:t>% 0-6 meses da população total: </a:t>
            </a:r>
            <a:r>
              <a:rPr lang="pt-PT" sz="1600" b="1" dirty="0"/>
              <a:t>3</a:t>
            </a:r>
          </a:p>
          <a:p>
            <a:pPr marL="0" lvl="1" indent="0">
              <a:lnSpc>
                <a:spcPct val="100000"/>
              </a:lnSpc>
              <a:spcAft>
                <a:spcPts val="1200"/>
              </a:spcAft>
              <a:buClr>
                <a:srgbClr val="066E9F"/>
              </a:buClr>
              <a:buNone/>
              <a:defRPr/>
            </a:pPr>
            <a:r>
              <a:rPr lang="pt-PT" sz="1600" dirty="0"/>
              <a:t>% SAC da população total : </a:t>
            </a:r>
            <a:r>
              <a:rPr lang="pt-PT" sz="1600" b="1" dirty="0"/>
              <a:t>25</a:t>
            </a:r>
          </a:p>
          <a:p>
            <a:pPr marL="0" lvl="1" indent="0">
              <a:lnSpc>
                <a:spcPct val="100000"/>
              </a:lnSpc>
              <a:spcAft>
                <a:spcPts val="1200"/>
              </a:spcAft>
              <a:buClr>
                <a:srgbClr val="066E9F"/>
              </a:buClr>
              <a:buNone/>
              <a:defRPr/>
            </a:pPr>
            <a:r>
              <a:rPr lang="pt-PT" sz="1600" dirty="0"/>
              <a:t>% adulta da população total : </a:t>
            </a:r>
            <a:r>
              <a:rPr lang="pt-PT" sz="1600" b="1" dirty="0"/>
              <a:t>60</a:t>
            </a:r>
            <a:endParaRPr lang="pt-PT" sz="1600" dirty="0"/>
          </a:p>
          <a:p>
            <a:pPr marL="0" lvl="1" indent="0">
              <a:lnSpc>
                <a:spcPct val="100000"/>
              </a:lnSpc>
              <a:spcAft>
                <a:spcPts val="1200"/>
              </a:spcAft>
              <a:buClr>
                <a:srgbClr val="066E9F"/>
              </a:buClr>
              <a:buNone/>
              <a:defRPr/>
            </a:pPr>
            <a:r>
              <a:rPr lang="pt-PT" sz="1600" dirty="0"/>
              <a:t>% masculina da população total : </a:t>
            </a:r>
            <a:r>
              <a:rPr lang="pt-PT" sz="1600" b="1" dirty="0"/>
              <a:t>51</a:t>
            </a:r>
            <a:r>
              <a:rPr lang="pt-PT" sz="1600" dirty="0"/>
              <a:t> </a:t>
            </a:r>
          </a:p>
          <a:p>
            <a:pPr marL="0" lvl="1" indent="0">
              <a:lnSpc>
                <a:spcPct val="100000"/>
              </a:lnSpc>
              <a:spcAft>
                <a:spcPts val="1200"/>
              </a:spcAft>
              <a:buClr>
                <a:srgbClr val="066E9F"/>
              </a:buClr>
              <a:buNone/>
              <a:defRPr/>
            </a:pPr>
            <a:r>
              <a:rPr lang="en-US" sz="1600" dirty="0" err="1"/>
              <a:t>PIB</a:t>
            </a:r>
            <a:r>
              <a:rPr lang="en-US" sz="1600" dirty="0"/>
              <a:t> (</a:t>
            </a:r>
            <a:r>
              <a:rPr lang="en-US" sz="1600" dirty="0" err="1"/>
              <a:t>Produto</a:t>
            </a:r>
            <a:r>
              <a:rPr lang="en-US" sz="1600" dirty="0"/>
              <a:t> </a:t>
            </a:r>
            <a:r>
              <a:rPr lang="en-US" sz="1600" dirty="0" err="1"/>
              <a:t>Interno</a:t>
            </a:r>
            <a:r>
              <a:rPr lang="en-US" sz="1600" dirty="0"/>
              <a:t> </a:t>
            </a:r>
            <a:r>
              <a:rPr lang="en-US" sz="1600" dirty="0" err="1"/>
              <a:t>Bruto</a:t>
            </a:r>
            <a:r>
              <a:rPr lang="en-US" sz="1600" dirty="0"/>
              <a:t>): </a:t>
            </a:r>
            <a:r>
              <a:rPr lang="en-US" sz="1600" b="1" dirty="0"/>
              <a:t>52000000000</a:t>
            </a:r>
          </a:p>
          <a:p>
            <a:pPr marL="0" lvl="1" indent="0">
              <a:lnSpc>
                <a:spcPct val="100000"/>
              </a:lnSpc>
              <a:spcAft>
                <a:spcPts val="1200"/>
              </a:spcAft>
              <a:buClr>
                <a:srgbClr val="066E9F"/>
              </a:buClr>
              <a:buNone/>
              <a:defRPr/>
            </a:pPr>
            <a:r>
              <a:rPr lang="pt-PT" sz="1600" dirty="0"/>
              <a:t>Expectativa de vida à nascença para mulheres</a:t>
            </a:r>
            <a:r>
              <a:rPr lang="en-US" sz="1600" dirty="0"/>
              <a:t>: 68</a:t>
            </a:r>
          </a:p>
          <a:p>
            <a:pPr marL="0" lvl="1" indent="0">
              <a:lnSpc>
                <a:spcPct val="100000"/>
              </a:lnSpc>
              <a:spcAft>
                <a:spcPts val="1200"/>
              </a:spcAft>
              <a:buClr>
                <a:srgbClr val="066E9F"/>
              </a:buClr>
              <a:buNone/>
              <a:defRPr/>
            </a:pPr>
            <a:endParaRPr lang="pt-PT" sz="1600" dirty="0"/>
          </a:p>
        </p:txBody>
      </p:sp>
      <p:sp>
        <p:nvSpPr>
          <p:cNvPr id="10" name="Rectangle 9"/>
          <p:cNvSpPr/>
          <p:nvPr/>
        </p:nvSpPr>
        <p:spPr>
          <a:xfrm>
            <a:off x="3352800" y="5715000"/>
            <a:ext cx="5105400" cy="400110"/>
          </a:xfrm>
          <a:prstGeom prst="rect">
            <a:avLst/>
          </a:prstGeom>
        </p:spPr>
        <p:txBody>
          <a:bodyPr wrap="square">
            <a:spAutoFit/>
          </a:bodyPr>
          <a:lstStyle/>
          <a:p>
            <a:pPr marL="0" lvl="1" indent="0" algn="r">
              <a:lnSpc>
                <a:spcPct val="100000"/>
              </a:lnSpc>
              <a:spcAft>
                <a:spcPts val="1200"/>
              </a:spcAft>
              <a:buClr>
                <a:srgbClr val="066E9F"/>
              </a:buClr>
              <a:buNone/>
              <a:defRPr/>
            </a:pPr>
            <a:r>
              <a:rPr lang="pt-PT" sz="2000" b="1" dirty="0">
                <a:solidFill>
                  <a:srgbClr val="17375D"/>
                </a:solidFill>
                <a:latin typeface="Segoe UI" pitchFamily="34" charset="0"/>
                <a:ea typeface="Segoe UI" pitchFamily="34" charset="0"/>
                <a:cs typeface="Segoe UI" pitchFamily="34" charset="0"/>
              </a:rPr>
              <a:t>Quando terminar, clicar Next (Seguinte)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71330" y="42335"/>
            <a:ext cx="1288686" cy="307777"/>
          </a:xfrm>
          <a:noFill/>
        </p:spPr>
        <p:txBody>
          <a:bodyPr wrap="none" lIns="0" rIns="0">
            <a:spAutoFit/>
          </a:bodyPr>
          <a:lstStyle/>
          <a:p>
            <a:r>
              <a:rPr lang="en-US" dirty="0" err="1"/>
              <a:t>INTRODUÇÃO</a:t>
            </a:r>
            <a:endParaRPr lang="en-US" dirty="0"/>
          </a:p>
        </p:txBody>
      </p:sp>
      <p:sp>
        <p:nvSpPr>
          <p:cNvPr id="2" name="Content Placeholder 1"/>
          <p:cNvSpPr>
            <a:spLocks noGrp="1"/>
          </p:cNvSpPr>
          <p:nvPr>
            <p:ph idx="1"/>
          </p:nvPr>
        </p:nvSpPr>
        <p:spPr>
          <a:xfrm>
            <a:off x="685800" y="1143000"/>
            <a:ext cx="4343400" cy="5181600"/>
          </a:xfrm>
        </p:spPr>
        <p:txBody>
          <a:bodyPr/>
          <a:lstStyle/>
          <a:p>
            <a:pPr>
              <a:buNone/>
            </a:pPr>
            <a:endParaRPr lang="en-US" dirty="0"/>
          </a:p>
          <a:p>
            <a:pPr marL="342900" indent="-342900">
              <a:buFont typeface="Wingdings" panose="05000000000000000000" pitchFamily="2" charset="2"/>
              <a:buChar char="§"/>
            </a:pPr>
            <a:r>
              <a:rPr lang="en-US" dirty="0">
                <a:latin typeface="Calibri"/>
                <a:cs typeface="Calibri"/>
              </a:rPr>
              <a:t>Uma </a:t>
            </a:r>
            <a:r>
              <a:rPr lang="en-US" dirty="0" err="1">
                <a:latin typeface="Calibri"/>
                <a:cs typeface="Calibri"/>
              </a:rPr>
              <a:t>análise</a:t>
            </a:r>
            <a:r>
              <a:rPr lang="en-US" dirty="0">
                <a:latin typeface="Calibri"/>
                <a:cs typeface="Calibri"/>
              </a:rPr>
              <a:t> da </a:t>
            </a:r>
            <a:r>
              <a:rPr lang="en-US" dirty="0" err="1">
                <a:latin typeface="Calibri"/>
                <a:cs typeface="Calibri"/>
              </a:rPr>
              <a:t>situação</a:t>
            </a:r>
            <a:r>
              <a:rPr lang="en-US" dirty="0">
                <a:latin typeface="Calibri"/>
                <a:cs typeface="Calibri"/>
              </a:rPr>
              <a:t> </a:t>
            </a:r>
            <a:r>
              <a:rPr lang="en-US" dirty="0" err="1">
                <a:latin typeface="Calibri"/>
                <a:cs typeface="Calibri"/>
              </a:rPr>
              <a:t>realizada</a:t>
            </a:r>
            <a:r>
              <a:rPr lang="en-US" dirty="0">
                <a:latin typeface="Calibri"/>
                <a:cs typeface="Calibri"/>
              </a:rPr>
              <a:t> </a:t>
            </a:r>
            <a:r>
              <a:rPr lang="en-US" dirty="0" err="1">
                <a:latin typeface="Calibri"/>
                <a:cs typeface="Calibri"/>
              </a:rPr>
              <a:t>em</a:t>
            </a:r>
            <a:r>
              <a:rPr lang="en-US" dirty="0">
                <a:latin typeface="Calibri"/>
                <a:cs typeface="Calibri"/>
              </a:rPr>
              <a:t> 2012 </a:t>
            </a:r>
            <a:r>
              <a:rPr lang="en-US" dirty="0" err="1">
                <a:latin typeface="Calibri"/>
                <a:cs typeface="Calibri"/>
              </a:rPr>
              <a:t>revelou</a:t>
            </a:r>
            <a:r>
              <a:rPr lang="en-US" dirty="0">
                <a:latin typeface="Calibri"/>
                <a:cs typeface="Calibri"/>
              </a:rPr>
              <a:t> que </a:t>
            </a:r>
            <a:r>
              <a:rPr lang="en-US" dirty="0" err="1">
                <a:latin typeface="Calibri"/>
                <a:cs typeface="Calibri"/>
              </a:rPr>
              <a:t>muitos</a:t>
            </a:r>
            <a:r>
              <a:rPr lang="en-US" dirty="0">
                <a:latin typeface="Calibri"/>
                <a:cs typeface="Calibri"/>
              </a:rPr>
              <a:t> dos </a:t>
            </a:r>
            <a:r>
              <a:rPr lang="en-US" dirty="0" err="1">
                <a:latin typeface="Calibri"/>
                <a:cs typeface="Calibri"/>
              </a:rPr>
              <a:t>programas</a:t>
            </a:r>
            <a:r>
              <a:rPr lang="en-US" dirty="0">
                <a:latin typeface="Calibri"/>
                <a:cs typeface="Calibri"/>
              </a:rPr>
              <a:t> </a:t>
            </a:r>
            <a:r>
              <a:rPr lang="en-US" dirty="0" err="1">
                <a:latin typeface="Calibri"/>
                <a:cs typeface="Calibri"/>
              </a:rPr>
              <a:t>nacionais</a:t>
            </a:r>
            <a:r>
              <a:rPr lang="en-US" dirty="0">
                <a:latin typeface="Calibri"/>
                <a:cs typeface="Calibri"/>
              </a:rPr>
              <a:t> </a:t>
            </a:r>
            <a:r>
              <a:rPr lang="en-US" dirty="0" err="1">
                <a:latin typeface="Calibri"/>
                <a:cs typeface="Calibri"/>
              </a:rPr>
              <a:t>não</a:t>
            </a:r>
            <a:r>
              <a:rPr lang="en-US" dirty="0">
                <a:latin typeface="Calibri"/>
                <a:cs typeface="Calibri"/>
              </a:rPr>
              <a:t> </a:t>
            </a:r>
            <a:r>
              <a:rPr lang="en-US" dirty="0" err="1">
                <a:latin typeface="Calibri"/>
                <a:cs typeface="Calibri"/>
              </a:rPr>
              <a:t>possuem</a:t>
            </a:r>
            <a:r>
              <a:rPr lang="en-US" dirty="0">
                <a:latin typeface="Calibri"/>
                <a:cs typeface="Calibri"/>
              </a:rPr>
              <a:t> </a:t>
            </a:r>
            <a:r>
              <a:rPr lang="en-US" dirty="0" err="1">
                <a:latin typeface="Calibri"/>
                <a:cs typeface="Calibri"/>
              </a:rPr>
              <a:t>uma</a:t>
            </a:r>
            <a:r>
              <a:rPr lang="en-US" dirty="0">
                <a:latin typeface="Calibri"/>
                <a:cs typeface="Calibri"/>
              </a:rPr>
              <a:t> base de dados </a:t>
            </a:r>
            <a:r>
              <a:rPr lang="en-US" dirty="0" err="1">
                <a:latin typeface="Calibri"/>
                <a:cs typeface="Calibri"/>
              </a:rPr>
              <a:t>integrada</a:t>
            </a:r>
            <a:r>
              <a:rPr lang="en-US" dirty="0">
                <a:latin typeface="Calibri"/>
                <a:cs typeface="Calibri"/>
              </a:rPr>
              <a:t>.</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r>
              <a:rPr lang="en-US" dirty="0" err="1"/>
              <a:t>Em</a:t>
            </a:r>
            <a:r>
              <a:rPr lang="en-US" dirty="0"/>
              <a:t> </a:t>
            </a:r>
            <a:r>
              <a:rPr lang="en-US" dirty="0" err="1"/>
              <a:t>Fevereiro</a:t>
            </a:r>
            <a:r>
              <a:rPr lang="en-US" dirty="0"/>
              <a:t> de 2013, </a:t>
            </a:r>
            <a:r>
              <a:rPr lang="en-US" dirty="0" err="1"/>
              <a:t>na</a:t>
            </a:r>
            <a:r>
              <a:rPr lang="en-US" dirty="0"/>
              <a:t> </a:t>
            </a:r>
            <a:r>
              <a:rPr lang="en-US" dirty="0" err="1"/>
              <a:t>quarta</a:t>
            </a:r>
            <a:r>
              <a:rPr lang="en-US" dirty="0"/>
              <a:t> </a:t>
            </a:r>
            <a:r>
              <a:rPr lang="en-US" dirty="0" err="1"/>
              <a:t>Reuni</a:t>
            </a:r>
            <a:r>
              <a:rPr lang="en-US" dirty="0" err="1">
                <a:latin typeface="Calibri"/>
                <a:cs typeface="Calibri"/>
              </a:rPr>
              <a:t>ão</a:t>
            </a:r>
            <a:r>
              <a:rPr lang="en-US" dirty="0">
                <a:latin typeface="Calibri"/>
                <a:cs typeface="Calibri"/>
              </a:rPr>
              <a:t> do </a:t>
            </a:r>
            <a:r>
              <a:rPr lang="en-US" dirty="0" err="1">
                <a:latin typeface="Calibri"/>
                <a:cs typeface="Calibri"/>
              </a:rPr>
              <a:t>Grupo</a:t>
            </a:r>
            <a:r>
              <a:rPr lang="en-US" dirty="0">
                <a:latin typeface="Calibri"/>
                <a:cs typeface="Calibri"/>
              </a:rPr>
              <a:t> de </a:t>
            </a:r>
            <a:r>
              <a:rPr lang="en-US" dirty="0" err="1">
                <a:latin typeface="Calibri"/>
                <a:cs typeface="Calibri"/>
              </a:rPr>
              <a:t>Trabalho</a:t>
            </a:r>
            <a:r>
              <a:rPr lang="en-US" dirty="0">
                <a:latin typeface="Calibri"/>
                <a:cs typeface="Calibri"/>
              </a:rPr>
              <a:t> para </a:t>
            </a:r>
            <a:r>
              <a:rPr lang="en-US" dirty="0" err="1">
                <a:latin typeface="Calibri"/>
                <a:cs typeface="Calibri"/>
              </a:rPr>
              <a:t>M&amp;E</a:t>
            </a:r>
            <a:r>
              <a:rPr lang="en-US" dirty="0">
                <a:latin typeface="Calibri"/>
                <a:cs typeface="Calibri"/>
              </a:rPr>
              <a:t> das </a:t>
            </a:r>
            <a:r>
              <a:rPr lang="en-US" dirty="0" err="1">
                <a:latin typeface="Calibri"/>
                <a:cs typeface="Calibri"/>
              </a:rPr>
              <a:t>DTN</a:t>
            </a:r>
            <a:r>
              <a:rPr lang="en-US" dirty="0">
                <a:latin typeface="Calibri"/>
                <a:cs typeface="Calibri"/>
              </a:rPr>
              <a:t> </a:t>
            </a:r>
            <a:r>
              <a:rPr lang="en-US" dirty="0" err="1">
                <a:latin typeface="Calibri"/>
                <a:cs typeface="Calibri"/>
              </a:rPr>
              <a:t>recomendou</a:t>
            </a:r>
            <a:r>
              <a:rPr lang="en-US" dirty="0">
                <a:latin typeface="Calibri"/>
                <a:cs typeface="Calibri"/>
              </a:rPr>
              <a:t> a </a:t>
            </a:r>
            <a:r>
              <a:rPr lang="en-US" dirty="0" err="1">
                <a:latin typeface="Calibri"/>
                <a:cs typeface="Calibri"/>
              </a:rPr>
              <a:t>criação</a:t>
            </a:r>
            <a:r>
              <a:rPr lang="en-US" dirty="0">
                <a:latin typeface="Calibri"/>
                <a:cs typeface="Calibri"/>
              </a:rPr>
              <a:t> de </a:t>
            </a:r>
            <a:r>
              <a:rPr lang="en-US" dirty="0" err="1">
                <a:latin typeface="Calibri"/>
                <a:cs typeface="Calibri"/>
              </a:rPr>
              <a:t>uma</a:t>
            </a:r>
            <a:r>
              <a:rPr lang="en-US" dirty="0">
                <a:latin typeface="Calibri"/>
                <a:cs typeface="Calibri"/>
              </a:rPr>
              <a:t> Base de Dados </a:t>
            </a:r>
            <a:r>
              <a:rPr lang="en-US" dirty="0" err="1">
                <a:latin typeface="Calibri"/>
                <a:cs typeface="Calibri"/>
              </a:rPr>
              <a:t>integrada</a:t>
            </a:r>
            <a:r>
              <a:rPr lang="en-US" dirty="0">
                <a:latin typeface="Calibri"/>
                <a:cs typeface="Calibri"/>
              </a:rPr>
              <a:t> </a:t>
            </a:r>
            <a:r>
              <a:rPr lang="en-US" dirty="0" err="1">
                <a:latin typeface="Calibri"/>
                <a:cs typeface="Calibri"/>
              </a:rPr>
              <a:t>DTN</a:t>
            </a:r>
            <a:endParaRPr lang="en-US" dirty="0"/>
          </a:p>
        </p:txBody>
      </p:sp>
      <p:sp>
        <p:nvSpPr>
          <p:cNvPr id="3" name="Title 2"/>
          <p:cNvSpPr>
            <a:spLocks noGrp="1"/>
          </p:cNvSpPr>
          <p:nvPr>
            <p:ph type="title"/>
          </p:nvPr>
        </p:nvSpPr>
        <p:spPr>
          <a:xfrm>
            <a:off x="67486" y="304800"/>
            <a:ext cx="1844469" cy="516255"/>
          </a:xfrm>
        </p:spPr>
        <p:txBody>
          <a:bodyPr/>
          <a:lstStyle/>
          <a:p>
            <a:r>
              <a:rPr lang="en-US" dirty="0" err="1"/>
              <a:t>Contexto</a:t>
            </a:r>
            <a:endParaRPr lang="en-US" dirty="0"/>
          </a:p>
        </p:txBody>
      </p:sp>
      <p:pic>
        <p:nvPicPr>
          <p:cNvPr id="1026" name="Picture 2" descr="image-995-files.jpg (3648×27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01" y="1676400"/>
            <a:ext cx="4063999"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17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40.PNG"/>
          <p:cNvPicPr>
            <a:picLocks noChangeAspect="1"/>
          </p:cNvPicPr>
          <p:nvPr/>
        </p:nvPicPr>
        <p:blipFill rotWithShape="1">
          <a:blip r:embed="rId3">
            <a:extLst>
              <a:ext uri="{28A0092B-C50C-407E-A947-70E740481C1C}">
                <a14:useLocalDpi xmlns:a14="http://schemas.microsoft.com/office/drawing/2010/main" val="0"/>
              </a:ext>
            </a:extLst>
          </a:blip>
          <a:srcRect l="1579" t="3735" r="59315" b="64380"/>
          <a:stretch/>
        </p:blipFill>
        <p:spPr>
          <a:xfrm>
            <a:off x="3962400" y="2438400"/>
            <a:ext cx="4114800" cy="2364984"/>
          </a:xfrm>
          <a:prstGeom prst="rect">
            <a:avLst/>
          </a:prstGeom>
          <a:effectLst>
            <a:outerShdw blurRad="63500" sx="102000" sy="102000" algn="ctr" rotWithShape="0">
              <a:schemeClr val="bg1">
                <a:lumMod val="65000"/>
                <a:alpha val="40000"/>
              </a:schemeClr>
            </a:outerShdw>
          </a:effectLst>
        </p:spPr>
      </p:pic>
      <p:sp>
        <p:nvSpPr>
          <p:cNvPr id="3" name="Text Placeholder 2"/>
          <p:cNvSpPr>
            <a:spLocks noGrp="1"/>
          </p:cNvSpPr>
          <p:nvPr>
            <p:ph type="body" sz="quarter" idx="13"/>
          </p:nvPr>
        </p:nvSpPr>
        <p:spPr>
          <a:xfrm>
            <a:off x="171331" y="42335"/>
            <a:ext cx="1143262" cy="307777"/>
          </a:xfrm>
        </p:spPr>
        <p:txBody>
          <a:bodyPr/>
          <a:lstStyle/>
          <a:p>
            <a:r>
              <a:rPr lang="pt-PT" dirty="0"/>
              <a:t>inicialização</a:t>
            </a:r>
          </a:p>
        </p:txBody>
      </p:sp>
      <p:sp>
        <p:nvSpPr>
          <p:cNvPr id="4" name="Content Placeholder 3"/>
          <p:cNvSpPr>
            <a:spLocks noGrp="1"/>
          </p:cNvSpPr>
          <p:nvPr>
            <p:ph idx="1"/>
          </p:nvPr>
        </p:nvSpPr>
        <p:spPr>
          <a:xfrm>
            <a:off x="685800" y="1143001"/>
            <a:ext cx="7848600" cy="838200"/>
          </a:xfrm>
        </p:spPr>
        <p:txBody>
          <a:bodyPr/>
          <a:lstStyle/>
          <a:p>
            <a:pPr marL="0" indent="0">
              <a:spcAft>
                <a:spcPts val="1200"/>
              </a:spcAft>
              <a:buNone/>
            </a:pPr>
            <a:r>
              <a:rPr lang="pt-PT" dirty="0"/>
              <a:t>De seguida, deve escolher as doenças incluídas no programa no país.</a:t>
            </a:r>
          </a:p>
          <a:p>
            <a:pPr marL="0" indent="0">
              <a:buNone/>
            </a:pPr>
            <a:endParaRPr lang="en-US" dirty="0"/>
          </a:p>
          <a:p>
            <a:pPr marL="0" indent="0">
              <a:buNone/>
            </a:pPr>
            <a:endParaRPr lang="en-US" dirty="0"/>
          </a:p>
        </p:txBody>
      </p:sp>
      <p:sp>
        <p:nvSpPr>
          <p:cNvPr id="2" name="Title 1"/>
          <p:cNvSpPr>
            <a:spLocks noGrp="1"/>
          </p:cNvSpPr>
          <p:nvPr>
            <p:ph type="title"/>
          </p:nvPr>
        </p:nvSpPr>
        <p:spPr>
          <a:xfrm>
            <a:off x="152400" y="369094"/>
            <a:ext cx="3491765" cy="516255"/>
          </a:xfrm>
        </p:spPr>
        <p:txBody>
          <a:bodyPr/>
          <a:lstStyle/>
          <a:p>
            <a:r>
              <a:rPr lang="pt-PT" dirty="0"/>
              <a:t>Escolher as doenças</a:t>
            </a:r>
          </a:p>
        </p:txBody>
      </p:sp>
      <p:sp>
        <p:nvSpPr>
          <p:cNvPr id="5" name="Content Placeholder 3"/>
          <p:cNvSpPr txBox="1">
            <a:spLocks/>
          </p:cNvSpPr>
          <p:nvPr/>
        </p:nvSpPr>
        <p:spPr>
          <a:xfrm>
            <a:off x="685800" y="2286000"/>
            <a:ext cx="2209800" cy="1066800"/>
          </a:xfrm>
          <a:prstGeom prst="rect">
            <a:avLst/>
          </a:prstGeom>
        </p:spPr>
        <p:txBody>
          <a:bodyPr vert="horz" lIns="91440" tIns="45720" rIns="91440" bIns="45720" rtlCol="0">
            <a:normAutofit lnSpcReduction="10000"/>
          </a:bodyPr>
          <a:lstStyle/>
          <a:p>
            <a:pPr lvl="0">
              <a:spcBef>
                <a:spcPct val="20000"/>
              </a:spcBef>
              <a:buClr>
                <a:srgbClr val="066E9F"/>
              </a:buClr>
              <a:buSzPct val="120000"/>
            </a:pPr>
            <a:r>
              <a:rPr lang="pt-PT" sz="2200" dirty="0">
                <a:solidFill>
                  <a:srgbClr val="17375D"/>
                </a:solidFill>
                <a:latin typeface="Segoe UI" pitchFamily="34" charset="0"/>
                <a:ea typeface="Segoe UI" pitchFamily="34" charset="0"/>
                <a:cs typeface="Segoe UI" pitchFamily="34" charset="0"/>
              </a:rPr>
              <a:t>Clicar no link </a:t>
            </a:r>
            <a:r>
              <a:rPr lang="pt-PT" sz="2200" b="1" dirty="0">
                <a:solidFill>
                  <a:srgbClr val="17375D"/>
                </a:solidFill>
                <a:latin typeface="Segoe UI" pitchFamily="34" charset="0"/>
                <a:ea typeface="Segoe UI" pitchFamily="34" charset="0"/>
                <a:cs typeface="Segoe UI" pitchFamily="34" charset="0"/>
              </a:rPr>
              <a:t>Start (Iniciar)</a:t>
            </a:r>
            <a:r>
              <a:rPr lang="pt-PT" sz="2200" dirty="0">
                <a:solidFill>
                  <a:srgbClr val="17375D"/>
                </a:solidFill>
                <a:latin typeface="Segoe UI" pitchFamily="34" charset="0"/>
                <a:ea typeface="Segoe UI" pitchFamily="34" charset="0"/>
                <a:cs typeface="Segoe UI" pitchFamily="34" charset="0"/>
              </a:rPr>
              <a:t> para começar.</a:t>
            </a:r>
          </a:p>
        </p:txBody>
      </p:sp>
      <p:sp>
        <p:nvSpPr>
          <p:cNvPr id="10" name="Rounded Rectangle 9"/>
          <p:cNvSpPr/>
          <p:nvPr/>
        </p:nvSpPr>
        <p:spPr>
          <a:xfrm>
            <a:off x="7380548" y="3727403"/>
            <a:ext cx="533400" cy="304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rot="10800000">
            <a:off x="7917584" y="3728927"/>
            <a:ext cx="46482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1.PNG"/>
          <p:cNvPicPr>
            <a:picLocks noChangeAspect="1"/>
          </p:cNvPicPr>
          <p:nvPr/>
        </p:nvPicPr>
        <p:blipFill rotWithShape="1">
          <a:blip r:embed="rId3">
            <a:extLst>
              <a:ext uri="{28A0092B-C50C-407E-A947-70E740481C1C}">
                <a14:useLocalDpi xmlns:a14="http://schemas.microsoft.com/office/drawing/2010/main" val="0"/>
              </a:ext>
            </a:extLst>
          </a:blip>
          <a:srcRect l="100" t="4525" r="874" b="5804"/>
          <a:stretch/>
        </p:blipFill>
        <p:spPr>
          <a:xfrm>
            <a:off x="4343400" y="2050059"/>
            <a:ext cx="4439677" cy="3124200"/>
          </a:xfrm>
          <a:prstGeom prst="rect">
            <a:avLst/>
          </a:prstGeom>
          <a:ln>
            <a:solidFill>
              <a:schemeClr val="bg1"/>
            </a:solidFill>
          </a:ln>
          <a:effectLst>
            <a:outerShdw blurRad="63500" sx="102000" sy="102000" algn="ctr" rotWithShape="0">
              <a:schemeClr val="bg1">
                <a:lumMod val="65000"/>
                <a:alpha val="40000"/>
              </a:schemeClr>
            </a:outerShdw>
          </a:effectLst>
        </p:spPr>
      </p:pic>
      <p:sp>
        <p:nvSpPr>
          <p:cNvPr id="8" name="Text Placeholder 2"/>
          <p:cNvSpPr>
            <a:spLocks noGrp="1"/>
          </p:cNvSpPr>
          <p:nvPr>
            <p:ph type="body" sz="quarter" idx="13"/>
          </p:nvPr>
        </p:nvSpPr>
        <p:spPr>
          <a:xfrm>
            <a:off x="171331" y="42335"/>
            <a:ext cx="1143262" cy="307777"/>
          </a:xfrm>
        </p:spPr>
        <p:txBody>
          <a:bodyPr/>
          <a:lstStyle/>
          <a:p>
            <a:r>
              <a:rPr lang="pt-PT" dirty="0"/>
              <a:t>inicialização</a:t>
            </a:r>
          </a:p>
        </p:txBody>
      </p:sp>
      <p:sp>
        <p:nvSpPr>
          <p:cNvPr id="10" name="Content Placeholder 3"/>
          <p:cNvSpPr>
            <a:spLocks noGrp="1"/>
          </p:cNvSpPr>
          <p:nvPr>
            <p:ph idx="1"/>
          </p:nvPr>
        </p:nvSpPr>
        <p:spPr>
          <a:xfrm>
            <a:off x="361767" y="990600"/>
            <a:ext cx="7848600" cy="838200"/>
          </a:xfrm>
        </p:spPr>
        <p:txBody>
          <a:bodyPr/>
          <a:lstStyle/>
          <a:p>
            <a:pPr marL="0" indent="0">
              <a:spcAft>
                <a:spcPts val="1200"/>
              </a:spcAft>
              <a:buNone/>
            </a:pPr>
            <a:r>
              <a:rPr lang="pt-BR" dirty="0"/>
              <a:t>A base de dados integrada DTN</a:t>
            </a:r>
            <a:r>
              <a:rPr lang="pt-PT" dirty="0"/>
              <a:t> utiliza as seguintes convenções para seleccionar doenças:</a:t>
            </a:r>
          </a:p>
          <a:p>
            <a:pPr marL="0" indent="0">
              <a:buNone/>
            </a:pPr>
            <a:endParaRPr lang="en-US" dirty="0"/>
          </a:p>
          <a:p>
            <a:pPr marL="0" indent="0">
              <a:buNone/>
            </a:pPr>
            <a:endParaRPr lang="en-US" dirty="0"/>
          </a:p>
        </p:txBody>
      </p:sp>
      <p:sp>
        <p:nvSpPr>
          <p:cNvPr id="4" name="Title 3"/>
          <p:cNvSpPr>
            <a:spLocks noGrp="1"/>
          </p:cNvSpPr>
          <p:nvPr>
            <p:ph type="title"/>
          </p:nvPr>
        </p:nvSpPr>
        <p:spPr>
          <a:xfrm>
            <a:off x="152400" y="369094"/>
            <a:ext cx="3491765" cy="516255"/>
          </a:xfrm>
        </p:spPr>
        <p:txBody>
          <a:bodyPr/>
          <a:lstStyle/>
          <a:p>
            <a:r>
              <a:rPr lang="pt-PT" dirty="0"/>
              <a:t>Escolher as doenças</a:t>
            </a:r>
            <a:endParaRPr lang="en-US" dirty="0"/>
          </a:p>
        </p:txBody>
      </p:sp>
      <p:sp>
        <p:nvSpPr>
          <p:cNvPr id="16" name="Content Placeholder 3"/>
          <p:cNvSpPr txBox="1">
            <a:spLocks/>
          </p:cNvSpPr>
          <p:nvPr/>
        </p:nvSpPr>
        <p:spPr>
          <a:xfrm>
            <a:off x="819728" y="1921452"/>
            <a:ext cx="2990272" cy="1066800"/>
          </a:xfrm>
          <a:prstGeom prst="rect">
            <a:avLst/>
          </a:prstGeom>
        </p:spPr>
        <p:txBody>
          <a:bodyPr vert="horz" lIns="91440" tIns="45720" rIns="91440" bIns="45720" rtlCol="0">
            <a:noAutofit/>
          </a:bodyPr>
          <a:lstStyle/>
          <a:p>
            <a:pPr lvl="0">
              <a:spcBef>
                <a:spcPct val="20000"/>
              </a:spcBef>
              <a:buClr>
                <a:srgbClr val="066E9F"/>
              </a:buClr>
              <a:buSzPct val="120000"/>
            </a:pPr>
            <a:r>
              <a:rPr lang="pt-PT" sz="1700" dirty="0">
                <a:solidFill>
                  <a:srgbClr val="17375D"/>
                </a:solidFill>
                <a:latin typeface="Segoe UI" pitchFamily="34" charset="0"/>
                <a:ea typeface="Segoe UI" pitchFamily="34" charset="0"/>
                <a:cs typeface="Segoe UI" pitchFamily="34" charset="0"/>
              </a:rPr>
              <a:t>Transferir </a:t>
            </a:r>
            <a:r>
              <a:rPr lang="pt-PT" sz="1700" b="1" dirty="0">
                <a:solidFill>
                  <a:srgbClr val="17375D"/>
                </a:solidFill>
                <a:latin typeface="Segoe UI" pitchFamily="34" charset="0"/>
                <a:ea typeface="Segoe UI" pitchFamily="34" charset="0"/>
                <a:cs typeface="Segoe UI" pitchFamily="34" charset="0"/>
              </a:rPr>
              <a:t>todos</a:t>
            </a:r>
            <a:r>
              <a:rPr lang="pt-PT" sz="1700" dirty="0">
                <a:solidFill>
                  <a:srgbClr val="17375D"/>
                </a:solidFill>
                <a:latin typeface="Segoe UI" pitchFamily="34" charset="0"/>
                <a:ea typeface="Segoe UI" pitchFamily="34" charset="0"/>
                <a:cs typeface="Segoe UI" pitchFamily="34" charset="0"/>
              </a:rPr>
              <a:t> os </a:t>
            </a:r>
            <a:r>
              <a:rPr lang="pt-PT" sz="1700" dirty="0" err="1">
                <a:solidFill>
                  <a:srgbClr val="17375D"/>
                </a:solidFill>
                <a:latin typeface="Segoe UI" pitchFamily="34" charset="0"/>
                <a:ea typeface="Segoe UI" pitchFamily="34" charset="0"/>
                <a:cs typeface="Segoe UI" pitchFamily="34" charset="0"/>
              </a:rPr>
              <a:t>items</a:t>
            </a:r>
            <a:r>
              <a:rPr lang="pt-PT" sz="1700" dirty="0">
                <a:solidFill>
                  <a:srgbClr val="17375D"/>
                </a:solidFill>
                <a:latin typeface="Segoe UI" pitchFamily="34" charset="0"/>
                <a:ea typeface="Segoe UI" pitchFamily="34" charset="0"/>
                <a:cs typeface="Segoe UI" pitchFamily="34" charset="0"/>
              </a:rPr>
              <a:t> da caixa na parte esquerda para a caixa na parte direita</a:t>
            </a:r>
            <a:r>
              <a:rPr lang="pt-PT" dirty="0">
                <a:solidFill>
                  <a:srgbClr val="17375D"/>
                </a:solidFill>
                <a:latin typeface="Segoe UI" pitchFamily="34" charset="0"/>
                <a:ea typeface="Segoe UI" pitchFamily="34" charset="0"/>
                <a:cs typeface="Segoe UI" pitchFamily="34" charset="0"/>
              </a:rPr>
              <a:t>.</a:t>
            </a:r>
          </a:p>
        </p:txBody>
      </p:sp>
      <p:sp>
        <p:nvSpPr>
          <p:cNvPr id="24" name="Content Placeholder 3"/>
          <p:cNvSpPr txBox="1">
            <a:spLocks/>
          </p:cNvSpPr>
          <p:nvPr/>
        </p:nvSpPr>
        <p:spPr>
          <a:xfrm>
            <a:off x="178088" y="1883352"/>
            <a:ext cx="673100" cy="381000"/>
          </a:xfrm>
          <a:prstGeom prst="rect">
            <a:avLst/>
          </a:prstGeom>
        </p:spPr>
        <p:txBody>
          <a:bodyPr vert="horz" lIns="91440" tIns="45720" rIns="91440" bIns="45720" rtlCol="0">
            <a:noAutofit/>
          </a:bodyPr>
          <a:lstStyle/>
          <a:p>
            <a:pPr lvl="0" algn="r">
              <a:spcBef>
                <a:spcPct val="20000"/>
              </a:spcBef>
              <a:buClr>
                <a:srgbClr val="066E9F"/>
              </a:buClr>
              <a:buSzPct val="120000"/>
            </a:pPr>
            <a:r>
              <a:rPr lang="en-US" sz="2000" b="1" dirty="0">
                <a:solidFill>
                  <a:srgbClr val="17375D"/>
                </a:solidFill>
                <a:latin typeface="Segoe UI" pitchFamily="34" charset="0"/>
                <a:ea typeface="Segoe UI" pitchFamily="34" charset="0"/>
                <a:cs typeface="Segoe UI" pitchFamily="34" charset="0"/>
              </a:rPr>
              <a:t>&gt;&gt;</a:t>
            </a:r>
          </a:p>
        </p:txBody>
      </p:sp>
      <p:sp>
        <p:nvSpPr>
          <p:cNvPr id="21" name="Content Placeholder 3"/>
          <p:cNvSpPr txBox="1">
            <a:spLocks/>
          </p:cNvSpPr>
          <p:nvPr/>
        </p:nvSpPr>
        <p:spPr>
          <a:xfrm>
            <a:off x="819728" y="2862696"/>
            <a:ext cx="2990272" cy="1066800"/>
          </a:xfrm>
          <a:prstGeom prst="rect">
            <a:avLst/>
          </a:prstGeom>
        </p:spPr>
        <p:txBody>
          <a:bodyPr vert="horz" lIns="91440" tIns="45720" rIns="91440" bIns="45720" rtlCol="0">
            <a:noAutofit/>
          </a:bodyPr>
          <a:lstStyle/>
          <a:p>
            <a:pPr lvl="0">
              <a:spcBef>
                <a:spcPct val="20000"/>
              </a:spcBef>
              <a:buClr>
                <a:srgbClr val="066E9F"/>
              </a:buClr>
              <a:buSzPct val="120000"/>
            </a:pPr>
            <a:r>
              <a:rPr lang="pt-PT" sz="1700" dirty="0">
                <a:solidFill>
                  <a:srgbClr val="17375D"/>
                </a:solidFill>
                <a:latin typeface="Segoe UI" pitchFamily="34" charset="0"/>
                <a:ea typeface="Segoe UI" pitchFamily="34" charset="0"/>
                <a:cs typeface="Segoe UI" pitchFamily="34" charset="0"/>
              </a:rPr>
              <a:t>Transferir </a:t>
            </a:r>
            <a:r>
              <a:rPr lang="pt-PT" sz="1700" b="1" dirty="0">
                <a:solidFill>
                  <a:srgbClr val="17375D"/>
                </a:solidFill>
                <a:latin typeface="Segoe UI" pitchFamily="34" charset="0"/>
                <a:ea typeface="Segoe UI" pitchFamily="34" charset="0"/>
                <a:cs typeface="Segoe UI" pitchFamily="34" charset="0"/>
              </a:rPr>
              <a:t>só </a:t>
            </a:r>
            <a:r>
              <a:rPr lang="pt-PT" sz="1700" dirty="0">
                <a:solidFill>
                  <a:srgbClr val="17375D"/>
                </a:solidFill>
                <a:latin typeface="Segoe UI" pitchFamily="34" charset="0"/>
                <a:ea typeface="Segoe UI" pitchFamily="34" charset="0"/>
                <a:cs typeface="Segoe UI" pitchFamily="34" charset="0"/>
              </a:rPr>
              <a:t>os </a:t>
            </a:r>
            <a:r>
              <a:rPr lang="pt-PT" sz="1700" dirty="0" err="1">
                <a:solidFill>
                  <a:srgbClr val="17375D"/>
                </a:solidFill>
                <a:latin typeface="Segoe UI" pitchFamily="34" charset="0"/>
                <a:ea typeface="Segoe UI" pitchFamily="34" charset="0"/>
                <a:cs typeface="Segoe UI" pitchFamily="34" charset="0"/>
              </a:rPr>
              <a:t>items</a:t>
            </a:r>
            <a:r>
              <a:rPr lang="pt-PT" sz="1700" b="1" dirty="0">
                <a:solidFill>
                  <a:srgbClr val="17375D"/>
                </a:solidFill>
                <a:latin typeface="Segoe UI" pitchFamily="34" charset="0"/>
                <a:ea typeface="Segoe UI" pitchFamily="34" charset="0"/>
                <a:cs typeface="Segoe UI" pitchFamily="34" charset="0"/>
              </a:rPr>
              <a:t> </a:t>
            </a:r>
            <a:r>
              <a:rPr lang="pt-PT" sz="1700" b="1" dirty="0" err="1">
                <a:solidFill>
                  <a:srgbClr val="17375D"/>
                </a:solidFill>
                <a:latin typeface="Segoe UI" pitchFamily="34" charset="0"/>
                <a:ea typeface="Segoe UI" pitchFamily="34" charset="0"/>
                <a:cs typeface="Segoe UI" pitchFamily="34" charset="0"/>
              </a:rPr>
              <a:t>seleccionados</a:t>
            </a:r>
            <a:r>
              <a:rPr lang="pt-PT" sz="1700" b="1" dirty="0">
                <a:solidFill>
                  <a:srgbClr val="17375D"/>
                </a:solidFill>
                <a:latin typeface="Segoe UI" pitchFamily="34" charset="0"/>
                <a:ea typeface="Segoe UI" pitchFamily="34" charset="0"/>
                <a:cs typeface="Segoe UI" pitchFamily="34" charset="0"/>
              </a:rPr>
              <a:t> </a:t>
            </a:r>
            <a:r>
              <a:rPr lang="pt-PT" sz="1700" dirty="0">
                <a:solidFill>
                  <a:srgbClr val="17375D"/>
                </a:solidFill>
                <a:latin typeface="Segoe UI" pitchFamily="34" charset="0"/>
                <a:ea typeface="Segoe UI" pitchFamily="34" charset="0"/>
                <a:cs typeface="Segoe UI" pitchFamily="34" charset="0"/>
              </a:rPr>
              <a:t>da caixa na parte esquerda para a caixa na parte direita.</a:t>
            </a:r>
          </a:p>
        </p:txBody>
      </p:sp>
      <p:sp>
        <p:nvSpPr>
          <p:cNvPr id="25" name="Content Placeholder 3"/>
          <p:cNvSpPr txBox="1">
            <a:spLocks/>
          </p:cNvSpPr>
          <p:nvPr/>
        </p:nvSpPr>
        <p:spPr>
          <a:xfrm>
            <a:off x="241588" y="2862696"/>
            <a:ext cx="609600" cy="381000"/>
          </a:xfrm>
          <a:prstGeom prst="rect">
            <a:avLst/>
          </a:prstGeom>
        </p:spPr>
        <p:txBody>
          <a:bodyPr vert="horz" lIns="91440" tIns="45720" rIns="91440" bIns="45720" rtlCol="0">
            <a:noAutofit/>
          </a:bodyPr>
          <a:lstStyle/>
          <a:p>
            <a:pPr lvl="0" algn="r">
              <a:spcBef>
                <a:spcPct val="20000"/>
              </a:spcBef>
              <a:buClr>
                <a:srgbClr val="066E9F"/>
              </a:buClr>
              <a:buSzPct val="120000"/>
            </a:pPr>
            <a:r>
              <a:rPr lang="en-US" sz="2000" b="1" dirty="0">
                <a:solidFill>
                  <a:srgbClr val="17375D"/>
                </a:solidFill>
                <a:latin typeface="Segoe UI" pitchFamily="34" charset="0"/>
                <a:ea typeface="Segoe UI" pitchFamily="34" charset="0"/>
                <a:cs typeface="Segoe UI" pitchFamily="34" charset="0"/>
              </a:rPr>
              <a:t>&gt;</a:t>
            </a:r>
          </a:p>
        </p:txBody>
      </p:sp>
      <p:sp>
        <p:nvSpPr>
          <p:cNvPr id="22" name="Content Placeholder 3"/>
          <p:cNvSpPr txBox="1">
            <a:spLocks/>
          </p:cNvSpPr>
          <p:nvPr/>
        </p:nvSpPr>
        <p:spPr>
          <a:xfrm>
            <a:off x="819728" y="4086804"/>
            <a:ext cx="3276600" cy="1066800"/>
          </a:xfrm>
          <a:prstGeom prst="rect">
            <a:avLst/>
          </a:prstGeom>
        </p:spPr>
        <p:txBody>
          <a:bodyPr vert="horz" lIns="91440" tIns="45720" rIns="91440" bIns="45720" rtlCol="0">
            <a:noAutofit/>
          </a:bodyPr>
          <a:lstStyle/>
          <a:p>
            <a:pPr lvl="0">
              <a:spcBef>
                <a:spcPct val="20000"/>
              </a:spcBef>
              <a:buClr>
                <a:srgbClr val="066E9F"/>
              </a:buClr>
              <a:buSzPct val="120000"/>
            </a:pPr>
            <a:r>
              <a:rPr lang="pt-PT" sz="1700" dirty="0">
                <a:solidFill>
                  <a:srgbClr val="17375D"/>
                </a:solidFill>
                <a:latin typeface="Segoe UI" pitchFamily="34" charset="0"/>
                <a:ea typeface="Segoe UI" pitchFamily="34" charset="0"/>
                <a:cs typeface="Segoe UI" pitchFamily="34" charset="0"/>
              </a:rPr>
              <a:t>Transferir  </a:t>
            </a:r>
            <a:r>
              <a:rPr lang="pt-PT" sz="1700" b="1" dirty="0">
                <a:solidFill>
                  <a:srgbClr val="17375D"/>
                </a:solidFill>
                <a:latin typeface="Segoe UI" pitchFamily="34" charset="0"/>
                <a:ea typeface="Segoe UI" pitchFamily="34" charset="0"/>
                <a:cs typeface="Segoe UI" pitchFamily="34" charset="0"/>
              </a:rPr>
              <a:t>só </a:t>
            </a:r>
            <a:r>
              <a:rPr lang="pt-PT" sz="1700" dirty="0">
                <a:solidFill>
                  <a:srgbClr val="17375D"/>
                </a:solidFill>
                <a:latin typeface="Segoe UI" pitchFamily="34" charset="0"/>
                <a:ea typeface="Segoe UI" pitchFamily="34" charset="0"/>
                <a:cs typeface="Segoe UI" pitchFamily="34" charset="0"/>
              </a:rPr>
              <a:t>os </a:t>
            </a:r>
            <a:r>
              <a:rPr lang="pt-PT" sz="1700" dirty="0" err="1">
                <a:solidFill>
                  <a:srgbClr val="17375D"/>
                </a:solidFill>
                <a:latin typeface="Segoe UI" pitchFamily="34" charset="0"/>
                <a:ea typeface="Segoe UI" pitchFamily="34" charset="0"/>
                <a:cs typeface="Segoe UI" pitchFamily="34" charset="0"/>
              </a:rPr>
              <a:t>items</a:t>
            </a:r>
            <a:r>
              <a:rPr lang="pt-PT" sz="1700" dirty="0">
                <a:solidFill>
                  <a:srgbClr val="17375D"/>
                </a:solidFill>
                <a:latin typeface="Segoe UI" pitchFamily="34" charset="0"/>
                <a:ea typeface="Segoe UI" pitchFamily="34" charset="0"/>
                <a:cs typeface="Segoe UI" pitchFamily="34" charset="0"/>
              </a:rPr>
              <a:t> </a:t>
            </a:r>
            <a:r>
              <a:rPr lang="pt-PT" sz="1700" b="1" dirty="0">
                <a:solidFill>
                  <a:srgbClr val="17375D"/>
                </a:solidFill>
                <a:latin typeface="Segoe UI" pitchFamily="34" charset="0"/>
                <a:ea typeface="Segoe UI" pitchFamily="34" charset="0"/>
                <a:cs typeface="Segoe UI" pitchFamily="34" charset="0"/>
              </a:rPr>
              <a:t> seleccionados </a:t>
            </a:r>
            <a:r>
              <a:rPr lang="pt-PT" sz="1700" dirty="0">
                <a:solidFill>
                  <a:srgbClr val="17375D"/>
                </a:solidFill>
                <a:latin typeface="Segoe UI" pitchFamily="34" charset="0"/>
                <a:ea typeface="Segoe UI" pitchFamily="34" charset="0"/>
                <a:cs typeface="Segoe UI" pitchFamily="34" charset="0"/>
              </a:rPr>
              <a:t> da caixa na parte traseira direita para a caixa na parte esquerda</a:t>
            </a:r>
            <a:r>
              <a:rPr lang="pt-PT" dirty="0">
                <a:solidFill>
                  <a:srgbClr val="17375D"/>
                </a:solidFill>
                <a:latin typeface="Segoe UI" pitchFamily="34" charset="0"/>
                <a:ea typeface="Segoe UI" pitchFamily="34" charset="0"/>
                <a:cs typeface="Segoe UI" pitchFamily="34" charset="0"/>
              </a:rPr>
              <a:t>.</a:t>
            </a:r>
          </a:p>
        </p:txBody>
      </p:sp>
      <p:sp>
        <p:nvSpPr>
          <p:cNvPr id="26" name="Content Placeholder 3"/>
          <p:cNvSpPr txBox="1">
            <a:spLocks/>
          </p:cNvSpPr>
          <p:nvPr/>
        </p:nvSpPr>
        <p:spPr>
          <a:xfrm>
            <a:off x="241588" y="4086804"/>
            <a:ext cx="609600" cy="381000"/>
          </a:xfrm>
          <a:prstGeom prst="rect">
            <a:avLst/>
          </a:prstGeom>
        </p:spPr>
        <p:txBody>
          <a:bodyPr vert="horz" lIns="91440" tIns="45720" rIns="91440" bIns="45720" rtlCol="0">
            <a:noAutofit/>
          </a:bodyPr>
          <a:lstStyle/>
          <a:p>
            <a:pPr lvl="0" algn="r">
              <a:spcBef>
                <a:spcPct val="20000"/>
              </a:spcBef>
              <a:buClr>
                <a:srgbClr val="066E9F"/>
              </a:buClr>
              <a:buSzPct val="120000"/>
            </a:pPr>
            <a:r>
              <a:rPr lang="en-US" sz="2000" b="1" dirty="0">
                <a:solidFill>
                  <a:srgbClr val="17375D"/>
                </a:solidFill>
                <a:latin typeface="Segoe UI" pitchFamily="34" charset="0"/>
                <a:ea typeface="Segoe UI" pitchFamily="34" charset="0"/>
                <a:cs typeface="Segoe UI" pitchFamily="34" charset="0"/>
              </a:rPr>
              <a:t>&lt;</a:t>
            </a:r>
          </a:p>
        </p:txBody>
      </p:sp>
      <p:sp>
        <p:nvSpPr>
          <p:cNvPr id="23" name="Content Placeholder 3"/>
          <p:cNvSpPr txBox="1">
            <a:spLocks/>
          </p:cNvSpPr>
          <p:nvPr/>
        </p:nvSpPr>
        <p:spPr>
          <a:xfrm>
            <a:off x="819728" y="5334000"/>
            <a:ext cx="3295072" cy="1066800"/>
          </a:xfrm>
          <a:prstGeom prst="rect">
            <a:avLst/>
          </a:prstGeom>
        </p:spPr>
        <p:txBody>
          <a:bodyPr vert="horz" lIns="91440" tIns="45720" rIns="91440" bIns="45720" rtlCol="0">
            <a:noAutofit/>
          </a:bodyPr>
          <a:lstStyle/>
          <a:p>
            <a:pPr lvl="0">
              <a:spcBef>
                <a:spcPct val="20000"/>
              </a:spcBef>
              <a:buClr>
                <a:srgbClr val="066E9F"/>
              </a:buClr>
              <a:buSzPct val="120000"/>
            </a:pPr>
            <a:r>
              <a:rPr lang="pt-PT" sz="1700" dirty="0">
                <a:solidFill>
                  <a:srgbClr val="17375D"/>
                </a:solidFill>
                <a:latin typeface="Segoe UI" pitchFamily="34" charset="0"/>
                <a:ea typeface="Segoe UI" pitchFamily="34" charset="0"/>
                <a:cs typeface="Segoe UI" pitchFamily="34" charset="0"/>
              </a:rPr>
              <a:t>Transferir </a:t>
            </a:r>
            <a:r>
              <a:rPr lang="pt-PT" sz="1700" b="1" dirty="0">
                <a:solidFill>
                  <a:srgbClr val="17375D"/>
                </a:solidFill>
                <a:latin typeface="Segoe UI" pitchFamily="34" charset="0"/>
                <a:ea typeface="Segoe UI" pitchFamily="34" charset="0"/>
                <a:cs typeface="Segoe UI" pitchFamily="34" charset="0"/>
              </a:rPr>
              <a:t>todos</a:t>
            </a:r>
            <a:r>
              <a:rPr lang="pt-PT" sz="1700" dirty="0">
                <a:solidFill>
                  <a:srgbClr val="17375D"/>
                </a:solidFill>
                <a:latin typeface="Segoe UI" pitchFamily="34" charset="0"/>
                <a:ea typeface="Segoe UI" pitchFamily="34" charset="0"/>
                <a:cs typeface="Segoe UI" pitchFamily="34" charset="0"/>
              </a:rPr>
              <a:t> os items da caixa na parte traseira direita para a caixa na parte esquerda.</a:t>
            </a:r>
          </a:p>
        </p:txBody>
      </p:sp>
      <p:sp>
        <p:nvSpPr>
          <p:cNvPr id="27" name="Content Placeholder 3"/>
          <p:cNvSpPr txBox="1">
            <a:spLocks/>
          </p:cNvSpPr>
          <p:nvPr/>
        </p:nvSpPr>
        <p:spPr>
          <a:xfrm>
            <a:off x="241588" y="5281760"/>
            <a:ext cx="609600" cy="381000"/>
          </a:xfrm>
          <a:prstGeom prst="rect">
            <a:avLst/>
          </a:prstGeom>
        </p:spPr>
        <p:txBody>
          <a:bodyPr vert="horz" lIns="91440" tIns="45720" rIns="91440" bIns="45720" rtlCol="0">
            <a:noAutofit/>
          </a:bodyPr>
          <a:lstStyle/>
          <a:p>
            <a:pPr lvl="0" algn="r">
              <a:spcBef>
                <a:spcPct val="20000"/>
              </a:spcBef>
              <a:buClr>
                <a:srgbClr val="066E9F"/>
              </a:buClr>
              <a:buSzPct val="120000"/>
            </a:pPr>
            <a:r>
              <a:rPr lang="en-US" sz="2000" b="1" dirty="0">
                <a:solidFill>
                  <a:srgbClr val="17375D"/>
                </a:solidFill>
                <a:latin typeface="Segoe UI" pitchFamily="34" charset="0"/>
                <a:ea typeface="Segoe UI" pitchFamily="34" charset="0"/>
                <a:cs typeface="Segoe UI" pitchFamily="34" charset="0"/>
              </a:rPr>
              <a:t>&lt;&lt;</a:t>
            </a:r>
          </a:p>
        </p:txBody>
      </p:sp>
      <p:sp>
        <p:nvSpPr>
          <p:cNvPr id="28" name="Content Placeholder 3"/>
          <p:cNvSpPr txBox="1">
            <a:spLocks/>
          </p:cNvSpPr>
          <p:nvPr/>
        </p:nvSpPr>
        <p:spPr>
          <a:xfrm>
            <a:off x="4260888" y="5610870"/>
            <a:ext cx="4572000" cy="1066800"/>
          </a:xfrm>
          <a:prstGeom prst="rect">
            <a:avLst/>
          </a:prstGeom>
        </p:spPr>
        <p:txBody>
          <a:bodyPr vert="horz" lIns="91440" tIns="45720" rIns="91440" bIns="45720" rtlCol="0">
            <a:noAutofit/>
          </a:bodyPr>
          <a:lstStyle/>
          <a:p>
            <a:pPr lvl="0">
              <a:spcBef>
                <a:spcPct val="20000"/>
              </a:spcBef>
              <a:buClr>
                <a:srgbClr val="066E9F"/>
              </a:buClr>
              <a:buSzPct val="120000"/>
            </a:pPr>
            <a:r>
              <a:rPr lang="pt-PT" b="1" dirty="0">
                <a:solidFill>
                  <a:srgbClr val="17375D"/>
                </a:solidFill>
                <a:latin typeface="Segoe UI" pitchFamily="34" charset="0"/>
                <a:ea typeface="Segoe UI" pitchFamily="34" charset="0"/>
                <a:cs typeface="Segoe UI" pitchFamily="34" charset="0"/>
              </a:rPr>
              <a:t>“Adicionar uma nova doença” </a:t>
            </a:r>
            <a:r>
              <a:rPr lang="pt-PT" dirty="0">
                <a:solidFill>
                  <a:srgbClr val="17375D"/>
                </a:solidFill>
                <a:latin typeface="Segoe UI" pitchFamily="34" charset="0"/>
                <a:ea typeface="Segoe UI" pitchFamily="34" charset="0"/>
                <a:cs typeface="Segoe UI" pitchFamily="34" charset="0"/>
              </a:rPr>
              <a:t>permite adicionar outras doenças na lista.</a:t>
            </a:r>
          </a:p>
        </p:txBody>
      </p:sp>
      <p:sp>
        <p:nvSpPr>
          <p:cNvPr id="43" name="Rounded Rectangle 42"/>
          <p:cNvSpPr/>
          <p:nvPr/>
        </p:nvSpPr>
        <p:spPr>
          <a:xfrm>
            <a:off x="6396608" y="3806326"/>
            <a:ext cx="371122" cy="18195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p:cNvSpPr/>
          <p:nvPr/>
        </p:nvSpPr>
        <p:spPr>
          <a:xfrm>
            <a:off x="6396608" y="3639702"/>
            <a:ext cx="371122" cy="172809"/>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ounded Rectangle 44"/>
          <p:cNvSpPr/>
          <p:nvPr/>
        </p:nvSpPr>
        <p:spPr>
          <a:xfrm>
            <a:off x="6396608" y="3284610"/>
            <a:ext cx="371122" cy="18195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ounded Rectangle 45"/>
          <p:cNvSpPr/>
          <p:nvPr/>
        </p:nvSpPr>
        <p:spPr>
          <a:xfrm>
            <a:off x="6396608" y="3466727"/>
            <a:ext cx="371122" cy="16722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ight Arrow 46"/>
          <p:cNvSpPr/>
          <p:nvPr/>
        </p:nvSpPr>
        <p:spPr>
          <a:xfrm>
            <a:off x="6346623" y="4207260"/>
            <a:ext cx="739977" cy="28803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ight Arrow 47"/>
          <p:cNvSpPr/>
          <p:nvPr/>
        </p:nvSpPr>
        <p:spPr>
          <a:xfrm rot="10800000">
            <a:off x="6019800" y="4487247"/>
            <a:ext cx="762000" cy="28803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ounded Rectangle 48"/>
          <p:cNvSpPr/>
          <p:nvPr/>
        </p:nvSpPr>
        <p:spPr>
          <a:xfrm>
            <a:off x="4443223" y="4754124"/>
            <a:ext cx="854072" cy="16951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Arrow 49"/>
          <p:cNvSpPr/>
          <p:nvPr/>
        </p:nvSpPr>
        <p:spPr>
          <a:xfrm rot="16200000">
            <a:off x="4518758" y="5126693"/>
            <a:ext cx="685799" cy="27968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subTnLst>
                                    <p:set>
                                      <p:cBhvr override="childStyle">
                                        <p:cTn dur="1" fill="hold" display="0" masterRel="nextClick" afterEffect="1"/>
                                        <p:tgtEl>
                                          <p:spTgt spid="45"/>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subTnLst>
                                    <p:set>
                                      <p:cBhvr override="childStyle">
                                        <p:cTn dur="1" fill="hold" display="0" masterRel="nextClick" afterEffect="1"/>
                                        <p:tgtEl>
                                          <p:spTgt spid="47"/>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subTnLst>
                                    <p:set>
                                      <p:cBhvr override="childStyle">
                                        <p:cTn dur="1" fill="hold" display="0" masterRel="nextClick" afterEffect="1"/>
                                        <p:tgtEl>
                                          <p:spTgt spid="46"/>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subTnLst>
                                    <p:set>
                                      <p:cBhvr override="childStyle">
                                        <p:cTn dur="1" fill="hold" display="0" masterRel="nextClick" afterEffect="1"/>
                                        <p:tgtEl>
                                          <p:spTgt spid="44"/>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subTnLst>
                                    <p:set>
                                      <p:cBhvr override="childStyle">
                                        <p:cTn dur="1" fill="hold" display="0" masterRel="nextClick" afterEffect="1"/>
                                        <p:tgtEl>
                                          <p:spTgt spid="48"/>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subTnLst>
                                    <p:set>
                                      <p:cBhvr override="childStyle">
                                        <p:cTn dur="1" fill="hold" display="0" masterRel="nextClick" afterEffect="1"/>
                                        <p:tgtEl>
                                          <p:spTgt spid="43"/>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subTnLst>
                                    <p:set>
                                      <p:cBhvr override="childStyle">
                                        <p:cTn dur="1" fill="hold" display="0" masterRel="nextClick" afterEffect="1"/>
                                        <p:tgtEl>
                                          <p:spTgt spid="49"/>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subTnLst>
                                    <p:set>
                                      <p:cBhvr override="childStyle">
                                        <p:cTn dur="1" fill="hold" display="0" masterRel="nextClick" afterEffect="1"/>
                                        <p:tgtEl>
                                          <p:spTgt spid="5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3" grpId="0" animBg="1"/>
      <p:bldP spid="44" grpId="0" animBg="1"/>
      <p:bldP spid="45" grpId="0" animBg="1"/>
      <p:bldP spid="46" grpId="0" animBg="1"/>
      <p:bldP spid="47" grpId="0" animBg="1"/>
      <p:bldP spid="48" grpId="0" animBg="1"/>
      <p:bldP spid="49" grpId="0" animBg="1"/>
      <p:bldP spid="5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Single Corner Rectangle 8"/>
          <p:cNvSpPr/>
          <p:nvPr/>
        </p:nvSpPr>
        <p:spPr>
          <a:xfrm>
            <a:off x="317500" y="4267200"/>
            <a:ext cx="6921500" cy="2298700"/>
          </a:xfrm>
          <a:prstGeom prst="round1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pt-PT" dirty="0"/>
              <a:t>Escolher as doenças no caso de Murkonia</a:t>
            </a:r>
          </a:p>
        </p:txBody>
      </p:sp>
      <p:sp>
        <p:nvSpPr>
          <p:cNvPr id="2" name="Text Placeholder 1"/>
          <p:cNvSpPr>
            <a:spLocks noGrp="1"/>
          </p:cNvSpPr>
          <p:nvPr>
            <p:ph type="body" sz="quarter" idx="10"/>
          </p:nvPr>
        </p:nvSpPr>
        <p:spPr>
          <a:xfrm>
            <a:off x="1371600" y="1295400"/>
            <a:ext cx="6781800" cy="4953000"/>
          </a:xfrm>
          <a:prstGeom prst="rect">
            <a:avLst/>
          </a:prstGeom>
        </p:spPr>
        <p:txBody>
          <a:bodyPr>
            <a:noAutofit/>
          </a:bodyPr>
          <a:lstStyle/>
          <a:p>
            <a:pPr marL="0" indent="0">
              <a:spcAft>
                <a:spcPts val="1200"/>
              </a:spcAft>
              <a:buNone/>
            </a:pPr>
            <a:r>
              <a:rPr lang="pt-PT" dirty="0"/>
              <a:t>Assumindo que o programa das DTN em Murkonia inclui todas as 17 doenças. Praticar utilizando todas as setas para transferir as doenças de uma caixa para uma outra.</a:t>
            </a:r>
          </a:p>
          <a:p>
            <a:pPr marL="0" indent="0">
              <a:spcAft>
                <a:spcPts val="1200"/>
              </a:spcAft>
              <a:buNone/>
            </a:pPr>
            <a:r>
              <a:rPr lang="pt-PT" dirty="0"/>
              <a:t>Logo que tiver testado todas as quatro opções das setas, transferir todas as doenças para a caixa na parte direita e clicar </a:t>
            </a:r>
            <a:r>
              <a:rPr lang="pt-PT" b="1" dirty="0"/>
              <a:t>Finish (Terminar)</a:t>
            </a:r>
            <a:r>
              <a:rPr lang="pt-PT" dirty="0"/>
              <a:t>.</a:t>
            </a:r>
          </a:p>
        </p:txBody>
      </p:sp>
      <p:sp>
        <p:nvSpPr>
          <p:cNvPr id="6" name="TextBox 5"/>
          <p:cNvSpPr txBox="1"/>
          <p:nvPr/>
        </p:nvSpPr>
        <p:spPr>
          <a:xfrm>
            <a:off x="685800" y="4495800"/>
            <a:ext cx="6324600" cy="1831271"/>
          </a:xfrm>
          <a:prstGeom prst="rect">
            <a:avLst/>
          </a:prstGeom>
          <a:noFill/>
        </p:spPr>
        <p:txBody>
          <a:bodyPr wrap="square" rtlCol="0">
            <a:spAutoFit/>
          </a:bodyPr>
          <a:lstStyle/>
          <a:p>
            <a:pPr>
              <a:spcAft>
                <a:spcPts val="600"/>
              </a:spcAft>
            </a:pPr>
            <a:r>
              <a:rPr lang="pt-PT" b="1" dirty="0">
                <a:solidFill>
                  <a:srgbClr val="066E9F"/>
                </a:solidFill>
                <a:latin typeface="Segoe UI" pitchFamily="34" charset="0"/>
                <a:ea typeface="Segoe UI" pitchFamily="34" charset="0"/>
                <a:cs typeface="Segoe UI" pitchFamily="34" charset="0"/>
              </a:rPr>
              <a:t>Dicas rápidas</a:t>
            </a:r>
          </a:p>
          <a:p>
            <a:r>
              <a:rPr lang="pt-PT" b="1" dirty="0">
                <a:solidFill>
                  <a:srgbClr val="17375D"/>
                </a:solidFill>
                <a:latin typeface="Segoe UI" pitchFamily="34" charset="0"/>
                <a:ea typeface="Segoe UI" pitchFamily="34" charset="0"/>
                <a:cs typeface="Segoe UI" pitchFamily="34" charset="0"/>
              </a:rPr>
              <a:t>Pode-se seleccionar várias doenças ao mesmo tempo</a:t>
            </a:r>
            <a:r>
              <a:rPr lang="pt-PT" dirty="0">
                <a:solidFill>
                  <a:srgbClr val="17375D"/>
                </a:solidFill>
                <a:latin typeface="Segoe UI" pitchFamily="34" charset="0"/>
                <a:ea typeface="Segoe UI" pitchFamily="34" charset="0"/>
                <a:cs typeface="Segoe UI" pitchFamily="34" charset="0"/>
              </a:rPr>
              <a:t> mantendo pressionada a tecla </a:t>
            </a:r>
            <a:r>
              <a:rPr lang="pt-PT" b="1" dirty="0">
                <a:solidFill>
                  <a:srgbClr val="17375D"/>
                </a:solidFill>
                <a:latin typeface="Segoe UI" pitchFamily="34" charset="0"/>
                <a:ea typeface="Segoe UI" pitchFamily="34" charset="0"/>
                <a:cs typeface="Segoe UI" pitchFamily="34" charset="0"/>
              </a:rPr>
              <a:t>ctrl </a:t>
            </a:r>
            <a:r>
              <a:rPr lang="pt-PT" dirty="0">
                <a:solidFill>
                  <a:srgbClr val="17375D"/>
                </a:solidFill>
                <a:latin typeface="Segoe UI" pitchFamily="34" charset="0"/>
                <a:ea typeface="Segoe UI" pitchFamily="34" charset="0"/>
                <a:cs typeface="Segoe UI" pitchFamily="34" charset="0"/>
              </a:rPr>
              <a:t>enquanto se clica nos nomes das doenças. Logo que os nomes estiverem  sublinhados, clicar no botão de seta única </a:t>
            </a:r>
            <a:r>
              <a:rPr lang="pt-PT" b="1" dirty="0">
                <a:solidFill>
                  <a:srgbClr val="17375D"/>
                </a:solidFill>
                <a:latin typeface="Segoe UI" pitchFamily="34" charset="0"/>
                <a:ea typeface="Segoe UI" pitchFamily="34" charset="0"/>
                <a:cs typeface="Segoe UI" pitchFamily="34" charset="0"/>
              </a:rPr>
              <a:t>&gt;</a:t>
            </a:r>
            <a:r>
              <a:rPr lang="pt-PT" dirty="0">
                <a:solidFill>
                  <a:srgbClr val="17375D"/>
                </a:solidFill>
                <a:latin typeface="Segoe UI" pitchFamily="34" charset="0"/>
                <a:ea typeface="Segoe UI" pitchFamily="34" charset="0"/>
                <a:cs typeface="Segoe UI" pitchFamily="34" charset="0"/>
              </a:rPr>
              <a:t> para transferir as doenças seleccionadas para a caixa da parte direita.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2"/>
          <p:cNvSpPr>
            <a:spLocks noGrp="1"/>
          </p:cNvSpPr>
          <p:nvPr>
            <p:ph type="body" sz="quarter" idx="13"/>
          </p:nvPr>
        </p:nvSpPr>
        <p:spPr>
          <a:xfrm>
            <a:off x="171331" y="42335"/>
            <a:ext cx="1143262" cy="307777"/>
          </a:xfrm>
        </p:spPr>
        <p:txBody>
          <a:bodyPr/>
          <a:lstStyle/>
          <a:p>
            <a:r>
              <a:rPr lang="pt-PT" dirty="0"/>
              <a:t>inicialização</a:t>
            </a:r>
          </a:p>
        </p:txBody>
      </p:sp>
      <p:sp>
        <p:nvSpPr>
          <p:cNvPr id="4" name="Content Placeholder 3"/>
          <p:cNvSpPr>
            <a:spLocks noGrp="1"/>
          </p:cNvSpPr>
          <p:nvPr>
            <p:ph idx="1"/>
          </p:nvPr>
        </p:nvSpPr>
        <p:spPr>
          <a:xfrm>
            <a:off x="685800" y="1143001"/>
            <a:ext cx="7848600" cy="4114800"/>
          </a:xfrm>
        </p:spPr>
        <p:txBody>
          <a:bodyPr>
            <a:noAutofit/>
          </a:bodyPr>
          <a:lstStyle/>
          <a:p>
            <a:pPr marL="0" lvl="1" indent="0">
              <a:spcAft>
                <a:spcPts val="600"/>
              </a:spcAft>
              <a:buNone/>
            </a:pPr>
            <a:r>
              <a:rPr lang="pt-PT" sz="2200" dirty="0"/>
              <a:t>A demografia é adicionada n</a:t>
            </a:r>
            <a:r>
              <a:rPr lang="pt-BR" sz="2200" dirty="0"/>
              <a:t>a base de dados integrada DTN</a:t>
            </a:r>
            <a:r>
              <a:rPr lang="pt-PT" sz="2200" dirty="0"/>
              <a:t> através das folhas de c</a:t>
            </a:r>
            <a:r>
              <a:rPr lang="pt-PT" sz="2200" dirty="0">
                <a:latin typeface="Calibri"/>
                <a:cs typeface="Calibri"/>
              </a:rPr>
              <a:t>álculo em</a:t>
            </a:r>
            <a:r>
              <a:rPr lang="pt-PT" sz="2200" dirty="0"/>
              <a:t> Excel em três etapas para cada nível. </a:t>
            </a:r>
          </a:p>
          <a:p>
            <a:pPr marL="0" lvl="1" indent="0">
              <a:spcAft>
                <a:spcPts val="600"/>
              </a:spcAft>
              <a:buNone/>
            </a:pPr>
            <a:r>
              <a:rPr lang="pt-PT" sz="2200" dirty="0"/>
              <a:t>As etapas são:</a:t>
            </a:r>
          </a:p>
          <a:p>
            <a:pPr marL="640080" lvl="1" indent="-457200">
              <a:spcAft>
                <a:spcPts val="1200"/>
              </a:spcAft>
              <a:buFont typeface="+mj-lt"/>
              <a:buAutoNum type="arabicPeriod"/>
            </a:pPr>
            <a:r>
              <a:rPr lang="pt-PT" sz="2200" dirty="0">
                <a:latin typeface="Segoe UI Semibold" pitchFamily="34" charset="0"/>
              </a:rPr>
              <a:t>Fazer o </a:t>
            </a:r>
            <a:r>
              <a:rPr lang="pt-PT" sz="2200" i="1" dirty="0">
                <a:latin typeface="Segoe UI Semibold" pitchFamily="34" charset="0"/>
              </a:rPr>
              <a:t>download</a:t>
            </a:r>
            <a:r>
              <a:rPr lang="pt-PT" sz="2200" dirty="0">
                <a:latin typeface="Segoe UI Semibold" pitchFamily="34" charset="0"/>
              </a:rPr>
              <a:t> do ficheiro importado</a:t>
            </a:r>
          </a:p>
          <a:p>
            <a:pPr marL="640080" lvl="1" indent="-457200">
              <a:spcAft>
                <a:spcPts val="1200"/>
              </a:spcAft>
              <a:buFont typeface="+mj-lt"/>
              <a:buAutoNum type="arabicPeriod"/>
            </a:pPr>
            <a:r>
              <a:rPr lang="pt-PT" sz="2200" dirty="0">
                <a:latin typeface="Segoe UI Semibold" pitchFamily="34" charset="0"/>
              </a:rPr>
              <a:t>Preencher o ficheiro importado com os dados do país</a:t>
            </a:r>
          </a:p>
          <a:p>
            <a:pPr marL="640080" lvl="1" indent="-457200">
              <a:spcAft>
                <a:spcPts val="1200"/>
              </a:spcAft>
              <a:buFont typeface="+mj-lt"/>
              <a:buAutoNum type="arabicPeriod"/>
            </a:pPr>
            <a:r>
              <a:rPr lang="pt-PT" sz="2200" dirty="0">
                <a:latin typeface="Segoe UI Semibold" pitchFamily="34" charset="0"/>
              </a:rPr>
              <a:t>Fazer o </a:t>
            </a:r>
            <a:r>
              <a:rPr lang="pt-PT" sz="2200" i="1" dirty="0">
                <a:latin typeface="Segoe UI Semibold" pitchFamily="34" charset="0"/>
              </a:rPr>
              <a:t>upload </a:t>
            </a:r>
            <a:r>
              <a:rPr lang="pt-PT" sz="2200" dirty="0">
                <a:latin typeface="Segoe UI Semibold" pitchFamily="34" charset="0"/>
              </a:rPr>
              <a:t>do ficheiro importado</a:t>
            </a:r>
          </a:p>
          <a:p>
            <a:pPr marL="0" lvl="1" indent="0">
              <a:buNone/>
            </a:pPr>
            <a:endParaRPr lang="en-US" sz="2400" dirty="0"/>
          </a:p>
          <a:p>
            <a:pPr>
              <a:buNone/>
            </a:pPr>
            <a:endParaRPr lang="en-US" dirty="0"/>
          </a:p>
        </p:txBody>
      </p:sp>
      <p:sp>
        <p:nvSpPr>
          <p:cNvPr id="2" name="Title 1"/>
          <p:cNvSpPr>
            <a:spLocks noGrp="1"/>
          </p:cNvSpPr>
          <p:nvPr>
            <p:ph type="title"/>
          </p:nvPr>
        </p:nvSpPr>
        <p:spPr>
          <a:xfrm>
            <a:off x="152401" y="369094"/>
            <a:ext cx="5638799" cy="516255"/>
          </a:xfrm>
        </p:spPr>
        <p:txBody>
          <a:bodyPr/>
          <a:lstStyle/>
          <a:p>
            <a:r>
              <a:rPr lang="pt-PT" dirty="0"/>
              <a:t>Adicionar níveis administrativos</a:t>
            </a:r>
          </a:p>
        </p:txBody>
      </p:sp>
      <p:sp>
        <p:nvSpPr>
          <p:cNvPr id="10" name="Rectangle 9"/>
          <p:cNvSpPr/>
          <p:nvPr/>
        </p:nvSpPr>
        <p:spPr>
          <a:xfrm>
            <a:off x="0" y="5257800"/>
            <a:ext cx="9144000" cy="13271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TextBox 10"/>
          <p:cNvSpPr txBox="1"/>
          <p:nvPr/>
        </p:nvSpPr>
        <p:spPr>
          <a:xfrm>
            <a:off x="838200" y="5486400"/>
            <a:ext cx="7086600" cy="877163"/>
          </a:xfrm>
          <a:prstGeom prst="rect">
            <a:avLst/>
          </a:prstGeom>
          <a:noFill/>
        </p:spPr>
        <p:txBody>
          <a:bodyPr wrap="square" rtlCol="0">
            <a:spAutoFit/>
          </a:bodyPr>
          <a:lstStyle/>
          <a:p>
            <a:r>
              <a:rPr lang="pt-PT" sz="1700" b="1" dirty="0">
                <a:solidFill>
                  <a:srgbClr val="932323"/>
                </a:solidFill>
                <a:latin typeface="Segoe UI" pitchFamily="34" charset="0"/>
                <a:ea typeface="Segoe UI" pitchFamily="34" charset="0"/>
                <a:cs typeface="Segoe UI" pitchFamily="34" charset="0"/>
              </a:rPr>
              <a:t>Observação importante: </a:t>
            </a:r>
            <a:r>
              <a:rPr lang="pt-PT" sz="1700" b="1" dirty="0">
                <a:solidFill>
                  <a:srgbClr val="17375D"/>
                </a:solidFill>
                <a:latin typeface="Segoe UI" pitchFamily="34" charset="0"/>
                <a:ea typeface="Segoe UI" pitchFamily="34" charset="0"/>
                <a:cs typeface="Segoe UI" pitchFamily="34" charset="0"/>
              </a:rPr>
              <a:t>Deve utilizar os ficheiros importados e baixados da base de dados</a:t>
            </a:r>
            <a:r>
              <a:rPr lang="pt-PT" sz="1700" dirty="0">
                <a:solidFill>
                  <a:srgbClr val="17375D"/>
                </a:solidFill>
                <a:latin typeface="Segoe UI" pitchFamily="34" charset="0"/>
                <a:ea typeface="Segoe UI" pitchFamily="34" charset="0"/>
                <a:cs typeface="Segoe UI" pitchFamily="34" charset="0"/>
              </a:rPr>
              <a:t>. </a:t>
            </a:r>
            <a:r>
              <a:rPr lang="pt-PT" sz="1700" dirty="0">
                <a:solidFill>
                  <a:srgbClr val="17375D"/>
                </a:solidFill>
                <a:latin typeface="Segoe UI Semibold" pitchFamily="34" charset="0"/>
                <a:ea typeface="Segoe UI" pitchFamily="34" charset="0"/>
                <a:cs typeface="Segoe UI" pitchFamily="34" charset="0"/>
              </a:rPr>
              <a:t>Deve inserir ou cortar e colar os dados do seu país nos ficheiros importados.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4.PNG"/>
          <p:cNvPicPr>
            <a:picLocks noChangeAspect="1"/>
          </p:cNvPicPr>
          <p:nvPr/>
        </p:nvPicPr>
        <p:blipFill rotWithShape="1">
          <a:blip r:embed="rId3">
            <a:extLst>
              <a:ext uri="{28A0092B-C50C-407E-A947-70E740481C1C}">
                <a14:useLocalDpi xmlns:a14="http://schemas.microsoft.com/office/drawing/2010/main" val="0"/>
              </a:ext>
            </a:extLst>
          </a:blip>
          <a:srcRect l="950" t="3607" r="59854" b="64508"/>
          <a:stretch/>
        </p:blipFill>
        <p:spPr>
          <a:xfrm>
            <a:off x="4876800" y="1524000"/>
            <a:ext cx="3544664" cy="2032625"/>
          </a:xfrm>
          <a:prstGeom prst="rect">
            <a:avLst/>
          </a:prstGeom>
          <a:effectLst>
            <a:outerShdw blurRad="63500" sx="102000" sy="102000" algn="ctr" rotWithShape="0">
              <a:schemeClr val="bg1">
                <a:lumMod val="65000"/>
                <a:alpha val="40000"/>
              </a:schemeClr>
            </a:outerShdw>
          </a:effectLst>
        </p:spPr>
      </p:pic>
      <p:sp>
        <p:nvSpPr>
          <p:cNvPr id="3" name="Title 2"/>
          <p:cNvSpPr>
            <a:spLocks noGrp="1"/>
          </p:cNvSpPr>
          <p:nvPr>
            <p:ph type="title"/>
          </p:nvPr>
        </p:nvSpPr>
        <p:spPr/>
        <p:txBody>
          <a:bodyPr/>
          <a:lstStyle/>
          <a:p>
            <a:r>
              <a:rPr lang="pt-PT" dirty="0"/>
              <a:t>Adicionar dados para os níveis administrativos: Províncias</a:t>
            </a:r>
          </a:p>
        </p:txBody>
      </p:sp>
      <p:sp>
        <p:nvSpPr>
          <p:cNvPr id="2" name="Text Placeholder 1"/>
          <p:cNvSpPr>
            <a:spLocks noGrp="1"/>
          </p:cNvSpPr>
          <p:nvPr>
            <p:ph type="body" sz="quarter" idx="10"/>
          </p:nvPr>
        </p:nvSpPr>
        <p:spPr>
          <a:xfrm>
            <a:off x="609600" y="1371600"/>
            <a:ext cx="3810000" cy="4800600"/>
          </a:xfrm>
          <a:prstGeom prst="rect">
            <a:avLst/>
          </a:prstGeom>
        </p:spPr>
        <p:txBody>
          <a:bodyPr>
            <a:noAutofit/>
          </a:bodyPr>
          <a:lstStyle/>
          <a:p>
            <a:pPr marL="365760" lvl="1" indent="-365760">
              <a:spcAft>
                <a:spcPts val="1200"/>
              </a:spcAft>
              <a:buFont typeface="+mj-lt"/>
              <a:buAutoNum type="arabicPeriod"/>
            </a:pPr>
            <a:r>
              <a:rPr lang="pt-PT" dirty="0"/>
              <a:t>No ecrã de inicialização, clicar </a:t>
            </a:r>
            <a:r>
              <a:rPr lang="pt-PT" b="1" dirty="0"/>
              <a:t>Start (Iniciar)</a:t>
            </a:r>
            <a:r>
              <a:rPr lang="pt-PT" dirty="0"/>
              <a:t> ao lado de </a:t>
            </a:r>
            <a:r>
              <a:rPr lang="pt-PT" b="1" dirty="0"/>
              <a:t>Edit (Editar) ou Add administrative levels: Province (Adicionar níveis administrativos: Província)</a:t>
            </a:r>
          </a:p>
          <a:p>
            <a:pPr marL="365760" lvl="1" indent="-365760">
              <a:spcAft>
                <a:spcPts val="1200"/>
              </a:spcAft>
              <a:buFont typeface="+mj-lt"/>
              <a:buAutoNum type="arabicPeriod"/>
            </a:pPr>
            <a:r>
              <a:rPr lang="pt-PT" dirty="0"/>
              <a:t>Número a importar: </a:t>
            </a:r>
            <a:r>
              <a:rPr lang="pt-PT" b="1" dirty="0"/>
              <a:t>4</a:t>
            </a:r>
          </a:p>
          <a:p>
            <a:pPr marL="365760" lvl="1" indent="-365760">
              <a:spcAft>
                <a:spcPts val="1200"/>
              </a:spcAft>
              <a:buFont typeface="+mj-lt"/>
              <a:buAutoNum type="arabicPeriod"/>
            </a:pPr>
            <a:r>
              <a:rPr lang="pt-PT" dirty="0"/>
              <a:t>Clicar </a:t>
            </a:r>
            <a:r>
              <a:rPr lang="pt-PT" b="1" dirty="0"/>
              <a:t>Download import file (Fazer o download do ficheiro importado)</a:t>
            </a:r>
          </a:p>
          <a:p>
            <a:pPr marL="365760" lvl="1" indent="-365760">
              <a:spcAft>
                <a:spcPts val="1200"/>
              </a:spcAft>
              <a:buFont typeface="+mj-lt"/>
              <a:buAutoNum type="arabicPeriod"/>
            </a:pPr>
            <a:r>
              <a:rPr lang="pt-PT" dirty="0"/>
              <a:t>Renomear e gravar ficheiro importado. O ficheiro importado abrirá em Excel no seu computador.</a:t>
            </a:r>
          </a:p>
        </p:txBody>
      </p:sp>
      <p:sp>
        <p:nvSpPr>
          <p:cNvPr id="11" name="Rounded Rectangle 10"/>
          <p:cNvSpPr/>
          <p:nvPr/>
        </p:nvSpPr>
        <p:spPr>
          <a:xfrm>
            <a:off x="7927976" y="2866976"/>
            <a:ext cx="381000" cy="228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10800000">
            <a:off x="8308976" y="2824304"/>
            <a:ext cx="3810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5334000"/>
            <a:ext cx="8534400" cy="12509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ext Placeholder 1"/>
          <p:cNvSpPr>
            <a:spLocks noGrp="1"/>
          </p:cNvSpPr>
          <p:nvPr>
            <p:ph type="body" sz="quarter" idx="10"/>
          </p:nvPr>
        </p:nvSpPr>
        <p:spPr>
          <a:xfrm>
            <a:off x="609600" y="838200"/>
            <a:ext cx="7772400" cy="5562600"/>
          </a:xfrm>
          <a:prstGeom prst="rect">
            <a:avLst/>
          </a:prstGeom>
        </p:spPr>
        <p:txBody>
          <a:bodyPr>
            <a:noAutofit/>
          </a:bodyPr>
          <a:lstStyle/>
          <a:p>
            <a:pPr marL="365760" lvl="1" indent="-365760">
              <a:spcAft>
                <a:spcPts val="1200"/>
              </a:spcAft>
              <a:buFont typeface="+mj-lt"/>
              <a:buAutoNum type="arabicPeriod" startAt="5"/>
            </a:pPr>
            <a:r>
              <a:rPr lang="pt-PT" dirty="0">
                <a:latin typeface="+mn-lt"/>
              </a:rPr>
              <a:t>Inserir os dados de 4 províncias de amostra no seu ficheiro. Pode inserir qualquer informação que quiser – os dados não t</a:t>
            </a:r>
            <a:r>
              <a:rPr lang="pt-PT" dirty="0">
                <a:latin typeface="Calibri"/>
                <a:cs typeface="Calibri"/>
              </a:rPr>
              <a:t>êm de s</a:t>
            </a:r>
            <a:r>
              <a:rPr lang="pt-PT" dirty="0">
                <a:latin typeface="+mn-lt"/>
              </a:rPr>
              <a:t>er reais.</a:t>
            </a:r>
          </a:p>
          <a:p>
            <a:pPr marL="365760" lvl="1" indent="-365760">
              <a:spcAft>
                <a:spcPts val="1200"/>
              </a:spcAft>
              <a:buFont typeface="+mj-lt"/>
              <a:buAutoNum type="arabicPeriod" startAt="5"/>
            </a:pPr>
            <a:r>
              <a:rPr lang="pt-PT" dirty="0">
                <a:latin typeface="+mn-lt"/>
              </a:rPr>
              <a:t>Fechar o ficheiro.</a:t>
            </a:r>
          </a:p>
          <a:p>
            <a:pPr marL="365760" lvl="1" indent="-365760">
              <a:spcAft>
                <a:spcPts val="1200"/>
              </a:spcAft>
              <a:buFont typeface="+mj-lt"/>
              <a:buAutoNum type="arabicPeriod" startAt="5"/>
            </a:pPr>
            <a:r>
              <a:rPr lang="pt-PT" dirty="0">
                <a:latin typeface="+mn-lt"/>
              </a:rPr>
              <a:t>Escolher </a:t>
            </a:r>
            <a:r>
              <a:rPr lang="pt-PT" b="1" dirty="0">
                <a:latin typeface="+mn-lt"/>
              </a:rPr>
              <a:t>Upload import file (Fazer o upload do ficheiro importado)</a:t>
            </a:r>
            <a:r>
              <a:rPr lang="pt-PT" dirty="0">
                <a:latin typeface="+mn-lt"/>
              </a:rPr>
              <a:t>. A base de dados indicar-lhe-á se há qualquer problema com a importação. Corrigir qualquer erro e tentar outra vez. </a:t>
            </a:r>
          </a:p>
          <a:p>
            <a:pPr marL="365760" lvl="1" indent="-365760">
              <a:buFont typeface="+mj-lt"/>
              <a:buAutoNum type="arabicPeriod" startAt="5"/>
            </a:pPr>
            <a:r>
              <a:rPr lang="pt-PT" dirty="0">
                <a:latin typeface="+mn-lt"/>
              </a:rPr>
              <a:t>Quando o ficheiro for correctamente importado correctamente, clicar </a:t>
            </a:r>
            <a:br>
              <a:rPr lang="pt-PT" dirty="0">
                <a:latin typeface="+mn-lt"/>
              </a:rPr>
            </a:br>
            <a:r>
              <a:rPr lang="pt-PT" b="1" dirty="0">
                <a:latin typeface="+mn-lt"/>
              </a:rPr>
              <a:t>Next (Seguinte)</a:t>
            </a:r>
            <a:r>
              <a:rPr lang="pt-PT" dirty="0">
                <a:latin typeface="+mn-lt"/>
              </a:rPr>
              <a:t>. </a:t>
            </a:r>
          </a:p>
          <a:p>
            <a:pPr marL="457200" lvl="1" indent="-457200">
              <a:buNone/>
            </a:pPr>
            <a:r>
              <a:rPr lang="pt-PT" dirty="0">
                <a:latin typeface="+mn-lt"/>
              </a:rPr>
              <a:t> </a:t>
            </a:r>
          </a:p>
        </p:txBody>
      </p:sp>
      <p:sp>
        <p:nvSpPr>
          <p:cNvPr id="6" name="TextBox 5"/>
          <p:cNvSpPr txBox="1"/>
          <p:nvPr/>
        </p:nvSpPr>
        <p:spPr>
          <a:xfrm>
            <a:off x="1066800" y="5638800"/>
            <a:ext cx="6934200" cy="584775"/>
          </a:xfrm>
          <a:prstGeom prst="rect">
            <a:avLst/>
          </a:prstGeom>
          <a:noFill/>
        </p:spPr>
        <p:txBody>
          <a:bodyPr wrap="square" rtlCol="0">
            <a:spAutoFit/>
          </a:bodyPr>
          <a:lstStyle/>
          <a:p>
            <a:pPr marL="0" lvl="1" indent="0">
              <a:spcAft>
                <a:spcPts val="600"/>
              </a:spcAft>
              <a:buNone/>
            </a:pPr>
            <a:r>
              <a:rPr lang="pt-PT" sz="1600" b="1" dirty="0">
                <a:solidFill>
                  <a:srgbClr val="932323"/>
                </a:solidFill>
                <a:latin typeface="Segoe UI" pitchFamily="34" charset="0"/>
                <a:ea typeface="Segoe UI" pitchFamily="34" charset="0"/>
                <a:cs typeface="Segoe UI" pitchFamily="34" charset="0"/>
              </a:rPr>
              <a:t>Observação importante: </a:t>
            </a:r>
            <a:r>
              <a:rPr lang="pt-PT" sz="1600" dirty="0">
                <a:solidFill>
                  <a:srgbClr val="17375D"/>
                </a:solidFill>
                <a:latin typeface="Segoe UI" pitchFamily="34" charset="0"/>
                <a:ea typeface="Segoe UI" pitchFamily="34" charset="0"/>
                <a:cs typeface="Segoe UI" pitchFamily="34" charset="0"/>
              </a:rPr>
              <a:t>Por o distrito ser o nível de agregação, não existem os valores populacionais necessários a nível provincial ou nacional. </a:t>
            </a:r>
          </a:p>
        </p:txBody>
      </p:sp>
      <p:pic>
        <p:nvPicPr>
          <p:cNvPr id="5" name="Picture 4"/>
          <p:cNvPicPr>
            <a:picLocks noChangeAspect="1"/>
          </p:cNvPicPr>
          <p:nvPr/>
        </p:nvPicPr>
        <p:blipFill>
          <a:blip r:embed="rId3"/>
          <a:stretch>
            <a:fillRect/>
          </a:stretch>
        </p:blipFill>
        <p:spPr>
          <a:xfrm>
            <a:off x="5410200" y="3405212"/>
            <a:ext cx="3040454" cy="19287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PT" dirty="0"/>
              <a:t>Adicionar dados para os níveis administrativos: Distritos</a:t>
            </a:r>
          </a:p>
        </p:txBody>
      </p:sp>
      <p:sp>
        <p:nvSpPr>
          <p:cNvPr id="2" name="Text Placeholder 1"/>
          <p:cNvSpPr>
            <a:spLocks noGrp="1"/>
          </p:cNvSpPr>
          <p:nvPr>
            <p:ph type="body" sz="quarter" idx="10"/>
          </p:nvPr>
        </p:nvSpPr>
        <p:spPr>
          <a:prstGeom prst="rect">
            <a:avLst/>
          </a:prstGeom>
        </p:spPr>
        <p:txBody>
          <a:bodyPr>
            <a:noAutofit/>
          </a:bodyPr>
          <a:lstStyle/>
          <a:p>
            <a:pPr marL="365760" lvl="1" indent="-365760">
              <a:spcAft>
                <a:spcPts val="1200"/>
              </a:spcAft>
              <a:buFont typeface="+mj-lt"/>
              <a:buAutoNum type="arabicPeriod"/>
            </a:pPr>
            <a:r>
              <a:rPr lang="pt-PT" sz="2000" dirty="0"/>
              <a:t>Número a importar: </a:t>
            </a:r>
            <a:r>
              <a:rPr lang="pt-PT" sz="2000" b="1" dirty="0"/>
              <a:t>25</a:t>
            </a:r>
          </a:p>
          <a:p>
            <a:pPr marL="365760" lvl="1" indent="-365760">
              <a:spcAft>
                <a:spcPts val="1200"/>
              </a:spcAft>
              <a:buFont typeface="+mj-lt"/>
              <a:buAutoNum type="arabicPeriod"/>
            </a:pPr>
            <a:r>
              <a:rPr lang="pt-PT" sz="2000" dirty="0"/>
              <a:t>Fazer </a:t>
            </a:r>
            <a:r>
              <a:rPr lang="pt-PT" sz="2000" i="1" dirty="0"/>
              <a:t>download </a:t>
            </a:r>
            <a:r>
              <a:rPr lang="pt-PT" sz="2000" dirty="0"/>
              <a:t>do ficheiro importado.</a:t>
            </a:r>
          </a:p>
          <a:p>
            <a:pPr marL="365760" lvl="1" indent="-365760">
              <a:spcAft>
                <a:spcPts val="1200"/>
              </a:spcAft>
              <a:buFont typeface="+mj-lt"/>
              <a:buAutoNum type="arabicPeriod"/>
            </a:pPr>
            <a:r>
              <a:rPr lang="pt-PT" sz="2000" dirty="0"/>
              <a:t>Renomear e gravaro ficheiro importado. </a:t>
            </a:r>
            <a:br>
              <a:rPr lang="pt-PT" sz="2000" dirty="0"/>
            </a:br>
            <a:r>
              <a:rPr lang="pt-PT" sz="2000" dirty="0"/>
              <a:t>O ficheiro importado abrirá em Excel no seu computador.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5800" y="838200"/>
            <a:ext cx="7772400" cy="5562600"/>
          </a:xfrm>
          <a:prstGeom prst="rect">
            <a:avLst/>
          </a:prstGeom>
        </p:spPr>
        <p:txBody>
          <a:bodyPr>
            <a:noAutofit/>
          </a:bodyPr>
          <a:lstStyle/>
          <a:p>
            <a:pPr marL="365760" lvl="1" indent="-365760">
              <a:spcAft>
                <a:spcPts val="600"/>
              </a:spcAft>
              <a:buFont typeface="+mj-lt"/>
              <a:buAutoNum type="arabicPeriod" startAt="5"/>
            </a:pPr>
            <a:r>
              <a:rPr lang="pt-PT" dirty="0">
                <a:latin typeface="+mn-lt"/>
              </a:rPr>
              <a:t>Inserir os dados dos 25 distritos de amostra no seu ficheiro. Pode inserir qualquer informação que desejar – os dados não t</a:t>
            </a:r>
            <a:r>
              <a:rPr lang="pt-PT" dirty="0">
                <a:latin typeface="+mn-lt"/>
                <a:cs typeface="Calibri"/>
              </a:rPr>
              <a:t>êm de s</a:t>
            </a:r>
            <a:r>
              <a:rPr lang="pt-PT" dirty="0">
                <a:latin typeface="+mn-lt"/>
              </a:rPr>
              <a:t>er reais.</a:t>
            </a:r>
          </a:p>
          <a:p>
            <a:pPr marL="365760" lvl="1" indent="-365760">
              <a:spcAft>
                <a:spcPts val="600"/>
              </a:spcAft>
              <a:buFont typeface="+mj-lt"/>
              <a:buAutoNum type="arabicPeriod" startAt="5"/>
            </a:pPr>
            <a:r>
              <a:rPr lang="pt-PT" dirty="0">
                <a:latin typeface="+mn-lt"/>
              </a:rPr>
              <a:t>Fechar o ficheiro. </a:t>
            </a:r>
          </a:p>
          <a:p>
            <a:pPr marL="365760" lvl="1" indent="-365760">
              <a:spcAft>
                <a:spcPts val="600"/>
              </a:spcAft>
              <a:buFont typeface="+mj-lt"/>
              <a:buAutoNum type="arabicPeriod" startAt="5"/>
            </a:pPr>
            <a:r>
              <a:rPr lang="pt-PT" dirty="0">
                <a:latin typeface="+mn-lt"/>
              </a:rPr>
              <a:t>Fazer upload do ficheiro importado. A base de dados indicar-lhe-á se há algum problema com a importação. Corrigirr qualquer erro e tentar outra vez.  </a:t>
            </a:r>
          </a:p>
          <a:p>
            <a:pPr marL="365760" lvl="1" indent="-365760">
              <a:spcAft>
                <a:spcPts val="600"/>
              </a:spcAft>
              <a:buFont typeface="+mj-lt"/>
              <a:buAutoNum type="arabicPeriod" startAt="5"/>
            </a:pPr>
            <a:r>
              <a:rPr lang="pt-PT" dirty="0">
                <a:latin typeface="+mn-lt"/>
              </a:rPr>
              <a:t>Quando o ficheiro for correctamente importado correctamente, clicar  </a:t>
            </a:r>
            <a:br>
              <a:rPr lang="pt-PT" dirty="0">
                <a:latin typeface="+mn-lt"/>
              </a:rPr>
            </a:br>
            <a:r>
              <a:rPr lang="pt-PT" b="1" dirty="0">
                <a:latin typeface="+mn-lt"/>
              </a:rPr>
              <a:t>Next (Seguinte)</a:t>
            </a:r>
            <a:r>
              <a:rPr lang="pt-PT" dirty="0">
                <a:latin typeface="+mn-lt"/>
              </a:rPr>
              <a:t>.  </a:t>
            </a:r>
          </a:p>
        </p:txBody>
      </p:sp>
      <p:pic>
        <p:nvPicPr>
          <p:cNvPr id="3" name="Picture 2"/>
          <p:cNvPicPr>
            <a:picLocks noChangeAspect="1"/>
          </p:cNvPicPr>
          <p:nvPr/>
        </p:nvPicPr>
        <p:blipFill>
          <a:blip r:embed="rId3"/>
          <a:stretch>
            <a:fillRect/>
          </a:stretch>
        </p:blipFill>
        <p:spPr>
          <a:xfrm>
            <a:off x="4343400" y="3352800"/>
            <a:ext cx="3505200" cy="221932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PT" dirty="0"/>
              <a:t>Adicionar dados para os níveis administrativos: Aldeias</a:t>
            </a:r>
          </a:p>
        </p:txBody>
      </p:sp>
      <p:sp>
        <p:nvSpPr>
          <p:cNvPr id="2" name="Text Placeholder 1"/>
          <p:cNvSpPr>
            <a:spLocks noGrp="1"/>
          </p:cNvSpPr>
          <p:nvPr>
            <p:ph type="body" sz="quarter" idx="10"/>
          </p:nvPr>
        </p:nvSpPr>
        <p:spPr>
          <a:prstGeom prst="rect">
            <a:avLst/>
          </a:prstGeom>
        </p:spPr>
        <p:txBody>
          <a:bodyPr>
            <a:noAutofit/>
          </a:bodyPr>
          <a:lstStyle/>
          <a:p>
            <a:pPr marL="457200" lvl="1" indent="-457200">
              <a:spcAft>
                <a:spcPts val="1800"/>
              </a:spcAft>
              <a:buFont typeface="+mj-lt"/>
              <a:buAutoNum type="arabicPeriod"/>
            </a:pPr>
            <a:r>
              <a:rPr lang="pt-PT" sz="2000" dirty="0">
                <a:latin typeface="+mn-lt"/>
              </a:rPr>
              <a:t>Criar importação para a prov</a:t>
            </a:r>
            <a:r>
              <a:rPr lang="pt-PT" sz="2000" dirty="0">
                <a:latin typeface="+mn-lt"/>
                <a:cs typeface="Calibri"/>
              </a:rPr>
              <a:t>íncia Norte</a:t>
            </a:r>
            <a:endParaRPr lang="pt-PT" sz="2000" b="1" dirty="0">
              <a:latin typeface="+mn-lt"/>
            </a:endParaRPr>
          </a:p>
          <a:p>
            <a:pPr marL="457200" lvl="1" indent="-457200">
              <a:spcAft>
                <a:spcPts val="1800"/>
              </a:spcAft>
              <a:buFont typeface="+mj-lt"/>
              <a:buAutoNum type="arabicPeriod"/>
            </a:pPr>
            <a:r>
              <a:rPr lang="pt-PT" sz="2000" dirty="0">
                <a:latin typeface="+mn-lt"/>
              </a:rPr>
              <a:t>Número a importar: </a:t>
            </a:r>
            <a:r>
              <a:rPr lang="pt-PT" sz="2000" b="1" dirty="0">
                <a:latin typeface="+mn-lt"/>
              </a:rPr>
              <a:t>13</a:t>
            </a:r>
          </a:p>
          <a:p>
            <a:pPr marL="457200" lvl="1" indent="-457200">
              <a:spcAft>
                <a:spcPts val="1200"/>
              </a:spcAft>
              <a:buFont typeface="+mj-lt"/>
              <a:buAutoNum type="arabicPeriod"/>
            </a:pPr>
            <a:r>
              <a:rPr lang="pt-PT" sz="2000" dirty="0">
                <a:latin typeface="+mn-lt"/>
              </a:rPr>
              <a:t>Fazer o </a:t>
            </a:r>
            <a:r>
              <a:rPr lang="pt-PT" sz="2000" i="1" dirty="0">
                <a:latin typeface="+mn-lt"/>
              </a:rPr>
              <a:t>download </a:t>
            </a:r>
            <a:r>
              <a:rPr lang="pt-PT" sz="2000" dirty="0">
                <a:latin typeface="+mn-lt"/>
              </a:rPr>
              <a:t>do ficheiro importado.</a:t>
            </a:r>
          </a:p>
          <a:p>
            <a:pPr marL="457200" lvl="1" indent="-457200">
              <a:spcAft>
                <a:spcPts val="1200"/>
              </a:spcAft>
              <a:buFont typeface="+mj-lt"/>
              <a:buAutoNum type="arabicPeriod"/>
            </a:pPr>
            <a:r>
              <a:rPr lang="pt-PT" sz="2000" dirty="0">
                <a:latin typeface="+mn-lt"/>
              </a:rPr>
              <a:t>Renomear e gravar o ficheiro importado. </a:t>
            </a:r>
            <a:br>
              <a:rPr lang="pt-PT" sz="2000" dirty="0">
                <a:latin typeface="+mn-lt"/>
              </a:rPr>
            </a:br>
            <a:r>
              <a:rPr lang="pt-PT" sz="2000" dirty="0">
                <a:latin typeface="+mn-lt"/>
              </a:rPr>
              <a:t>O ficheiro importado abrirá em Excel no seu computador</a:t>
            </a:r>
            <a:r>
              <a:rPr lang="en-US" sz="2000" dirty="0">
                <a:latin typeface="+mn-lt"/>
              </a:rPr>
              <a:t>.</a:t>
            </a:r>
          </a:p>
        </p:txBody>
      </p:sp>
    </p:spTree>
    <p:extLst>
      <p:ext uri="{BB962C8B-B14F-4D97-AF65-F5344CB8AC3E}">
        <p14:creationId xmlns:p14="http://schemas.microsoft.com/office/powerpoint/2010/main" val="25339008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13267" y="5181600"/>
            <a:ext cx="8525256" cy="14033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Text Placeholder 1"/>
          <p:cNvSpPr>
            <a:spLocks noGrp="1"/>
          </p:cNvSpPr>
          <p:nvPr>
            <p:ph type="body" sz="quarter" idx="10"/>
          </p:nvPr>
        </p:nvSpPr>
        <p:spPr>
          <a:xfrm>
            <a:off x="533400" y="609600"/>
            <a:ext cx="7924800" cy="5638800"/>
          </a:xfrm>
          <a:prstGeom prst="rect">
            <a:avLst/>
          </a:prstGeom>
        </p:spPr>
        <p:txBody>
          <a:bodyPr>
            <a:noAutofit/>
          </a:bodyPr>
          <a:lstStyle/>
          <a:p>
            <a:pPr marL="457200" lvl="1" indent="-457200">
              <a:spcAft>
                <a:spcPts val="600"/>
              </a:spcAft>
              <a:buFont typeface="+mj-lt"/>
              <a:buAutoNum type="arabicPeriod" startAt="5"/>
            </a:pPr>
            <a:r>
              <a:rPr lang="pt-PT" sz="2000" dirty="0">
                <a:latin typeface="+mn-lt"/>
              </a:rPr>
              <a:t>Adicionar no seu ficheiro a informação das 13 aldeias de amostra escolhidas. Pode </a:t>
            </a:r>
            <a:r>
              <a:rPr lang="pt-PT" sz="1900" dirty="0">
                <a:latin typeface="+mn-lt"/>
              </a:rPr>
              <a:t>inserir qualquer </a:t>
            </a:r>
            <a:r>
              <a:rPr lang="pt-PT" sz="2000" dirty="0">
                <a:latin typeface="+mn-lt"/>
              </a:rPr>
              <a:t>informação que quiser – os dados não t</a:t>
            </a:r>
            <a:r>
              <a:rPr lang="pt-PT" sz="2000" dirty="0">
                <a:latin typeface="+mn-lt"/>
                <a:cs typeface="Calibri"/>
              </a:rPr>
              <a:t>êm de </a:t>
            </a:r>
            <a:r>
              <a:rPr lang="pt-PT" sz="2000" dirty="0">
                <a:latin typeface="+mn-lt"/>
              </a:rPr>
              <a:t>ser reais.</a:t>
            </a:r>
          </a:p>
          <a:p>
            <a:pPr marL="365760" lvl="1" indent="-365760">
              <a:spcAft>
                <a:spcPts val="600"/>
              </a:spcAft>
              <a:buFont typeface="+mj-lt"/>
              <a:buAutoNum type="arabicPeriod" startAt="5"/>
            </a:pPr>
            <a:r>
              <a:rPr lang="pt-PT" sz="2000" dirty="0">
                <a:latin typeface="+mn-lt"/>
              </a:rPr>
              <a:t>Fechar o ficheiro. </a:t>
            </a:r>
          </a:p>
          <a:p>
            <a:pPr marL="365760" lvl="1" indent="-365760">
              <a:spcAft>
                <a:spcPts val="600"/>
              </a:spcAft>
              <a:buFont typeface="+mj-lt"/>
              <a:buAutoNum type="arabicPeriod" startAt="5"/>
            </a:pPr>
            <a:r>
              <a:rPr lang="pt-PT" sz="2000" dirty="0">
                <a:latin typeface="+mn-lt"/>
              </a:rPr>
              <a:t>Fazer upload do ficheiro importado. A base de dados indicar-lhe-á se há algum problema com a importação. Corrigirr qualquer erro e tentar outra vez.  </a:t>
            </a:r>
          </a:p>
          <a:p>
            <a:pPr marL="365760" lvl="1" indent="-365760">
              <a:spcAft>
                <a:spcPts val="600"/>
              </a:spcAft>
              <a:buFont typeface="+mj-lt"/>
              <a:buAutoNum type="arabicPeriod" startAt="5"/>
            </a:pPr>
            <a:r>
              <a:rPr lang="pt-PT" sz="1900" dirty="0">
                <a:latin typeface="+mn-lt"/>
              </a:rPr>
              <a:t>Quando o ficheiro for correctamente importado correctamente, clicar </a:t>
            </a:r>
            <a:r>
              <a:rPr lang="pt-PT" sz="1900" b="1" dirty="0">
                <a:latin typeface="+mn-lt"/>
              </a:rPr>
              <a:t>Next (Seguinte)</a:t>
            </a:r>
            <a:r>
              <a:rPr lang="pt-PT" sz="1900" dirty="0">
                <a:latin typeface="+mn-lt"/>
              </a:rPr>
              <a:t>.</a:t>
            </a:r>
            <a:endParaRPr lang="en-US" sz="1900" dirty="0">
              <a:latin typeface="+mn-lt"/>
            </a:endParaRPr>
          </a:p>
        </p:txBody>
      </p:sp>
      <p:sp>
        <p:nvSpPr>
          <p:cNvPr id="13" name="TextBox 12"/>
          <p:cNvSpPr txBox="1"/>
          <p:nvPr/>
        </p:nvSpPr>
        <p:spPr>
          <a:xfrm>
            <a:off x="802120" y="5478896"/>
            <a:ext cx="7543800" cy="830997"/>
          </a:xfrm>
          <a:prstGeom prst="rect">
            <a:avLst/>
          </a:prstGeom>
          <a:noFill/>
        </p:spPr>
        <p:txBody>
          <a:bodyPr wrap="square" rtlCol="0">
            <a:spAutoFit/>
          </a:bodyPr>
          <a:lstStyle/>
          <a:p>
            <a:pPr marL="0" lvl="1" indent="0">
              <a:buNone/>
            </a:pPr>
            <a:r>
              <a:rPr lang="pt-PT" sz="1600" b="1" dirty="0">
                <a:solidFill>
                  <a:srgbClr val="932323"/>
                </a:solidFill>
                <a:latin typeface="Segoe UI" pitchFamily="34" charset="0"/>
                <a:ea typeface="Segoe UI" pitchFamily="34" charset="0"/>
                <a:cs typeface="Segoe UI" pitchFamily="34" charset="0"/>
              </a:rPr>
              <a:t>Observação importante: </a:t>
            </a:r>
            <a:r>
              <a:rPr lang="pt-PT" sz="1600" b="1" dirty="0">
                <a:solidFill>
                  <a:srgbClr val="17375D"/>
                </a:solidFill>
                <a:latin typeface="Segoe UI Semibold" pitchFamily="34" charset="0"/>
                <a:ea typeface="Segoe UI" pitchFamily="34" charset="0"/>
                <a:cs typeface="Segoe UI" pitchFamily="34" charset="0"/>
              </a:rPr>
              <a:t>Já que o distrito é o nível de agregação, todas as informações da população são necessárias e serão totalizadas para preencher as informações sobre a população das províncias e do país.</a:t>
            </a:r>
          </a:p>
        </p:txBody>
      </p:sp>
      <p:pic>
        <p:nvPicPr>
          <p:cNvPr id="5" name="Picture 4"/>
          <p:cNvPicPr>
            <a:picLocks noChangeAspect="1"/>
          </p:cNvPicPr>
          <p:nvPr/>
        </p:nvPicPr>
        <p:blipFill>
          <a:blip r:embed="rId3"/>
          <a:stretch>
            <a:fillRect/>
          </a:stretch>
        </p:blipFill>
        <p:spPr>
          <a:xfrm>
            <a:off x="5791200" y="3680327"/>
            <a:ext cx="2422921" cy="1817191"/>
          </a:xfrm>
          <a:prstGeom prst="rect">
            <a:avLst/>
          </a:prstGeom>
        </p:spPr>
      </p:pic>
    </p:spTree>
    <p:extLst>
      <p:ext uri="{BB962C8B-B14F-4D97-AF65-F5344CB8AC3E}">
        <p14:creationId xmlns:p14="http://schemas.microsoft.com/office/powerpoint/2010/main" val="107433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Aft>
                <a:spcPts val="1200"/>
              </a:spcAft>
              <a:buNone/>
            </a:pPr>
            <a:r>
              <a:rPr lang="pt-PT" dirty="0"/>
              <a:t>O modelo foi desenvolvido em 2013 num esforço de colaboração entre os vários parceiros, incluindo:</a:t>
            </a:r>
          </a:p>
          <a:p>
            <a:pPr marL="800100" lvl="2" indent="-342900">
              <a:spcAft>
                <a:spcPts val="900"/>
              </a:spcAft>
              <a:buClr>
                <a:srgbClr val="3464A0"/>
              </a:buClr>
              <a:buSzPct val="100000"/>
              <a:buFont typeface="Wingdings" charset="2"/>
              <a:buChar char="§"/>
              <a:defRPr/>
            </a:pPr>
            <a:r>
              <a:rPr lang="en-US" sz="2000" dirty="0">
                <a:latin typeface="Segoe UI Semibold" pitchFamily="34" charset="0"/>
                <a:ea typeface="MS PGothic" charset="0"/>
              </a:rPr>
              <a:t>OMS HQ</a:t>
            </a:r>
          </a:p>
          <a:p>
            <a:pPr marL="800100" lvl="2" indent="-342900">
              <a:spcAft>
                <a:spcPts val="900"/>
              </a:spcAft>
              <a:buClr>
                <a:srgbClr val="3464A0"/>
              </a:buClr>
              <a:buSzPct val="100000"/>
              <a:buFont typeface="Wingdings" charset="2"/>
              <a:buChar char="§"/>
              <a:defRPr/>
            </a:pPr>
            <a:r>
              <a:rPr lang="en-US" sz="2000" dirty="0">
                <a:latin typeface="Segoe UI Semibold" pitchFamily="34" charset="0"/>
                <a:ea typeface="MS PGothic" charset="0"/>
              </a:rPr>
              <a:t>AFRO</a:t>
            </a:r>
          </a:p>
          <a:p>
            <a:pPr marL="800100" lvl="2" indent="-342900">
              <a:spcAft>
                <a:spcPts val="900"/>
              </a:spcAft>
              <a:buClr>
                <a:srgbClr val="3464A0"/>
              </a:buClr>
              <a:buSzPct val="100000"/>
              <a:buFont typeface="Wingdings" charset="2"/>
              <a:buChar char="§"/>
              <a:defRPr/>
            </a:pPr>
            <a:r>
              <a:rPr lang="en-US" sz="2000" dirty="0">
                <a:latin typeface="Segoe UI Semibold" pitchFamily="34" charset="0"/>
                <a:ea typeface="MS PGothic" charset="0"/>
              </a:rPr>
              <a:t>APOC</a:t>
            </a:r>
          </a:p>
          <a:p>
            <a:pPr marL="800100" lvl="2" indent="-342900">
              <a:spcAft>
                <a:spcPts val="900"/>
              </a:spcAft>
              <a:buClr>
                <a:srgbClr val="3464A0"/>
              </a:buClr>
              <a:buSzPct val="100000"/>
              <a:buFont typeface="Wingdings" charset="2"/>
              <a:buChar char="§"/>
              <a:defRPr/>
            </a:pPr>
            <a:r>
              <a:rPr lang="en-US" sz="2000" dirty="0">
                <a:latin typeface="Segoe UI Semibold" pitchFamily="34" charset="0"/>
                <a:ea typeface="MS PGothic" charset="0"/>
              </a:rPr>
              <a:t>SEARO			</a:t>
            </a:r>
          </a:p>
          <a:p>
            <a:pPr marL="800100" lvl="2" indent="-342900">
              <a:spcAft>
                <a:spcPts val="900"/>
              </a:spcAft>
              <a:buClr>
                <a:srgbClr val="3464A0"/>
              </a:buClr>
              <a:buSzPct val="100000"/>
              <a:buFont typeface="Wingdings" charset="2"/>
              <a:buChar char="§"/>
              <a:defRPr/>
            </a:pPr>
            <a:r>
              <a:rPr lang="en-US" sz="2000" dirty="0">
                <a:latin typeface="Segoe UI Semibold" pitchFamily="34" charset="0"/>
                <a:ea typeface="MS PGothic" charset="0"/>
              </a:rPr>
              <a:t>WPRO</a:t>
            </a:r>
          </a:p>
          <a:p>
            <a:pPr marL="800100" lvl="2" indent="-342900">
              <a:spcAft>
                <a:spcPts val="900"/>
              </a:spcAft>
              <a:buClr>
                <a:srgbClr val="3464A0"/>
              </a:buClr>
              <a:buSzPct val="100000"/>
              <a:buFont typeface="Wingdings" charset="2"/>
              <a:buChar char="§"/>
              <a:defRPr/>
            </a:pPr>
            <a:r>
              <a:rPr lang="en-US" sz="2000" dirty="0">
                <a:latin typeface="Segoe UI Semibold" pitchFamily="34" charset="0"/>
                <a:ea typeface="MS PGothic" charset="0"/>
              </a:rPr>
              <a:t>RTI/ENVISION</a:t>
            </a:r>
          </a:p>
          <a:p>
            <a:pPr marL="800100" lvl="2" indent="-342900">
              <a:spcAft>
                <a:spcPts val="900"/>
              </a:spcAft>
              <a:buClr>
                <a:srgbClr val="3464A0"/>
              </a:buClr>
              <a:buSzPct val="100000"/>
              <a:buFont typeface="Wingdings" charset="2"/>
              <a:buChar char="§"/>
              <a:defRPr/>
            </a:pPr>
            <a:r>
              <a:rPr lang="en-US" sz="2000" dirty="0" err="1">
                <a:latin typeface="Segoe UI Semibold" pitchFamily="34" charset="0"/>
                <a:ea typeface="MS PGothic" charset="0"/>
              </a:rPr>
              <a:t>FPSU</a:t>
            </a:r>
            <a:r>
              <a:rPr lang="en-US" sz="2000" dirty="0">
                <a:latin typeface="Segoe UI Semibold" pitchFamily="34" charset="0"/>
                <a:ea typeface="MS PGothic" charset="0"/>
              </a:rPr>
              <a:t> (anterior </a:t>
            </a:r>
            <a:r>
              <a:rPr lang="en-US" sz="2000" dirty="0" err="1">
                <a:latin typeface="Segoe UI Semibold" pitchFamily="34" charset="0"/>
                <a:ea typeface="MS PGothic" charset="0"/>
              </a:rPr>
              <a:t>CNTD</a:t>
            </a:r>
            <a:r>
              <a:rPr lang="en-US" sz="2000" dirty="0">
                <a:latin typeface="Segoe UI Semibold" pitchFamily="34" charset="0"/>
                <a:ea typeface="MS PGothic" charset="0"/>
              </a:rPr>
              <a:t>)</a:t>
            </a:r>
          </a:p>
          <a:p>
            <a:pPr marL="0" indent="0">
              <a:buNone/>
            </a:pPr>
            <a:endParaRPr lang="en-US" dirty="0"/>
          </a:p>
        </p:txBody>
      </p:sp>
      <p:sp>
        <p:nvSpPr>
          <p:cNvPr id="9" name="Rectangle 8"/>
          <p:cNvSpPr/>
          <p:nvPr/>
        </p:nvSpPr>
        <p:spPr>
          <a:xfrm>
            <a:off x="4343400" y="3200400"/>
            <a:ext cx="3914192" cy="2067309"/>
          </a:xfrm>
          <a:prstGeom prst="rect">
            <a:avLst/>
          </a:prstGeom>
          <a:solidFill>
            <a:srgbClr val="066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0" rtlCol="0" anchor="t" anchorCtr="0"/>
          <a:lstStyle/>
          <a:p>
            <a:pPr marL="0" lvl="1">
              <a:spcBef>
                <a:spcPts val="400"/>
              </a:spcBef>
              <a:spcAft>
                <a:spcPts val="1800"/>
              </a:spcAft>
              <a:buClr>
                <a:schemeClr val="accent1"/>
              </a:buClr>
              <a:defRPr/>
            </a:pPr>
            <a:r>
              <a:rPr lang="pt-PT" dirty="0">
                <a:solidFill>
                  <a:schemeClr val="bg1"/>
                </a:solidFill>
                <a:latin typeface="Segoe UI" pitchFamily="34" charset="0"/>
                <a:ea typeface="Segoe UI" pitchFamily="34" charset="0"/>
                <a:cs typeface="Segoe UI" pitchFamily="34" charset="0"/>
              </a:rPr>
              <a:t>Para garantir que a base de dados satisfaça as necessidades dos programas nacionais de DTN, os Ministérios da Saúde foram activamente envolvidos no processo de desenvolvimento.</a:t>
            </a:r>
            <a:r>
              <a:rPr lang="pt-PT" dirty="0">
                <a:solidFill>
                  <a:srgbClr val="094D5E"/>
                </a:solidFill>
                <a:latin typeface="Segoe UI" pitchFamily="34" charset="0"/>
                <a:ea typeface="Segoe UI" pitchFamily="34" charset="0"/>
                <a:cs typeface="Segoe UI" pitchFamily="34" charset="0"/>
              </a:rPr>
              <a:t>  </a:t>
            </a:r>
          </a:p>
        </p:txBody>
      </p:sp>
      <p:sp>
        <p:nvSpPr>
          <p:cNvPr id="4" name="Title 3"/>
          <p:cNvSpPr>
            <a:spLocks noGrp="1"/>
          </p:cNvSpPr>
          <p:nvPr>
            <p:ph type="title"/>
          </p:nvPr>
        </p:nvSpPr>
        <p:spPr>
          <a:xfrm>
            <a:off x="135469" y="206613"/>
            <a:ext cx="5058931" cy="580787"/>
          </a:xfrm>
        </p:spPr>
        <p:txBody>
          <a:bodyPr/>
          <a:lstStyle/>
          <a:p>
            <a:r>
              <a:rPr lang="pt-PT" dirty="0"/>
              <a:t>Parceiros e colaboradores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2"/>
          <p:cNvSpPr>
            <a:spLocks noGrp="1"/>
          </p:cNvSpPr>
          <p:nvPr>
            <p:ph type="body" sz="quarter" idx="13"/>
          </p:nvPr>
        </p:nvSpPr>
        <p:spPr>
          <a:xfrm>
            <a:off x="171331" y="42335"/>
            <a:ext cx="1143262" cy="307777"/>
          </a:xfrm>
        </p:spPr>
        <p:txBody>
          <a:bodyPr/>
          <a:lstStyle/>
          <a:p>
            <a:r>
              <a:rPr lang="pt-PT" dirty="0"/>
              <a:t>inicialização</a:t>
            </a:r>
          </a:p>
        </p:txBody>
      </p:sp>
      <p:sp>
        <p:nvSpPr>
          <p:cNvPr id="4" name="Content Placeholder 3"/>
          <p:cNvSpPr>
            <a:spLocks noGrp="1"/>
          </p:cNvSpPr>
          <p:nvPr>
            <p:ph idx="1"/>
          </p:nvPr>
        </p:nvSpPr>
        <p:spPr/>
        <p:txBody>
          <a:bodyPr>
            <a:noAutofit/>
          </a:bodyPr>
          <a:lstStyle/>
          <a:p>
            <a:pPr marL="0" lvl="1" indent="0">
              <a:spcAft>
                <a:spcPts val="600"/>
              </a:spcAft>
              <a:buNone/>
            </a:pPr>
            <a:r>
              <a:rPr lang="pt-PT" sz="2200" dirty="0"/>
              <a:t>É importante fazer regularmente uma c</a:t>
            </a:r>
            <a:r>
              <a:rPr lang="pt-PT" sz="2200" dirty="0">
                <a:latin typeface="Calibri"/>
                <a:cs typeface="Calibri"/>
              </a:rPr>
              <a:t>ópia de segurança</a:t>
            </a:r>
            <a:r>
              <a:rPr lang="pt-PT" sz="2200" dirty="0"/>
              <a:t> (</a:t>
            </a:r>
            <a:r>
              <a:rPr lang="pt-PT" sz="2200" i="1" dirty="0"/>
              <a:t>back up)</a:t>
            </a:r>
            <a:r>
              <a:rPr lang="pt-PT" sz="2200" dirty="0"/>
              <a:t> dos seus ficheiros na base de dados. Deve </a:t>
            </a:r>
            <a:r>
              <a:rPr lang="pt-PT" sz="2200" dirty="0">
                <a:latin typeface="Segoe UI Semibold" pitchFamily="34" charset="0"/>
              </a:rPr>
              <a:t>gravar regularmente o seu ficheiro num disco externo.</a:t>
            </a:r>
          </a:p>
          <a:p>
            <a:pPr marL="0" lvl="1" indent="0">
              <a:buNone/>
            </a:pPr>
            <a:endParaRPr lang="en-US" sz="2400" dirty="0"/>
          </a:p>
          <a:p>
            <a:pPr>
              <a:buNone/>
            </a:pPr>
            <a:endParaRPr lang="en-US" dirty="0"/>
          </a:p>
        </p:txBody>
      </p:sp>
      <p:sp>
        <p:nvSpPr>
          <p:cNvPr id="2" name="Title 1"/>
          <p:cNvSpPr>
            <a:spLocks noGrp="1"/>
          </p:cNvSpPr>
          <p:nvPr>
            <p:ph type="title"/>
          </p:nvPr>
        </p:nvSpPr>
        <p:spPr>
          <a:xfrm>
            <a:off x="152400" y="369094"/>
            <a:ext cx="4600118" cy="516255"/>
          </a:xfrm>
        </p:spPr>
        <p:txBody>
          <a:bodyPr/>
          <a:lstStyle/>
          <a:p>
            <a:r>
              <a:rPr lang="pt-PT" dirty="0"/>
              <a:t>Fazer a cópia de segurança</a:t>
            </a:r>
            <a:endParaRPr lang="en-US" dirty="0"/>
          </a:p>
        </p:txBody>
      </p:sp>
      <p:sp>
        <p:nvSpPr>
          <p:cNvPr id="11" name="Rectangle 10"/>
          <p:cNvSpPr/>
          <p:nvPr/>
        </p:nvSpPr>
        <p:spPr>
          <a:xfrm>
            <a:off x="0" y="4191000"/>
            <a:ext cx="9144000" cy="23939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4" name="TextBox 13"/>
          <p:cNvSpPr txBox="1"/>
          <p:nvPr/>
        </p:nvSpPr>
        <p:spPr>
          <a:xfrm>
            <a:off x="685800" y="4572000"/>
            <a:ext cx="7620000" cy="1708160"/>
          </a:xfrm>
          <a:prstGeom prst="rect">
            <a:avLst/>
          </a:prstGeom>
          <a:noFill/>
        </p:spPr>
        <p:txBody>
          <a:bodyPr wrap="square" rtlCol="0">
            <a:spAutoFit/>
          </a:bodyPr>
          <a:lstStyle/>
          <a:p>
            <a:pPr>
              <a:spcAft>
                <a:spcPts val="1200"/>
              </a:spcAft>
            </a:pPr>
            <a:r>
              <a:rPr lang="pt-PT" sz="1700" b="1" dirty="0">
                <a:solidFill>
                  <a:srgbClr val="932323"/>
                </a:solidFill>
                <a:latin typeface="Segoe UI" pitchFamily="34" charset="0"/>
                <a:ea typeface="Segoe UI" pitchFamily="34" charset="0"/>
                <a:cs typeface="Segoe UI" pitchFamily="34" charset="0"/>
              </a:rPr>
              <a:t>Observação importante: </a:t>
            </a:r>
            <a:r>
              <a:rPr lang="pt-BR" sz="1700" b="1" dirty="0">
                <a:solidFill>
                  <a:srgbClr val="17375D"/>
                </a:solidFill>
                <a:latin typeface="Segoe UI" pitchFamily="34" charset="0"/>
                <a:ea typeface="Segoe UI" pitchFamily="34" charset="0"/>
                <a:cs typeface="Segoe UI" pitchFamily="34" charset="0"/>
              </a:rPr>
              <a:t>a  base de dados integrada DTN</a:t>
            </a:r>
            <a:r>
              <a:rPr lang="pt-PT" sz="1700" b="1" dirty="0">
                <a:solidFill>
                  <a:srgbClr val="17375D"/>
                </a:solidFill>
                <a:latin typeface="Segoe UI" pitchFamily="34" charset="0"/>
                <a:ea typeface="Segoe UI" pitchFamily="34" charset="0"/>
                <a:cs typeface="Segoe UI" pitchFamily="34" charset="0"/>
              </a:rPr>
              <a:t>  grava automaticamente. </a:t>
            </a:r>
            <a:r>
              <a:rPr lang="pt-PT" sz="1700" dirty="0">
                <a:solidFill>
                  <a:srgbClr val="17375D"/>
                </a:solidFill>
                <a:latin typeface="Segoe UI" pitchFamily="34" charset="0"/>
                <a:ea typeface="Segoe UI" pitchFamily="34" charset="0"/>
                <a:cs typeface="Segoe UI" pitchFamily="34" charset="0"/>
              </a:rPr>
              <a:t>Se fizer um erro grave, deve reverter à última versão aberta do ficheiro acedendo:</a:t>
            </a:r>
          </a:p>
          <a:p>
            <a:pPr>
              <a:spcAft>
                <a:spcPts val="1200"/>
              </a:spcAft>
            </a:pPr>
            <a:r>
              <a:rPr lang="pt-PT" sz="1700" b="1" i="1" dirty="0" err="1">
                <a:solidFill>
                  <a:srgbClr val="17375D"/>
                </a:solidFill>
                <a:latin typeface="Segoe UI" pitchFamily="34" charset="0"/>
                <a:ea typeface="Segoe UI" pitchFamily="34" charset="0"/>
                <a:cs typeface="Segoe UI" pitchFamily="34" charset="0"/>
              </a:rPr>
              <a:t>Main</a:t>
            </a:r>
            <a:r>
              <a:rPr lang="pt-PT" sz="1700" b="1" i="1" dirty="0">
                <a:solidFill>
                  <a:srgbClr val="17375D"/>
                </a:solidFill>
                <a:latin typeface="Segoe UI" pitchFamily="34" charset="0"/>
                <a:ea typeface="Segoe UI" pitchFamily="34" charset="0"/>
                <a:cs typeface="Segoe UI" pitchFamily="34" charset="0"/>
              </a:rPr>
              <a:t> menu &gt; </a:t>
            </a:r>
            <a:r>
              <a:rPr lang="pt-PT" sz="1700" b="1" i="1" dirty="0" err="1">
                <a:solidFill>
                  <a:srgbClr val="17375D"/>
                </a:solidFill>
                <a:latin typeface="Segoe UI" pitchFamily="34" charset="0"/>
                <a:ea typeface="Segoe UI" pitchFamily="34" charset="0"/>
                <a:cs typeface="Segoe UI" pitchFamily="34" charset="0"/>
              </a:rPr>
              <a:t>Settings</a:t>
            </a:r>
            <a:r>
              <a:rPr lang="pt-PT" sz="1700" b="1" i="1" dirty="0">
                <a:solidFill>
                  <a:srgbClr val="17375D"/>
                </a:solidFill>
                <a:latin typeface="Segoe UI" pitchFamily="34" charset="0"/>
                <a:ea typeface="Segoe UI" pitchFamily="34" charset="0"/>
                <a:cs typeface="Segoe UI" pitchFamily="34" charset="0"/>
              </a:rPr>
              <a:t> &gt; </a:t>
            </a:r>
            <a:r>
              <a:rPr lang="pt-PT" sz="1700" b="1" i="1" dirty="0" err="1">
                <a:solidFill>
                  <a:srgbClr val="17375D"/>
                </a:solidFill>
                <a:latin typeface="Segoe UI" pitchFamily="34" charset="0"/>
                <a:ea typeface="Segoe UI" pitchFamily="34" charset="0"/>
                <a:cs typeface="Segoe UI" pitchFamily="34" charset="0"/>
              </a:rPr>
              <a:t>Edit</a:t>
            </a:r>
            <a:r>
              <a:rPr lang="pt-PT" sz="1700" b="1" i="1" dirty="0">
                <a:solidFill>
                  <a:srgbClr val="17375D"/>
                </a:solidFill>
                <a:latin typeface="Segoe UI" pitchFamily="34" charset="0"/>
                <a:ea typeface="Segoe UI" pitchFamily="34" charset="0"/>
                <a:cs typeface="Segoe UI" pitchFamily="34" charset="0"/>
              </a:rPr>
              <a:t> </a:t>
            </a:r>
            <a:r>
              <a:rPr lang="pt-PT" sz="1700" b="1" i="1" dirty="0" err="1">
                <a:solidFill>
                  <a:srgbClr val="17375D"/>
                </a:solidFill>
                <a:latin typeface="Segoe UI" pitchFamily="34" charset="0"/>
                <a:ea typeface="Segoe UI" pitchFamily="34" charset="0"/>
                <a:cs typeface="Segoe UI" pitchFamily="34" charset="0"/>
              </a:rPr>
              <a:t>settings</a:t>
            </a:r>
            <a:r>
              <a:rPr lang="pt-PT" sz="1700" b="1" i="1" dirty="0">
                <a:solidFill>
                  <a:srgbClr val="17375D"/>
                </a:solidFill>
                <a:latin typeface="Segoe UI" pitchFamily="34" charset="0"/>
                <a:ea typeface="Segoe UI" pitchFamily="34" charset="0"/>
                <a:cs typeface="Segoe UI" pitchFamily="34" charset="0"/>
              </a:rPr>
              <a:t> &gt; </a:t>
            </a:r>
            <a:r>
              <a:rPr lang="pt-PT" sz="1700" b="1" i="1" dirty="0" err="1">
                <a:solidFill>
                  <a:srgbClr val="17375D"/>
                </a:solidFill>
                <a:latin typeface="Segoe UI" pitchFamily="34" charset="0"/>
                <a:ea typeface="Segoe UI" pitchFamily="34" charset="0"/>
                <a:cs typeface="Segoe UI" pitchFamily="34" charset="0"/>
              </a:rPr>
              <a:t>Database</a:t>
            </a:r>
            <a:r>
              <a:rPr lang="pt-PT" sz="1700" b="1" i="1" dirty="0">
                <a:solidFill>
                  <a:srgbClr val="17375D"/>
                </a:solidFill>
                <a:latin typeface="Segoe UI" pitchFamily="34" charset="0"/>
                <a:ea typeface="Segoe UI" pitchFamily="34" charset="0"/>
                <a:cs typeface="Segoe UI" pitchFamily="34" charset="0"/>
              </a:rPr>
              <a:t> &gt; </a:t>
            </a:r>
            <a:r>
              <a:rPr lang="pt-PT" sz="1700" b="1" i="1" dirty="0" err="1">
                <a:solidFill>
                  <a:srgbClr val="17375D"/>
                </a:solidFill>
                <a:latin typeface="Segoe UI" pitchFamily="34" charset="0"/>
                <a:ea typeface="Segoe UI" pitchFamily="34" charset="0"/>
                <a:cs typeface="Segoe UI" pitchFamily="34" charset="0"/>
              </a:rPr>
              <a:t>Restore</a:t>
            </a:r>
            <a:r>
              <a:rPr lang="pt-PT" sz="1700" b="1" dirty="0">
                <a:solidFill>
                  <a:srgbClr val="17375D"/>
                </a:solidFill>
                <a:latin typeface="Segoe UI" pitchFamily="34" charset="0"/>
                <a:ea typeface="Segoe UI" pitchFamily="34" charset="0"/>
                <a:cs typeface="Segoe UI" pitchFamily="34" charset="0"/>
              </a:rPr>
              <a:t>. </a:t>
            </a:r>
          </a:p>
          <a:p>
            <a:r>
              <a:rPr lang="pt-PT" sz="1700" b="1" dirty="0">
                <a:solidFill>
                  <a:srgbClr val="17375D"/>
                </a:solidFill>
                <a:latin typeface="Segoe UI" pitchFamily="34" charset="0"/>
                <a:ea typeface="Segoe UI" pitchFamily="34" charset="0"/>
                <a:cs typeface="Segoe UI" pitchFamily="34" charset="0"/>
              </a:rPr>
              <a:t>Após a abertura do ficheiro, perderá quaisquer mudanças feitas. </a:t>
            </a:r>
            <a:endParaRPr lang="pt-PT" sz="1700" dirty="0">
              <a:solidFill>
                <a:srgbClr val="17375D"/>
              </a:solidFill>
              <a:latin typeface="Segoe UI Semibold" pitchFamily="34" charset="0"/>
              <a:ea typeface="Segoe UI" pitchFamily="34" charset="0"/>
              <a:cs typeface="Segoe UI" pitchFamily="34" charset="0"/>
            </a:endParaRPr>
          </a:p>
        </p:txBody>
      </p:sp>
    </p:spTree>
    <p:extLst>
      <p:ext uri="{BB962C8B-B14F-4D97-AF65-F5344CB8AC3E}">
        <p14:creationId xmlns:p14="http://schemas.microsoft.com/office/powerpoint/2010/main" val="24674433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Uma visão sobre a ferramenta</a:t>
            </a:r>
          </a:p>
        </p:txBody>
      </p:sp>
      <p:sp>
        <p:nvSpPr>
          <p:cNvPr id="3" name="Text Placeholder 2"/>
          <p:cNvSpPr>
            <a:spLocks noGrp="1"/>
          </p:cNvSpPr>
          <p:nvPr>
            <p:ph type="body" idx="1"/>
          </p:nvPr>
        </p:nvSpPr>
        <p:spPr>
          <a:xfrm>
            <a:off x="685800" y="4648200"/>
            <a:ext cx="6553200" cy="1447800"/>
          </a:xfrm>
        </p:spPr>
        <p:txBody>
          <a:bodyPr/>
          <a:lstStyle/>
          <a:p>
            <a:r>
              <a:rPr lang="pt-PT" dirty="0"/>
              <a:t>Uma vez conclu</a:t>
            </a:r>
            <a:r>
              <a:rPr lang="pt-PT" dirty="0">
                <a:latin typeface="Calibri"/>
                <a:cs typeface="Calibri"/>
              </a:rPr>
              <a:t>ída</a:t>
            </a:r>
            <a:r>
              <a:rPr lang="pt-PT" dirty="0"/>
              <a:t> a introdução de dados iniciais, </a:t>
            </a:r>
            <a:br>
              <a:rPr lang="pt-PT" dirty="0"/>
            </a:br>
            <a:r>
              <a:rPr lang="pt-PT" dirty="0"/>
              <a:t>pode iniciar a introdu</a:t>
            </a:r>
            <a:r>
              <a:rPr lang="pt-PT" dirty="0">
                <a:latin typeface="Calibri"/>
                <a:cs typeface="Calibri"/>
              </a:rPr>
              <a:t>ção d</a:t>
            </a:r>
            <a:r>
              <a:rPr lang="pt-PT" dirty="0"/>
              <a:t>os dados do programa na ferramenta.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0"/>
            <a:ext cx="7391400" cy="4525963"/>
          </a:xfrm>
          <a:prstGeom prst="rect">
            <a:avLst/>
          </a:prstGeom>
        </p:spPr>
        <p:txBody>
          <a:bodyPr/>
          <a:lstStyle/>
          <a:p>
            <a:pPr marL="0" indent="0">
              <a:spcAft>
                <a:spcPts val="1200"/>
              </a:spcAft>
              <a:buNone/>
            </a:pPr>
            <a:r>
              <a:rPr lang="pt-PT" sz="2200" dirty="0"/>
              <a:t>Existem três partes principais d</a:t>
            </a:r>
            <a:r>
              <a:rPr lang="pt-BR" sz="2200" dirty="0"/>
              <a:t>a base de dados integrada DTN</a:t>
            </a:r>
            <a:r>
              <a:rPr lang="pt-PT" sz="2200" dirty="0"/>
              <a:t>:</a:t>
            </a:r>
          </a:p>
          <a:p>
            <a:pPr marL="347472" lvl="1" indent="-342900" fontAlgn="base">
              <a:lnSpc>
                <a:spcPct val="90000"/>
              </a:lnSpc>
              <a:spcAft>
                <a:spcPts val="800"/>
              </a:spcAft>
              <a:defRPr/>
            </a:pPr>
            <a:r>
              <a:rPr lang="pt-PT" sz="2200" b="1" dirty="0">
                <a:latin typeface="Segoe UI Semibold" pitchFamily="34" charset="0"/>
              </a:rPr>
              <a:t>A Árvore de Unidade </a:t>
            </a:r>
          </a:p>
          <a:p>
            <a:pPr marL="4572" lvl="1" indent="0" fontAlgn="base">
              <a:lnSpc>
                <a:spcPct val="90000"/>
              </a:lnSpc>
              <a:spcAft>
                <a:spcPts val="800"/>
              </a:spcAft>
              <a:buNone/>
              <a:defRPr/>
            </a:pPr>
            <a:r>
              <a:rPr lang="pt-PT" sz="2200" b="1" dirty="0">
                <a:latin typeface="Segoe UI Semibold" pitchFamily="34" charset="0"/>
              </a:rPr>
              <a:t>Administrativa</a:t>
            </a:r>
          </a:p>
          <a:p>
            <a:pPr marL="347472" lvl="1" indent="-342900" fontAlgn="base">
              <a:lnSpc>
                <a:spcPct val="90000"/>
              </a:lnSpc>
              <a:spcAft>
                <a:spcPts val="800"/>
              </a:spcAft>
              <a:buSzPct val="100000"/>
              <a:buFont typeface="Wingdings" charset="2"/>
              <a:buChar char="§"/>
              <a:defRPr/>
            </a:pPr>
            <a:r>
              <a:rPr lang="pt-PT" sz="2200" b="1" dirty="0">
                <a:latin typeface="Segoe UI Semibold" pitchFamily="34" charset="0"/>
              </a:rPr>
              <a:t>O Menu Principal  </a:t>
            </a:r>
            <a:br>
              <a:rPr lang="pt-PT" sz="2200" b="1" dirty="0">
                <a:latin typeface="Segoe UI Semibold" pitchFamily="34" charset="0"/>
              </a:rPr>
            </a:br>
            <a:r>
              <a:rPr lang="pt-PT" sz="2200" b="1" dirty="0">
                <a:latin typeface="Segoe UI Semibold" pitchFamily="34" charset="0"/>
              </a:rPr>
              <a:t>na parte superior</a:t>
            </a:r>
          </a:p>
          <a:p>
            <a:pPr marL="347472" lvl="1" indent="-342900" fontAlgn="base">
              <a:lnSpc>
                <a:spcPct val="90000"/>
              </a:lnSpc>
              <a:spcAft>
                <a:spcPts val="800"/>
              </a:spcAft>
              <a:buSzPct val="100000"/>
              <a:buFont typeface="Wingdings" charset="2"/>
              <a:buChar char="§"/>
              <a:defRPr/>
            </a:pPr>
            <a:r>
              <a:rPr lang="pt-PT" sz="2200" b="1" dirty="0">
                <a:latin typeface="Segoe UI Semibold" pitchFamily="34" charset="0"/>
              </a:rPr>
              <a:t>O Painel de Actividade</a:t>
            </a:r>
          </a:p>
        </p:txBody>
      </p:sp>
      <p:sp>
        <p:nvSpPr>
          <p:cNvPr id="2" name="Title 1"/>
          <p:cNvSpPr>
            <a:spLocks noGrp="1"/>
          </p:cNvSpPr>
          <p:nvPr>
            <p:ph type="title"/>
          </p:nvPr>
        </p:nvSpPr>
        <p:spPr>
          <a:xfrm>
            <a:off x="135469" y="206613"/>
            <a:ext cx="4581861" cy="516255"/>
          </a:xfrm>
        </p:spPr>
        <p:txBody>
          <a:bodyPr/>
          <a:lstStyle/>
          <a:p>
            <a:r>
              <a:rPr lang="pt-PT" sz="2600" dirty="0">
                <a:latin typeface="+mn-lt"/>
              </a:rPr>
              <a:t>Uma visão sobre a ferramenta</a:t>
            </a:r>
          </a:p>
        </p:txBody>
      </p:sp>
      <p:pic>
        <p:nvPicPr>
          <p:cNvPr id="4" name="Picture 3" descr="53.PNG"/>
          <p:cNvPicPr>
            <a:picLocks noChangeAspect="1"/>
          </p:cNvPicPr>
          <p:nvPr/>
        </p:nvPicPr>
        <p:blipFill rotWithShape="1">
          <a:blip r:embed="rId3">
            <a:extLst>
              <a:ext uri="{28A0092B-C50C-407E-A947-70E740481C1C}">
                <a14:useLocalDpi xmlns:a14="http://schemas.microsoft.com/office/drawing/2010/main" val="0"/>
              </a:ext>
            </a:extLst>
          </a:blip>
          <a:srcRect l="129" t="2405" r="48620" b="51179"/>
          <a:stretch/>
        </p:blipFill>
        <p:spPr>
          <a:xfrm>
            <a:off x="4724400" y="1905000"/>
            <a:ext cx="3846649" cy="2929736"/>
          </a:xfrm>
          <a:prstGeom prst="rect">
            <a:avLst/>
          </a:prstGeom>
          <a:effectLst>
            <a:outerShdw blurRad="63500" sx="102000" sy="102000" algn="ctr" rotWithShape="0">
              <a:schemeClr val="bg1">
                <a:lumMod val="65000"/>
                <a:alpha val="40000"/>
              </a:schemeClr>
            </a:outerShdw>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8Left.PNG"/>
          <p:cNvPicPr>
            <a:picLocks noChangeAspect="1"/>
          </p:cNvPicPr>
          <p:nvPr/>
        </p:nvPicPr>
        <p:blipFill rotWithShape="1">
          <a:blip r:embed="rId3">
            <a:extLst>
              <a:ext uri="{28A0092B-C50C-407E-A947-70E740481C1C}">
                <a14:useLocalDpi xmlns:a14="http://schemas.microsoft.com/office/drawing/2010/main" val="0"/>
              </a:ext>
            </a:extLst>
          </a:blip>
          <a:srcRect l="-12" t="3333" r="86110" b="74481"/>
          <a:stretch/>
        </p:blipFill>
        <p:spPr>
          <a:xfrm>
            <a:off x="4876173" y="1577673"/>
            <a:ext cx="1600827" cy="1800862"/>
          </a:xfrm>
          <a:prstGeom prst="rect">
            <a:avLst/>
          </a:prstGeom>
          <a:effectLst>
            <a:outerShdw blurRad="63500" sx="102000" sy="102000" algn="ctr" rotWithShape="0">
              <a:schemeClr val="bg1">
                <a:lumMod val="65000"/>
                <a:alpha val="40000"/>
              </a:schemeClr>
            </a:outerShdw>
          </a:effectLst>
        </p:spPr>
      </p:pic>
      <p:sp>
        <p:nvSpPr>
          <p:cNvPr id="17" name="Text Placeholder 2"/>
          <p:cNvSpPr>
            <a:spLocks noGrp="1"/>
          </p:cNvSpPr>
          <p:nvPr>
            <p:ph type="body" sz="quarter" idx="13"/>
          </p:nvPr>
        </p:nvSpPr>
        <p:spPr>
          <a:xfrm>
            <a:off x="171331" y="42335"/>
            <a:ext cx="2239524" cy="307777"/>
          </a:xfrm>
        </p:spPr>
        <p:txBody>
          <a:bodyPr/>
          <a:lstStyle/>
          <a:p>
            <a:r>
              <a:rPr lang="pt-BR" dirty="0"/>
              <a:t>uma visão da ferramenta</a:t>
            </a:r>
            <a:endParaRPr lang="en-US" dirty="0">
              <a:solidFill>
                <a:srgbClr val="DCE6F2"/>
              </a:solidFill>
            </a:endParaRPr>
          </a:p>
        </p:txBody>
      </p:sp>
      <p:sp>
        <p:nvSpPr>
          <p:cNvPr id="4" name="Content Placeholder 3"/>
          <p:cNvSpPr>
            <a:spLocks noGrp="1"/>
          </p:cNvSpPr>
          <p:nvPr>
            <p:ph idx="1"/>
          </p:nvPr>
        </p:nvSpPr>
        <p:spPr>
          <a:xfrm>
            <a:off x="685800" y="1143001"/>
            <a:ext cx="3886200" cy="2057400"/>
          </a:xfrm>
        </p:spPr>
        <p:txBody>
          <a:bodyPr/>
          <a:lstStyle/>
          <a:p>
            <a:pPr marL="0">
              <a:spcAft>
                <a:spcPts val="1200"/>
              </a:spcAft>
              <a:buNone/>
            </a:pPr>
            <a:r>
              <a:rPr lang="pt-PT" dirty="0"/>
              <a:t>A sua árvore de unidade administrativa deve aparecer assim:</a:t>
            </a:r>
          </a:p>
        </p:txBody>
      </p:sp>
      <p:sp>
        <p:nvSpPr>
          <p:cNvPr id="2" name="Title 1"/>
          <p:cNvSpPr>
            <a:spLocks noGrp="1"/>
          </p:cNvSpPr>
          <p:nvPr>
            <p:ph type="title"/>
          </p:nvPr>
        </p:nvSpPr>
        <p:spPr>
          <a:xfrm>
            <a:off x="152400" y="369094"/>
            <a:ext cx="5360698" cy="516255"/>
          </a:xfrm>
        </p:spPr>
        <p:txBody>
          <a:bodyPr/>
          <a:lstStyle/>
          <a:p>
            <a:r>
              <a:rPr lang="pt-PT" dirty="0">
                <a:solidFill>
                  <a:srgbClr val="066E9F"/>
                </a:solidFill>
                <a:latin typeface="+mn-lt"/>
              </a:rPr>
              <a:t>A Árvore de </a:t>
            </a:r>
            <a:r>
              <a:rPr lang="pt-PT" dirty="0">
                <a:latin typeface="+mn-lt"/>
              </a:rPr>
              <a:t>Unidade </a:t>
            </a:r>
            <a:r>
              <a:rPr lang="pt-PT" dirty="0">
                <a:solidFill>
                  <a:srgbClr val="066E9F"/>
                </a:solidFill>
                <a:latin typeface="+mn-lt"/>
              </a:rPr>
              <a:t>Administrativa</a:t>
            </a:r>
          </a:p>
        </p:txBody>
      </p:sp>
      <p:sp>
        <p:nvSpPr>
          <p:cNvPr id="13" name="Rounded Rectangle 12"/>
          <p:cNvSpPr/>
          <p:nvPr/>
        </p:nvSpPr>
        <p:spPr>
          <a:xfrm rot="10800000">
            <a:off x="4911117" y="2262098"/>
            <a:ext cx="1031856" cy="1024128"/>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a:off x="4530117" y="2283434"/>
            <a:ext cx="3810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p:cNvGrpSpPr/>
          <p:nvPr/>
        </p:nvGrpSpPr>
        <p:grpSpPr>
          <a:xfrm>
            <a:off x="2895600" y="3631638"/>
            <a:ext cx="4267200" cy="1828800"/>
            <a:chOff x="1171782" y="4669641"/>
            <a:chExt cx="4267200" cy="1828800"/>
          </a:xfrm>
        </p:grpSpPr>
        <p:sp>
          <p:nvSpPr>
            <p:cNvPr id="8" name="Content Placeholder 3"/>
            <p:cNvSpPr txBox="1">
              <a:spLocks/>
            </p:cNvSpPr>
            <p:nvPr/>
          </p:nvSpPr>
          <p:spPr>
            <a:xfrm>
              <a:off x="1171782" y="4669641"/>
              <a:ext cx="4267200" cy="1828800"/>
            </a:xfrm>
            <a:prstGeom prst="rect">
              <a:avLst/>
            </a:prstGeom>
          </p:spPr>
          <p:txBody>
            <a:bodyPr vert="horz" lIns="91440" tIns="45720" rIns="91440" bIns="45720" rtlCol="0">
              <a:noAutofit/>
            </a:bodyPr>
            <a:lstStyle/>
            <a:p>
              <a:pPr marL="0" marR="0" lvl="0" indent="-342900" algn="l" defTabSz="914400" rtl="0" eaLnBrk="1" fontAlgn="auto" latinLnBrk="0" hangingPunct="1">
                <a:lnSpc>
                  <a:spcPct val="100000"/>
                </a:lnSpc>
                <a:spcBef>
                  <a:spcPct val="20000"/>
                </a:spcBef>
                <a:spcAft>
                  <a:spcPts val="1200"/>
                </a:spcAft>
                <a:buClr>
                  <a:srgbClr val="066E9F"/>
                </a:buClr>
                <a:buSzPct val="120000"/>
                <a:buFont typeface="Segoe UI Semibold" pitchFamily="34" charset="0"/>
                <a:buNone/>
                <a:tabLst/>
                <a:defRPr/>
              </a:pPr>
              <a:r>
                <a:rPr kumimoji="0" lang="pt-PT" sz="2200" b="0" i="0" u="none" strike="noStrike" kern="1200" cap="none" spc="0" normalizeH="0" baseline="0" dirty="0">
                  <a:ln>
                    <a:noFill/>
                  </a:ln>
                  <a:solidFill>
                    <a:srgbClr val="17375D"/>
                  </a:solidFill>
                  <a:effectLst/>
                  <a:uLnTx/>
                  <a:uFillTx/>
                  <a:latin typeface="Segoe UI" pitchFamily="34" charset="0"/>
                  <a:ea typeface="Segoe UI" pitchFamily="34" charset="0"/>
                  <a:cs typeface="Segoe UI" pitchFamily="34" charset="0"/>
                </a:rPr>
                <a:t>Clicar em    </a:t>
              </a:r>
              <a:r>
                <a:rPr kumimoji="0" lang="pt-PT" sz="2200" b="0" i="0" u="none" strike="noStrike" kern="1200" cap="none" spc="0" normalizeH="0" dirty="0">
                  <a:ln>
                    <a:noFill/>
                  </a:ln>
                  <a:solidFill>
                    <a:srgbClr val="17375D"/>
                  </a:solidFill>
                  <a:effectLst/>
                  <a:uLnTx/>
                  <a:uFillTx/>
                  <a:latin typeface="Segoe UI" pitchFamily="34" charset="0"/>
                  <a:ea typeface="Segoe UI" pitchFamily="34" charset="0"/>
                  <a:cs typeface="Segoe UI" pitchFamily="34" charset="0"/>
                </a:rPr>
                <a:t> para </a:t>
              </a:r>
              <a:r>
                <a:rPr kumimoji="0" lang="pt-PT" sz="2200" b="0" i="0" u="none" strike="noStrike" kern="1200" cap="none" spc="0" normalizeH="0" baseline="0" dirty="0">
                  <a:ln>
                    <a:noFill/>
                  </a:ln>
                  <a:solidFill>
                    <a:srgbClr val="17375D"/>
                  </a:solidFill>
                  <a:effectLst/>
                  <a:uLnTx/>
                  <a:uFillTx/>
                  <a:latin typeface="Segoe UI" pitchFamily="34" charset="0"/>
                  <a:ea typeface="Segoe UI" pitchFamily="34" charset="0"/>
                  <a:cs typeface="Segoe UI" pitchFamily="34" charset="0"/>
                </a:rPr>
                <a:t>expandir </a:t>
              </a:r>
              <a:r>
                <a:rPr kumimoji="0" lang="pt-PT" sz="2200" b="0" i="0" u="none" strike="noStrike" kern="1200" cap="none" spc="0" normalizeH="0" dirty="0">
                  <a:ln>
                    <a:noFill/>
                  </a:ln>
                  <a:solidFill>
                    <a:srgbClr val="17375D"/>
                  </a:solidFill>
                  <a:effectLst/>
                  <a:uLnTx/>
                  <a:uFillTx/>
                  <a:latin typeface="Segoe UI" pitchFamily="34" charset="0"/>
                  <a:ea typeface="Segoe UI" pitchFamily="34" charset="0"/>
                  <a:cs typeface="Segoe UI" pitchFamily="34" charset="0"/>
                </a:rPr>
                <a:t>a localidade</a:t>
              </a:r>
              <a:r>
                <a:rPr lang="pt-PT" sz="2200" dirty="0">
                  <a:solidFill>
                    <a:srgbClr val="17375D"/>
                  </a:solidFill>
                  <a:latin typeface="Segoe UI" pitchFamily="34" charset="0"/>
                  <a:ea typeface="Segoe UI" pitchFamily="34" charset="0"/>
                  <a:cs typeface="Segoe UI" pitchFamily="34" charset="0"/>
                </a:rPr>
                <a:t>. Quando a lista estiver completamente expandida, aparecerá da seguinte forma</a:t>
              </a:r>
              <a:r>
                <a:rPr lang="en-US" sz="2200" noProof="0" dirty="0">
                  <a:solidFill>
                    <a:srgbClr val="17375D"/>
                  </a:solidFill>
                  <a:latin typeface="Segoe UI" pitchFamily="34" charset="0"/>
                  <a:ea typeface="Segoe UI" pitchFamily="34" charset="0"/>
                  <a:cs typeface="Segoe UI" pitchFamily="34" charset="0"/>
                </a:rPr>
                <a:t>:</a:t>
              </a:r>
              <a:endParaRPr kumimoji="0" lang="en-US" sz="22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p:txBody>
        </p:sp>
        <p:pic>
          <p:nvPicPr>
            <p:cNvPr id="15" name="Picture 14" descr="Screen Shot 2013-12-28 at 12.58.30 PM.png"/>
            <p:cNvPicPr>
              <a:picLocks noChangeAspect="1"/>
            </p:cNvPicPr>
            <p:nvPr/>
          </p:nvPicPr>
          <p:blipFill>
            <a:blip r:embed="rId4" cstate="print"/>
            <a:srcRect r="7692"/>
            <a:stretch>
              <a:fillRect/>
            </a:stretch>
          </p:blipFill>
          <p:spPr>
            <a:xfrm>
              <a:off x="2514600" y="4800600"/>
              <a:ext cx="228600" cy="238125"/>
            </a:xfrm>
            <a:prstGeom prst="rect">
              <a:avLst/>
            </a:prstGeom>
          </p:spPr>
        </p:pic>
      </p:grpSp>
      <p:pic>
        <p:nvPicPr>
          <p:cNvPr id="5" name="Picture 4" descr="68Right.PNG"/>
          <p:cNvPicPr>
            <a:picLocks noChangeAspect="1"/>
          </p:cNvPicPr>
          <p:nvPr/>
        </p:nvPicPr>
        <p:blipFill rotWithShape="1">
          <a:blip r:embed="rId5">
            <a:extLst>
              <a:ext uri="{28A0092B-C50C-407E-A947-70E740481C1C}">
                <a14:useLocalDpi xmlns:a14="http://schemas.microsoft.com/office/drawing/2010/main" val="0"/>
              </a:ext>
            </a:extLst>
          </a:blip>
          <a:srcRect l="263" t="3202" r="86179" b="40736"/>
          <a:stretch/>
        </p:blipFill>
        <p:spPr>
          <a:xfrm>
            <a:off x="7010400" y="1577673"/>
            <a:ext cx="1524000" cy="4442127"/>
          </a:xfrm>
          <a:prstGeom prst="rect">
            <a:avLst/>
          </a:prstGeom>
          <a:effectLst>
            <a:outerShdw blurRad="63500" sx="102000" sy="102000" algn="ctr" rotWithShape="0">
              <a:schemeClr val="bg1">
                <a:lumMod val="65000"/>
                <a:alpha val="40000"/>
              </a:schemeClr>
            </a:outerShdw>
          </a:effectLst>
        </p:spPr>
      </p:pic>
      <p:sp>
        <p:nvSpPr>
          <p:cNvPr id="10" name="Right Arrow 9"/>
          <p:cNvSpPr/>
          <p:nvPr/>
        </p:nvSpPr>
        <p:spPr>
          <a:xfrm>
            <a:off x="6781800" y="3724503"/>
            <a:ext cx="57309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25921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PT" dirty="0"/>
              <a:t>Expandir a árvore de unidade administrativa</a:t>
            </a:r>
          </a:p>
        </p:txBody>
      </p:sp>
      <p:sp>
        <p:nvSpPr>
          <p:cNvPr id="5" name="Text Placeholder 1"/>
          <p:cNvSpPr txBox="1">
            <a:spLocks/>
          </p:cNvSpPr>
          <p:nvPr/>
        </p:nvSpPr>
        <p:spPr>
          <a:xfrm>
            <a:off x="1143000" y="1371600"/>
            <a:ext cx="3429000" cy="510540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1200"/>
              </a:spcAft>
              <a:buClr>
                <a:srgbClr val="066E9F"/>
              </a:buClr>
              <a:buSzPct val="120000"/>
              <a:buFont typeface="Segoe UI" pitchFamily="34" charset="0"/>
              <a:buNone/>
              <a:tabLst/>
              <a:defRPr/>
            </a:pPr>
            <a:r>
              <a:rPr lang="pt-PT" sz="2200" dirty="0">
                <a:solidFill>
                  <a:srgbClr val="17375D"/>
                </a:solidFill>
                <a:latin typeface="Calibri"/>
                <a:ea typeface="Segoe UI" pitchFamily="34" charset="0"/>
                <a:cs typeface="Calibri"/>
              </a:rPr>
              <a:t>Utilizar os controlos + e – para expandir e ajustar a árvore de localização</a:t>
            </a:r>
            <a:r>
              <a:rPr lang="pt-PT" sz="2200" dirty="0">
                <a:solidFill>
                  <a:srgbClr val="17375D"/>
                </a:solidFill>
                <a:latin typeface="Segoe UI" pitchFamily="34" charset="0"/>
                <a:ea typeface="Segoe UI" pitchFamily="34" charset="0"/>
                <a:cs typeface="Segoe UI" pitchFamily="34" charset="0"/>
              </a:rPr>
              <a:t>.</a:t>
            </a:r>
            <a:endParaRPr kumimoji="0" lang="pt-PT" sz="22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p:txBody>
      </p:sp>
      <p:pic>
        <p:nvPicPr>
          <p:cNvPr id="6" name="Picture 5" descr="68Left.PNG"/>
          <p:cNvPicPr>
            <a:picLocks noChangeAspect="1"/>
          </p:cNvPicPr>
          <p:nvPr/>
        </p:nvPicPr>
        <p:blipFill rotWithShape="1">
          <a:blip r:embed="rId3">
            <a:extLst>
              <a:ext uri="{28A0092B-C50C-407E-A947-70E740481C1C}">
                <a14:useLocalDpi xmlns:a14="http://schemas.microsoft.com/office/drawing/2010/main" val="0"/>
              </a:ext>
            </a:extLst>
          </a:blip>
          <a:srcRect l="-12" t="3333" r="85823" b="74481"/>
          <a:stretch/>
        </p:blipFill>
        <p:spPr>
          <a:xfrm>
            <a:off x="4843099" y="1524000"/>
            <a:ext cx="1633901" cy="1800862"/>
          </a:xfrm>
          <a:prstGeom prst="rect">
            <a:avLst/>
          </a:prstGeom>
          <a:effectLst>
            <a:outerShdw blurRad="63500" sx="102000" sy="102000" algn="ctr" rotWithShape="0">
              <a:schemeClr val="bg1">
                <a:lumMod val="65000"/>
                <a:alpha val="40000"/>
              </a:schemeClr>
            </a:outerShdw>
          </a:effectLst>
        </p:spPr>
      </p:pic>
      <p:pic>
        <p:nvPicPr>
          <p:cNvPr id="7" name="Picture 6" descr="68Right.PNG"/>
          <p:cNvPicPr>
            <a:picLocks noChangeAspect="1"/>
          </p:cNvPicPr>
          <p:nvPr/>
        </p:nvPicPr>
        <p:blipFill rotWithShape="1">
          <a:blip r:embed="rId4">
            <a:extLst>
              <a:ext uri="{28A0092B-C50C-407E-A947-70E740481C1C}">
                <a14:useLocalDpi xmlns:a14="http://schemas.microsoft.com/office/drawing/2010/main" val="0"/>
              </a:ext>
            </a:extLst>
          </a:blip>
          <a:srcRect l="263" t="3202" r="86179" b="40736"/>
          <a:stretch/>
        </p:blipFill>
        <p:spPr>
          <a:xfrm>
            <a:off x="6781800" y="1524000"/>
            <a:ext cx="1524000" cy="4442127"/>
          </a:xfrm>
          <a:prstGeom prst="rect">
            <a:avLst/>
          </a:prstGeom>
          <a:effectLst>
            <a:outerShdw blurRad="63500" sx="102000" sy="102000" algn="ctr" rotWithShape="0">
              <a:schemeClr val="bg1">
                <a:lumMod val="65000"/>
                <a:alpha val="40000"/>
              </a:schemeClr>
            </a:outerShdw>
          </a:effectLst>
        </p:spPr>
      </p:pic>
    </p:spTree>
    <p:extLst>
      <p:ext uri="{BB962C8B-B14F-4D97-AF65-F5344CB8AC3E}">
        <p14:creationId xmlns:p14="http://schemas.microsoft.com/office/powerpoint/2010/main" val="11840205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71331" y="42335"/>
            <a:ext cx="2239524" cy="307777"/>
          </a:xfrm>
        </p:spPr>
        <p:txBody>
          <a:bodyPr/>
          <a:lstStyle/>
          <a:p>
            <a:r>
              <a:rPr dirty="0" err="1"/>
              <a:t>uma</a:t>
            </a:r>
            <a:r>
              <a:rPr dirty="0"/>
              <a:t> </a:t>
            </a:r>
            <a:r>
              <a:rPr dirty="0" err="1"/>
              <a:t>visão</a:t>
            </a:r>
            <a:r>
              <a:rPr dirty="0"/>
              <a:t> d</a:t>
            </a:r>
            <a:r>
              <a:rPr lang="en-ZA" dirty="0"/>
              <a:t>a </a:t>
            </a:r>
            <a:r>
              <a:rPr lang="en-ZA" dirty="0" err="1"/>
              <a:t>ferramenta</a:t>
            </a:r>
            <a:endParaRPr lang="en-US" dirty="0">
              <a:solidFill>
                <a:srgbClr val="DCE6F2"/>
              </a:solidFill>
            </a:endParaRPr>
          </a:p>
        </p:txBody>
      </p:sp>
      <p:sp>
        <p:nvSpPr>
          <p:cNvPr id="5" name="Content Placeholder 3"/>
          <p:cNvSpPr>
            <a:spLocks noGrp="1"/>
          </p:cNvSpPr>
          <p:nvPr>
            <p:ph idx="1"/>
          </p:nvPr>
        </p:nvSpPr>
        <p:spPr>
          <a:xfrm>
            <a:off x="685800" y="1066800"/>
            <a:ext cx="7848600" cy="4525963"/>
          </a:xfrm>
        </p:spPr>
        <p:txBody>
          <a:bodyPr/>
          <a:lstStyle/>
          <a:p>
            <a:pPr>
              <a:spcAft>
                <a:spcPts val="1200"/>
              </a:spcAft>
              <a:buNone/>
            </a:pPr>
            <a:r>
              <a:rPr lang="pt-PT" dirty="0"/>
              <a:t>O Menu Principal tem seis funções:</a:t>
            </a:r>
          </a:p>
          <a:p>
            <a:pPr marL="525780" lvl="1" indent="-342900" fontAlgn="base">
              <a:lnSpc>
                <a:spcPct val="90000"/>
              </a:lnSpc>
              <a:spcAft>
                <a:spcPts val="800"/>
              </a:spcAft>
              <a:buSzPct val="100000"/>
              <a:buFont typeface="Wingdings" charset="2"/>
              <a:buChar char="§"/>
              <a:defRPr/>
            </a:pPr>
            <a:r>
              <a:rPr lang="pt-PT" sz="2200" b="1" dirty="0">
                <a:latin typeface="Segoe UI Semibold" pitchFamily="34" charset="0"/>
              </a:rPr>
              <a:t>Ficheiro</a:t>
            </a:r>
          </a:p>
          <a:p>
            <a:pPr marL="525780" lvl="1" indent="-342900" fontAlgn="base">
              <a:lnSpc>
                <a:spcPct val="90000"/>
              </a:lnSpc>
              <a:spcAft>
                <a:spcPts val="800"/>
              </a:spcAft>
              <a:buSzPct val="100000"/>
              <a:buFont typeface="Wingdings" charset="2"/>
              <a:buChar char="§"/>
              <a:defRPr/>
            </a:pPr>
            <a:r>
              <a:rPr lang="pt-PT" sz="2200" b="1" dirty="0">
                <a:latin typeface="Segoe UI Semibold" pitchFamily="34" charset="0"/>
              </a:rPr>
              <a:t>Configurações</a:t>
            </a:r>
          </a:p>
          <a:p>
            <a:pPr marL="525780" lvl="1" indent="-342900" fontAlgn="base">
              <a:lnSpc>
                <a:spcPct val="90000"/>
              </a:lnSpc>
              <a:spcAft>
                <a:spcPts val="800"/>
              </a:spcAft>
              <a:buSzPct val="100000"/>
              <a:buFont typeface="Wingdings" charset="2"/>
              <a:buChar char="§"/>
              <a:defRPr/>
            </a:pPr>
            <a:r>
              <a:rPr lang="pt-PT" sz="2200" b="1" dirty="0">
                <a:latin typeface="Segoe UI Semibold" pitchFamily="34" charset="0"/>
              </a:rPr>
              <a:t>Unidades administrativas</a:t>
            </a:r>
          </a:p>
          <a:p>
            <a:pPr marL="525780" lvl="1" indent="-342900" fontAlgn="base">
              <a:lnSpc>
                <a:spcPct val="90000"/>
              </a:lnSpc>
              <a:spcAft>
                <a:spcPts val="800"/>
              </a:spcAft>
              <a:buSzPct val="100000"/>
              <a:buFont typeface="Wingdings" charset="2"/>
              <a:buChar char="§"/>
              <a:defRPr/>
            </a:pPr>
            <a:r>
              <a:rPr lang="pt-PT" sz="2200" b="1" dirty="0">
                <a:latin typeface="Segoe UI Semibold" pitchFamily="34" charset="0"/>
              </a:rPr>
              <a:t>Importação</a:t>
            </a:r>
          </a:p>
          <a:p>
            <a:pPr marL="525780" lvl="1" indent="-342900" fontAlgn="base">
              <a:lnSpc>
                <a:spcPct val="90000"/>
              </a:lnSpc>
              <a:spcAft>
                <a:spcPts val="800"/>
              </a:spcAft>
              <a:buSzPct val="100000"/>
              <a:buFont typeface="Wingdings" charset="2"/>
              <a:buChar char="§"/>
              <a:defRPr/>
            </a:pPr>
            <a:r>
              <a:rPr lang="pt-PT" sz="2200" b="1" dirty="0">
                <a:latin typeface="Segoe UI Semibold" pitchFamily="34" charset="0"/>
              </a:rPr>
              <a:t>Relatórios</a:t>
            </a:r>
          </a:p>
          <a:p>
            <a:pPr marL="525780" lvl="1" indent="-342900" fontAlgn="base">
              <a:lnSpc>
                <a:spcPct val="90000"/>
              </a:lnSpc>
              <a:spcAft>
                <a:spcPts val="800"/>
              </a:spcAft>
              <a:buSzPct val="100000"/>
              <a:buFont typeface="Wingdings" charset="2"/>
              <a:buChar char="§"/>
              <a:defRPr/>
            </a:pPr>
            <a:r>
              <a:rPr lang="pt-PT" sz="2200" b="1" dirty="0">
                <a:latin typeface="Segoe UI Semibold" pitchFamily="34" charset="0"/>
              </a:rPr>
              <a:t>Ajuda</a:t>
            </a:r>
          </a:p>
        </p:txBody>
      </p:sp>
      <p:sp>
        <p:nvSpPr>
          <p:cNvPr id="2" name="Title 1"/>
          <p:cNvSpPr>
            <a:spLocks noGrp="1"/>
          </p:cNvSpPr>
          <p:nvPr>
            <p:ph type="title"/>
          </p:nvPr>
        </p:nvSpPr>
        <p:spPr>
          <a:xfrm>
            <a:off x="152400" y="369094"/>
            <a:ext cx="3276600" cy="516255"/>
          </a:xfrm>
        </p:spPr>
        <p:txBody>
          <a:bodyPr/>
          <a:lstStyle/>
          <a:p>
            <a:r>
              <a:rPr lang="en-US" dirty="0"/>
              <a:t>O Menu Principal</a:t>
            </a:r>
          </a:p>
        </p:txBody>
      </p:sp>
      <p:pic>
        <p:nvPicPr>
          <p:cNvPr id="6" name="Picture 5"/>
          <p:cNvPicPr>
            <a:picLocks noChangeAspect="1"/>
          </p:cNvPicPr>
          <p:nvPr/>
        </p:nvPicPr>
        <p:blipFill>
          <a:blip r:embed="rId3"/>
          <a:stretch>
            <a:fillRect/>
          </a:stretch>
        </p:blipFill>
        <p:spPr>
          <a:xfrm>
            <a:off x="4610100" y="1828800"/>
            <a:ext cx="3876675" cy="600075"/>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3790653" cy="307777"/>
          </a:xfrm>
        </p:spPr>
        <p:txBody>
          <a:bodyPr/>
          <a:lstStyle/>
          <a:p>
            <a:r>
              <a:rPr lang="pt-PT" dirty="0"/>
              <a:t>um</a:t>
            </a:r>
            <a:r>
              <a:rPr lang="pt-PT" dirty="0">
                <a:solidFill>
                  <a:srgbClr val="DCE6F2"/>
                </a:solidFill>
              </a:rPr>
              <a:t>a visão da ferramenta: menu principal</a:t>
            </a:r>
          </a:p>
        </p:txBody>
      </p:sp>
      <p:sp>
        <p:nvSpPr>
          <p:cNvPr id="4" name="Content Placeholder 3"/>
          <p:cNvSpPr>
            <a:spLocks noGrp="1"/>
          </p:cNvSpPr>
          <p:nvPr>
            <p:ph idx="1"/>
          </p:nvPr>
        </p:nvSpPr>
        <p:spPr>
          <a:xfrm>
            <a:off x="685800" y="1066800"/>
            <a:ext cx="7848600" cy="4525963"/>
          </a:xfrm>
        </p:spPr>
        <p:txBody>
          <a:bodyPr/>
          <a:lstStyle/>
          <a:p>
            <a:pPr>
              <a:spcAft>
                <a:spcPts val="1200"/>
              </a:spcAft>
              <a:buNone/>
            </a:pPr>
            <a:r>
              <a:rPr lang="pt-PT" dirty="0"/>
              <a:t>A partir do menu do Ficheiro, pode realizar as seguintes acções:</a:t>
            </a:r>
          </a:p>
          <a:p>
            <a:pPr marL="525780">
              <a:spcAft>
                <a:spcPts val="600"/>
              </a:spcAft>
              <a:buSzPct val="100000"/>
              <a:buFont typeface="Wingdings" charset="2"/>
              <a:buChar char="§"/>
            </a:pPr>
            <a:r>
              <a:rPr lang="pt-PT" dirty="0">
                <a:latin typeface="Segoe UI Semibold" pitchFamily="34" charset="0"/>
              </a:rPr>
              <a:t>Iniciar um novo ficheiro</a:t>
            </a:r>
          </a:p>
          <a:p>
            <a:pPr marL="525780">
              <a:spcAft>
                <a:spcPts val="600"/>
              </a:spcAft>
              <a:buSzPct val="100000"/>
              <a:buFont typeface="Wingdings" charset="2"/>
              <a:buChar char="§"/>
            </a:pPr>
            <a:r>
              <a:rPr lang="pt-PT" dirty="0">
                <a:latin typeface="Segoe UI Semibold" pitchFamily="34" charset="0"/>
              </a:rPr>
              <a:t>Abrir um ficheiro existente </a:t>
            </a:r>
          </a:p>
          <a:p>
            <a:pPr marL="525780">
              <a:spcAft>
                <a:spcPts val="600"/>
              </a:spcAft>
              <a:buSzPct val="100000"/>
              <a:buFont typeface="Wingdings" charset="2"/>
              <a:buChar char="§"/>
            </a:pPr>
            <a:r>
              <a:rPr lang="pt-PT" dirty="0">
                <a:latin typeface="Segoe UI Semibold" pitchFamily="34" charset="0"/>
              </a:rPr>
              <a:t>Sair da</a:t>
            </a:r>
            <a:r>
              <a:rPr lang="pt-BR" dirty="0">
                <a:latin typeface="Segoe UI Semibold" pitchFamily="34" charset="0"/>
              </a:rPr>
              <a:t> base de dados integrada DTN</a:t>
            </a:r>
            <a:endParaRPr lang="pt-PT" dirty="0">
              <a:latin typeface="Segoe UI Semibold" pitchFamily="34" charset="0"/>
            </a:endParaRPr>
          </a:p>
        </p:txBody>
      </p:sp>
      <p:sp>
        <p:nvSpPr>
          <p:cNvPr id="21" name="Title 20"/>
          <p:cNvSpPr>
            <a:spLocks noGrp="1"/>
          </p:cNvSpPr>
          <p:nvPr>
            <p:ph type="title"/>
          </p:nvPr>
        </p:nvSpPr>
        <p:spPr>
          <a:xfrm>
            <a:off x="152400" y="369094"/>
            <a:ext cx="1828800" cy="516255"/>
          </a:xfrm>
        </p:spPr>
        <p:txBody>
          <a:bodyPr/>
          <a:lstStyle/>
          <a:p>
            <a:r>
              <a:rPr lang="pt-PT" sz="2600" dirty="0">
                <a:solidFill>
                  <a:srgbClr val="066E9F"/>
                </a:solidFill>
              </a:rPr>
              <a:t>Ficheiro</a:t>
            </a:r>
          </a:p>
        </p:txBody>
      </p:sp>
      <p:sp>
        <p:nvSpPr>
          <p:cNvPr id="16" name="Round Single Corner Rectangle 15"/>
          <p:cNvSpPr/>
          <p:nvPr/>
        </p:nvSpPr>
        <p:spPr>
          <a:xfrm>
            <a:off x="0" y="3505200"/>
            <a:ext cx="8382000" cy="3073400"/>
          </a:xfrm>
          <a:prstGeom prst="round1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304800" y="3704936"/>
            <a:ext cx="7848600" cy="2985433"/>
          </a:xfrm>
          <a:prstGeom prst="rect">
            <a:avLst/>
          </a:prstGeom>
          <a:noFill/>
        </p:spPr>
        <p:txBody>
          <a:bodyPr wrap="square" rtlCol="0">
            <a:spAutoFit/>
          </a:bodyPr>
          <a:lstStyle/>
          <a:p>
            <a:pPr>
              <a:spcAft>
                <a:spcPts val="1200"/>
              </a:spcAft>
            </a:pPr>
            <a:r>
              <a:rPr lang="pt-PT" sz="1700" b="1" dirty="0">
                <a:solidFill>
                  <a:srgbClr val="066E9F"/>
                </a:solidFill>
                <a:latin typeface="Segoe UI" pitchFamily="34" charset="0"/>
                <a:ea typeface="Segoe UI" pitchFamily="34" charset="0"/>
                <a:cs typeface="Segoe UI" pitchFamily="34" charset="0"/>
              </a:rPr>
              <a:t>Dicas rápidas:</a:t>
            </a:r>
          </a:p>
          <a:p>
            <a:pPr>
              <a:spcAft>
                <a:spcPts val="1200"/>
              </a:spcAft>
            </a:pPr>
            <a:r>
              <a:rPr lang="pt-PT" sz="1700" b="1" dirty="0">
                <a:solidFill>
                  <a:srgbClr val="17375D"/>
                </a:solidFill>
                <a:latin typeface="Segoe UI" pitchFamily="34" charset="0"/>
                <a:ea typeface="Segoe UI" pitchFamily="34" charset="0"/>
                <a:cs typeface="Segoe UI" pitchFamily="34" charset="0"/>
              </a:rPr>
              <a:t>Sair: </a:t>
            </a:r>
            <a:r>
              <a:rPr lang="pt-PT" sz="1700" dirty="0">
                <a:solidFill>
                  <a:srgbClr val="17375D"/>
                </a:solidFill>
                <a:latin typeface="Segoe UI" pitchFamily="34" charset="0"/>
                <a:ea typeface="Segoe UI" pitchFamily="34" charset="0"/>
                <a:cs typeface="Segoe UI" pitchFamily="34" charset="0"/>
              </a:rPr>
              <a:t>Para sair do seu programa a qualquer momento pode utilizar o X vermelho no canto superior direito .</a:t>
            </a:r>
          </a:p>
          <a:p>
            <a:pPr>
              <a:spcAft>
                <a:spcPts val="1200"/>
              </a:spcAft>
            </a:pPr>
            <a:r>
              <a:rPr lang="pt-PT" sz="1700" b="1" dirty="0">
                <a:solidFill>
                  <a:srgbClr val="17375D"/>
                </a:solidFill>
                <a:latin typeface="Segoe UI" pitchFamily="34" charset="0"/>
                <a:ea typeface="Segoe UI" pitchFamily="34" charset="0"/>
                <a:cs typeface="Segoe UI" pitchFamily="34" charset="0"/>
              </a:rPr>
              <a:t>Gravar: </a:t>
            </a:r>
            <a:r>
              <a:rPr lang="pt-PT" sz="1700" dirty="0">
                <a:solidFill>
                  <a:srgbClr val="17375D"/>
                </a:solidFill>
                <a:latin typeface="Segoe UI" pitchFamily="34" charset="0"/>
                <a:ea typeface="Segoe UI" pitchFamily="34" charset="0"/>
                <a:cs typeface="Segoe UI" pitchFamily="34" charset="0"/>
              </a:rPr>
              <a:t>Não precisa gravar o seu ficheiro. O ficheiro de base de dados actualiza-se em tempo real,  o que significa que quaisquer mudanças feitas são automaticamente gravadas.</a:t>
            </a:r>
          </a:p>
          <a:p>
            <a:pPr>
              <a:spcAft>
                <a:spcPts val="600"/>
              </a:spcAft>
            </a:pPr>
            <a:r>
              <a:rPr lang="pt-PT" sz="1700" b="1" dirty="0">
                <a:solidFill>
                  <a:srgbClr val="17375D"/>
                </a:solidFill>
                <a:latin typeface="Segoe UI" pitchFamily="34" charset="0"/>
                <a:ea typeface="Segoe UI" pitchFamily="34" charset="0"/>
                <a:cs typeface="Segoe UI" pitchFamily="34" charset="0"/>
              </a:rPr>
              <a:t>Abrir um novo ficheiro: </a:t>
            </a:r>
            <a:r>
              <a:rPr lang="pt-PT" sz="1700" dirty="0">
                <a:solidFill>
                  <a:srgbClr val="17375D"/>
                </a:solidFill>
                <a:latin typeface="Segoe UI" pitchFamily="34" charset="0"/>
                <a:ea typeface="Segoe UI" pitchFamily="34" charset="0"/>
                <a:cs typeface="Segoe UI" pitchFamily="34" charset="0"/>
              </a:rPr>
              <a:t>Se escolher iniciar um novo ficheiro ou abrir um ficheiro existente, o ficheiro no qual está a trabalhar fechará automaticamente.</a:t>
            </a:r>
          </a:p>
          <a:p>
            <a:endParaRPr lang="en-US" sz="1700" dirty="0">
              <a:solidFill>
                <a:srgbClr val="17375D"/>
              </a:solidFill>
              <a:latin typeface="Segoe UI" pitchFamily="34" charset="0"/>
              <a:ea typeface="Segoe UI" pitchFamily="34" charset="0"/>
              <a:cs typeface="Segoe UI"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685800" y="1066800"/>
            <a:ext cx="6934200" cy="3962399"/>
          </a:xfrm>
          <a:prstGeom prst="rect">
            <a:avLst/>
          </a:prstGeom>
        </p:spPr>
        <p:txBody>
          <a:bodyPr vert="horz" lIns="91440" tIns="45720" rIns="91440" bIns="45720" rtlCol="0">
            <a:noAutofit/>
          </a:bodyPr>
          <a:lstStyle/>
          <a:p>
            <a:pPr marL="342900" lvl="0" indent="-342900">
              <a:spcBef>
                <a:spcPct val="20000"/>
              </a:spcBef>
              <a:spcAft>
                <a:spcPts val="1200"/>
              </a:spcAft>
              <a:buClr>
                <a:srgbClr val="066E9F"/>
              </a:buClr>
              <a:buSzPct val="120000"/>
            </a:pPr>
            <a:r>
              <a:rPr kumimoji="0" lang="pt-PT" sz="2200" i="0" u="none" strike="noStrike" kern="1200" cap="none" spc="0" normalizeH="0" baseline="0" noProof="0" dirty="0">
                <a:ln>
                  <a:noFill/>
                </a:ln>
                <a:solidFill>
                  <a:srgbClr val="17375D"/>
                </a:solidFill>
                <a:effectLst/>
                <a:uLnTx/>
                <a:uFillTx/>
                <a:ea typeface="Segoe UI" pitchFamily="34" charset="0"/>
                <a:cs typeface="Segoe UI" pitchFamily="34" charset="0"/>
              </a:rPr>
              <a:t>A opção </a:t>
            </a:r>
            <a:r>
              <a:rPr kumimoji="0" lang="pt-PT" sz="2200" b="1" i="0" u="none" strike="noStrike" kern="1200" cap="none" spc="0" normalizeH="0" baseline="0" noProof="0" dirty="0">
                <a:ln>
                  <a:noFill/>
                </a:ln>
                <a:solidFill>
                  <a:srgbClr val="17375D"/>
                </a:solidFill>
                <a:effectLst/>
                <a:uLnTx/>
                <a:uFillTx/>
                <a:ea typeface="Segoe UI" pitchFamily="34" charset="0"/>
                <a:cs typeface="Segoe UI" pitchFamily="34" charset="0"/>
              </a:rPr>
              <a:t>Editar configurações </a:t>
            </a:r>
            <a:r>
              <a:rPr lang="pt-PT" sz="2200" dirty="0">
                <a:solidFill>
                  <a:srgbClr val="17375D"/>
                </a:solidFill>
                <a:ea typeface="Segoe UI" pitchFamily="34" charset="0"/>
                <a:cs typeface="Segoe UI" pitchFamily="34" charset="0"/>
              </a:rPr>
              <a:t>permite</a:t>
            </a:r>
            <a:r>
              <a:rPr kumimoji="0" lang="pt-PT" sz="2200" b="0" i="0" u="none" strike="noStrike" kern="1200" cap="none" spc="0" normalizeH="0" baseline="0" noProof="0" dirty="0">
                <a:ln>
                  <a:noFill/>
                </a:ln>
                <a:solidFill>
                  <a:srgbClr val="17375D"/>
                </a:solidFill>
                <a:effectLst/>
                <a:uLnTx/>
                <a:uFillTx/>
                <a:ea typeface="Segoe UI" pitchFamily="34" charset="0"/>
                <a:cs typeface="Segoe UI" pitchFamily="34" charset="0"/>
              </a:rPr>
              <a:t>:</a:t>
            </a:r>
          </a:p>
          <a:p>
            <a:pPr marL="640080" indent="-342900">
              <a:spcBef>
                <a:spcPct val="20000"/>
              </a:spcBef>
              <a:spcAft>
                <a:spcPts val="1200"/>
              </a:spcAft>
              <a:buClr>
                <a:srgbClr val="066E9F"/>
              </a:buClr>
              <a:buSzPct val="100000"/>
              <a:buFont typeface="Wingdings" charset="2"/>
              <a:buChar char="§"/>
              <a:defRPr/>
            </a:pPr>
            <a:r>
              <a:rPr lang="pt-PT" sz="2200" b="1" dirty="0">
                <a:solidFill>
                  <a:srgbClr val="17375D"/>
                </a:solidFill>
                <a:ea typeface="Segoe UI" pitchFamily="34" charset="0"/>
                <a:cs typeface="Segoe UI" pitchFamily="34" charset="0"/>
              </a:rPr>
              <a:t>Editar as configurações. </a:t>
            </a:r>
            <a:br>
              <a:rPr lang="pt-PT" sz="2200" b="1" dirty="0">
                <a:solidFill>
                  <a:srgbClr val="17375D"/>
                </a:solidFill>
                <a:ea typeface="Segoe UI" pitchFamily="34" charset="0"/>
                <a:cs typeface="Segoe UI" pitchFamily="34" charset="0"/>
              </a:rPr>
            </a:br>
            <a:r>
              <a:rPr lang="pt-PT" sz="2200" dirty="0">
                <a:solidFill>
                  <a:srgbClr val="17375D"/>
                </a:solidFill>
                <a:ea typeface="Segoe UI" pitchFamily="34" charset="0"/>
                <a:cs typeface="Segoe UI" pitchFamily="34" charset="0"/>
              </a:rPr>
              <a:t>Pode mudar as configurações do país, estatísticas do país, doenças e utilizadores. Aqui pode também criar uma cópia do registo do erro e restaurar a base de dados a partir da cópia de seguran</a:t>
            </a:r>
            <a:r>
              <a:rPr lang="pt-PT" sz="2200" dirty="0">
                <a:solidFill>
                  <a:srgbClr val="17375D"/>
                </a:solidFill>
                <a:ea typeface="Segoe UI" pitchFamily="34" charset="0"/>
                <a:cs typeface="Calibri"/>
              </a:rPr>
              <a:t>ça</a:t>
            </a:r>
            <a:r>
              <a:rPr lang="pt-PT" sz="2200" dirty="0">
                <a:solidFill>
                  <a:srgbClr val="17375D"/>
                </a:solidFill>
                <a:ea typeface="Segoe UI" pitchFamily="34" charset="0"/>
                <a:cs typeface="Segoe UI" pitchFamily="34" charset="0"/>
              </a:rPr>
              <a:t> gravada no último acesso. As primeiras tr</a:t>
            </a:r>
            <a:r>
              <a:rPr lang="pt-PT" sz="2200" dirty="0">
                <a:solidFill>
                  <a:srgbClr val="17375D"/>
                </a:solidFill>
                <a:latin typeface="Calibri"/>
                <a:ea typeface="Segoe UI" pitchFamily="34" charset="0"/>
                <a:cs typeface="Calibri"/>
              </a:rPr>
              <a:t>ês guias são do assistente de instalação e presseguir da mesma forma como </a:t>
            </a:r>
            <a:r>
              <a:rPr lang="pt-PT" sz="2200" dirty="0">
                <a:solidFill>
                  <a:srgbClr val="17375D"/>
                </a:solidFill>
                <a:ea typeface="Segoe UI" pitchFamily="34" charset="0"/>
                <a:cs typeface="Calibri"/>
              </a:rPr>
              <a:t>na primeira configuração</a:t>
            </a:r>
            <a:r>
              <a:rPr lang="en-US" sz="2200" dirty="0">
                <a:solidFill>
                  <a:srgbClr val="17375D"/>
                </a:solidFill>
                <a:ea typeface="Segoe UI" pitchFamily="34" charset="0"/>
                <a:cs typeface="Segoe UI" pitchFamily="34" charset="0"/>
              </a:rPr>
              <a:t> de um novo </a:t>
            </a:r>
            <a:r>
              <a:rPr lang="en-US" sz="2200" dirty="0" err="1">
                <a:solidFill>
                  <a:srgbClr val="17375D"/>
                </a:solidFill>
                <a:ea typeface="Segoe UI" pitchFamily="34" charset="0"/>
                <a:cs typeface="Segoe UI" pitchFamily="34" charset="0"/>
              </a:rPr>
              <a:t>ficheiro</a:t>
            </a:r>
            <a:r>
              <a:rPr lang="en-US" sz="2200" dirty="0">
                <a:solidFill>
                  <a:srgbClr val="17375D"/>
                </a:solidFill>
                <a:ea typeface="Segoe UI" pitchFamily="34" charset="0"/>
                <a:cs typeface="Segoe UI" pitchFamily="34" charset="0"/>
              </a:rPr>
              <a:t>.</a:t>
            </a:r>
            <a:endParaRPr lang="pt-PT" sz="2200" dirty="0">
              <a:solidFill>
                <a:srgbClr val="17375D"/>
              </a:solidFill>
              <a:ea typeface="Segoe UI" pitchFamily="34" charset="0"/>
              <a:cs typeface="Segoe UI" pitchFamily="34" charset="0"/>
            </a:endParaRPr>
          </a:p>
          <a:p>
            <a:pPr marL="640080" lvl="1">
              <a:spcAft>
                <a:spcPts val="1200"/>
              </a:spcAft>
              <a:buClr>
                <a:srgbClr val="066E9F"/>
              </a:buClr>
              <a:buSzPct val="120000"/>
            </a:pPr>
            <a:endParaRPr kumimoji="0" lang="en-US" sz="2200" i="0" u="none" strike="noStrike" kern="1200" cap="none" spc="0" normalizeH="0" noProof="0" dirty="0">
              <a:ln>
                <a:noFill/>
              </a:ln>
              <a:solidFill>
                <a:srgbClr val="17375D"/>
              </a:solidFill>
              <a:effectLst/>
              <a:uLnTx/>
              <a:uFillTx/>
              <a:ea typeface="Segoe UI" pitchFamily="34" charset="0"/>
              <a:cs typeface="Segoe UI" pitchFamily="34" charset="0"/>
            </a:endParaRPr>
          </a:p>
          <a:p>
            <a:pPr marL="640080" marR="0" lvl="0" indent="-342900" algn="l" defTabSz="914400" rtl="0" eaLnBrk="1" fontAlgn="auto" latinLnBrk="0" hangingPunct="1">
              <a:lnSpc>
                <a:spcPct val="100000"/>
              </a:lnSpc>
              <a:spcBef>
                <a:spcPct val="20000"/>
              </a:spcBef>
              <a:spcAft>
                <a:spcPts val="600"/>
              </a:spcAft>
              <a:buClr>
                <a:srgbClr val="066E9F"/>
              </a:buClr>
              <a:buSzPct val="120000"/>
              <a:buFont typeface="Segoe UI" pitchFamily="34" charset="0"/>
              <a:buChar char="◦"/>
              <a:tabLst/>
              <a:defRPr/>
            </a:pPr>
            <a:endParaRPr kumimoji="0" lang="en-US" sz="2400" b="0" i="0" u="none" strike="noStrike" kern="1200" cap="none" spc="0" normalizeH="0" baseline="0" noProof="0" dirty="0">
              <a:ln>
                <a:noFill/>
              </a:ln>
              <a:solidFill>
                <a:srgbClr val="17375D"/>
              </a:solidFill>
              <a:effectLst/>
              <a:uLnTx/>
              <a:uFillTx/>
              <a:latin typeface="Segoe UI Semibold" pitchFamily="34" charset="0"/>
              <a:ea typeface="Segoe UI" pitchFamily="34" charset="0"/>
              <a:cs typeface="Segoe UI" pitchFamily="34" charset="0"/>
            </a:endParaRPr>
          </a:p>
        </p:txBody>
      </p:sp>
      <p:sp>
        <p:nvSpPr>
          <p:cNvPr id="3" name="Text Placeholder 2"/>
          <p:cNvSpPr>
            <a:spLocks noGrp="1"/>
          </p:cNvSpPr>
          <p:nvPr>
            <p:ph type="body" sz="quarter" idx="13"/>
          </p:nvPr>
        </p:nvSpPr>
        <p:spPr>
          <a:xfrm>
            <a:off x="171331" y="42335"/>
            <a:ext cx="3790653" cy="307777"/>
          </a:xfrm>
        </p:spPr>
        <p:txBody>
          <a:bodyPr/>
          <a:lstStyle/>
          <a:p>
            <a:r>
              <a:rPr lang="pt-BR" dirty="0"/>
              <a:t>uma visão da ferramenta: menu principal</a:t>
            </a:r>
          </a:p>
        </p:txBody>
      </p:sp>
      <p:sp>
        <p:nvSpPr>
          <p:cNvPr id="27" name="Title 20"/>
          <p:cNvSpPr>
            <a:spLocks noGrp="1"/>
          </p:cNvSpPr>
          <p:nvPr>
            <p:ph type="title"/>
          </p:nvPr>
        </p:nvSpPr>
        <p:spPr>
          <a:xfrm>
            <a:off x="152400" y="369094"/>
            <a:ext cx="2368856" cy="516255"/>
          </a:xfrm>
        </p:spPr>
        <p:txBody>
          <a:bodyPr/>
          <a:lstStyle/>
          <a:p>
            <a:r>
              <a:rPr lang="pt-PT" dirty="0">
                <a:latin typeface="+mn-lt"/>
              </a:rPr>
              <a:t>Configurações</a:t>
            </a:r>
            <a:endParaRPr lang="pt-PT" sz="2600" dirty="0">
              <a:solidFill>
                <a:srgbClr val="066E9F"/>
              </a:solidFill>
              <a:latin typeface="+mn-l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685800" y="1219200"/>
            <a:ext cx="7391400" cy="4876800"/>
          </a:xfrm>
          <a:prstGeom prst="rect">
            <a:avLst/>
          </a:prstGeom>
        </p:spPr>
        <p:txBody>
          <a:bodyPr vert="horz" lIns="91440" tIns="45720" rIns="91440" bIns="45720" rtlCol="0">
            <a:noAutofit/>
          </a:bodyPr>
          <a:lstStyle/>
          <a:p>
            <a:pPr marL="342900" lvl="0" indent="-342900">
              <a:spcBef>
                <a:spcPct val="20000"/>
              </a:spcBef>
              <a:spcAft>
                <a:spcPts val="1200"/>
              </a:spcAft>
              <a:buClr>
                <a:srgbClr val="066E9F"/>
              </a:buClr>
              <a:buSzPct val="120000"/>
            </a:pPr>
            <a:r>
              <a:rPr lang="pt-PT" sz="2200" b="1" dirty="0">
                <a:solidFill>
                  <a:srgbClr val="17375D"/>
                </a:solidFill>
                <a:ea typeface="Segoe UI" pitchFamily="34" charset="0"/>
                <a:cs typeface="Segoe UI" pitchFamily="34" charset="0"/>
              </a:rPr>
              <a:t>Editar configurações </a:t>
            </a:r>
            <a:r>
              <a:rPr lang="pt-PT" sz="2200" dirty="0">
                <a:solidFill>
                  <a:srgbClr val="17375D"/>
                </a:solidFill>
                <a:ea typeface="Segoe UI" pitchFamily="34" charset="0"/>
                <a:cs typeface="Segoe UI" pitchFamily="34" charset="0"/>
              </a:rPr>
              <a:t>permite:</a:t>
            </a:r>
          </a:p>
          <a:p>
            <a:pPr marL="640080" indent="-342900">
              <a:spcBef>
                <a:spcPct val="20000"/>
              </a:spcBef>
              <a:spcAft>
                <a:spcPts val="1200"/>
              </a:spcAft>
              <a:buClr>
                <a:srgbClr val="066E9F"/>
              </a:buClr>
              <a:buSzPct val="100000"/>
              <a:buFont typeface="Wingdings" charset="2"/>
              <a:buChar char="§"/>
              <a:defRPr/>
            </a:pPr>
            <a:r>
              <a:rPr lang="pt-PT" sz="2200" b="1" dirty="0">
                <a:solidFill>
                  <a:srgbClr val="17375D"/>
                </a:solidFill>
                <a:ea typeface="Segoe UI" pitchFamily="34" charset="0"/>
                <a:cs typeface="Segoe UI" pitchFamily="34" charset="0"/>
              </a:rPr>
              <a:t>Mudar configurações, estat</a:t>
            </a:r>
            <a:r>
              <a:rPr lang="pt-PT" sz="2200" b="1" dirty="0">
                <a:solidFill>
                  <a:srgbClr val="17375D"/>
                </a:solidFill>
                <a:latin typeface="Calibri"/>
                <a:ea typeface="Segoe UI" pitchFamily="34" charset="0"/>
                <a:cs typeface="Calibri"/>
              </a:rPr>
              <a:t>ísticas e doenças</a:t>
            </a:r>
            <a:r>
              <a:rPr lang="pt-PT" sz="2200" b="1" dirty="0">
                <a:solidFill>
                  <a:srgbClr val="17375D"/>
                </a:solidFill>
                <a:ea typeface="Segoe UI" pitchFamily="34" charset="0"/>
                <a:cs typeface="Segoe UI" pitchFamily="34" charset="0"/>
              </a:rPr>
              <a:t>. </a:t>
            </a:r>
            <a:br>
              <a:rPr lang="pt-PT" sz="2200" b="1" dirty="0">
                <a:solidFill>
                  <a:srgbClr val="17375D"/>
                </a:solidFill>
                <a:ea typeface="Segoe UI" pitchFamily="34" charset="0"/>
                <a:cs typeface="Segoe UI" pitchFamily="34" charset="0"/>
              </a:rPr>
            </a:br>
            <a:r>
              <a:rPr lang="pt-PT" sz="2200" dirty="0">
                <a:solidFill>
                  <a:srgbClr val="17375D"/>
                </a:solidFill>
                <a:ea typeface="Segoe UI" pitchFamily="34" charset="0"/>
                <a:cs typeface="Segoe UI" pitchFamily="34" charset="0"/>
              </a:rPr>
              <a:t>As primeiras tr</a:t>
            </a:r>
            <a:r>
              <a:rPr lang="pt-PT" sz="2200" dirty="0">
                <a:solidFill>
                  <a:srgbClr val="17375D"/>
                </a:solidFill>
                <a:ea typeface="Segoe UI" pitchFamily="34" charset="0"/>
                <a:cs typeface="Calibri"/>
              </a:rPr>
              <a:t>ês guias são do assistente de instalação e presseguir da mesma forma como na primeira configuração</a:t>
            </a:r>
            <a:r>
              <a:rPr lang="en-US" sz="2200" dirty="0">
                <a:solidFill>
                  <a:srgbClr val="17375D"/>
                </a:solidFill>
                <a:ea typeface="Segoe UI" pitchFamily="34" charset="0"/>
                <a:cs typeface="Segoe UI" pitchFamily="34" charset="0"/>
              </a:rPr>
              <a:t> de um novo </a:t>
            </a:r>
            <a:r>
              <a:rPr lang="en-US" sz="2200" dirty="0" err="1">
                <a:solidFill>
                  <a:srgbClr val="17375D"/>
                </a:solidFill>
                <a:ea typeface="Segoe UI" pitchFamily="34" charset="0"/>
                <a:cs typeface="Segoe UI" pitchFamily="34" charset="0"/>
              </a:rPr>
              <a:t>ficheiro</a:t>
            </a:r>
            <a:r>
              <a:rPr lang="en-US" sz="2200" dirty="0">
                <a:solidFill>
                  <a:srgbClr val="17375D"/>
                </a:solidFill>
                <a:ea typeface="Segoe UI" pitchFamily="34" charset="0"/>
                <a:cs typeface="Segoe UI" pitchFamily="34" charset="0"/>
              </a:rPr>
              <a:t>.</a:t>
            </a:r>
          </a:p>
          <a:p>
            <a:pPr marL="640080" indent="-342900">
              <a:spcBef>
                <a:spcPct val="20000"/>
              </a:spcBef>
              <a:spcAft>
                <a:spcPts val="1200"/>
              </a:spcAft>
              <a:buClr>
                <a:srgbClr val="066E9F"/>
              </a:buClr>
              <a:buSzPct val="100000"/>
              <a:buFont typeface="Wingdings" charset="2"/>
              <a:buChar char="§"/>
              <a:defRPr/>
            </a:pPr>
            <a:endParaRPr kumimoji="0" lang="en-US" sz="2400" b="0" i="0" u="none" strike="noStrike" kern="1200" cap="none" spc="0" normalizeH="0" baseline="0" noProof="0" dirty="0">
              <a:ln>
                <a:noFill/>
              </a:ln>
              <a:solidFill>
                <a:srgbClr val="17375D"/>
              </a:solidFill>
              <a:effectLst/>
              <a:uLnTx/>
              <a:uFillTx/>
              <a:latin typeface="Segoe UI Semibold" pitchFamily="34" charset="0"/>
              <a:ea typeface="Segoe UI" pitchFamily="34" charset="0"/>
              <a:cs typeface="Segoe UI" pitchFamily="34" charset="0"/>
            </a:endParaRPr>
          </a:p>
        </p:txBody>
      </p:sp>
      <p:sp>
        <p:nvSpPr>
          <p:cNvPr id="3" name="Text Placeholder 2"/>
          <p:cNvSpPr>
            <a:spLocks noGrp="1"/>
          </p:cNvSpPr>
          <p:nvPr>
            <p:ph type="body" sz="quarter" idx="13"/>
          </p:nvPr>
        </p:nvSpPr>
        <p:spPr>
          <a:xfrm>
            <a:off x="171331" y="42335"/>
            <a:ext cx="2671703" cy="307777"/>
          </a:xfrm>
        </p:spPr>
        <p:txBody>
          <a:bodyPr/>
          <a:lstStyle/>
          <a:p>
            <a:r>
              <a:rPr lang="en-US" dirty="0">
                <a:solidFill>
                  <a:srgbClr val="DCE6F2"/>
                </a:solidFill>
              </a:rPr>
              <a:t>a tour of the tool : main menu</a:t>
            </a:r>
          </a:p>
        </p:txBody>
      </p:sp>
      <p:sp>
        <p:nvSpPr>
          <p:cNvPr id="27" name="Title 20"/>
          <p:cNvSpPr>
            <a:spLocks noGrp="1"/>
          </p:cNvSpPr>
          <p:nvPr>
            <p:ph type="title"/>
          </p:nvPr>
        </p:nvSpPr>
        <p:spPr>
          <a:xfrm>
            <a:off x="152400" y="369094"/>
            <a:ext cx="2645286" cy="516255"/>
          </a:xfrm>
        </p:spPr>
        <p:txBody>
          <a:bodyPr/>
          <a:lstStyle/>
          <a:p>
            <a:r>
              <a:rPr lang="pt-PT" dirty="0"/>
              <a:t>Configurações</a:t>
            </a:r>
            <a:endParaRPr lang="en-US" sz="2600" dirty="0">
              <a:solidFill>
                <a:srgbClr val="066E9F"/>
              </a:solidFill>
            </a:endParaRPr>
          </a:p>
        </p:txBody>
      </p:sp>
      <p:cxnSp>
        <p:nvCxnSpPr>
          <p:cNvPr id="30" name="Straight Connector 29"/>
          <p:cNvCxnSpPr/>
          <p:nvPr/>
        </p:nvCxnSpPr>
        <p:spPr>
          <a:xfrm>
            <a:off x="639912" y="6317673"/>
            <a:ext cx="7543800" cy="0"/>
          </a:xfrm>
          <a:prstGeom prst="line">
            <a:avLst/>
          </a:prstGeom>
          <a:ln w="28575" cap="rnd">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39912" y="6248400"/>
            <a:ext cx="7543800" cy="0"/>
          </a:xfrm>
          <a:prstGeom prst="line">
            <a:avLst/>
          </a:prstGeom>
          <a:ln w="28575" cap="rnd">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9912" y="6317673"/>
            <a:ext cx="7543800" cy="0"/>
          </a:xfrm>
          <a:prstGeom prst="line">
            <a:avLst/>
          </a:prstGeom>
          <a:ln w="28575" cap="rnd">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9912" y="6248400"/>
            <a:ext cx="7543800" cy="0"/>
          </a:xfrm>
          <a:prstGeom prst="line">
            <a:avLst/>
          </a:prstGeom>
          <a:ln w="28575" cap="rnd">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3733800" y="3259125"/>
            <a:ext cx="4572000" cy="3240000"/>
          </a:xfrm>
          <a:prstGeom prst="rect">
            <a:avLst/>
          </a:prstGeom>
        </p:spPr>
      </p:pic>
    </p:spTree>
    <p:extLst>
      <p:ext uri="{BB962C8B-B14F-4D97-AF65-F5344CB8AC3E}">
        <p14:creationId xmlns:p14="http://schemas.microsoft.com/office/powerpoint/2010/main" val="18305584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685800" y="1066800"/>
            <a:ext cx="7620000" cy="3962399"/>
          </a:xfrm>
          <a:prstGeom prst="rect">
            <a:avLst/>
          </a:prstGeom>
        </p:spPr>
        <p:txBody>
          <a:bodyPr vert="horz" lIns="91440" tIns="45720" rIns="91440" bIns="45720" rtlCol="0">
            <a:noAutofit/>
          </a:bodyPr>
          <a:lstStyle/>
          <a:p>
            <a:pPr marL="297180">
              <a:spcBef>
                <a:spcPct val="20000"/>
              </a:spcBef>
              <a:buClr>
                <a:srgbClr val="066E9F"/>
              </a:buClr>
              <a:buSzPct val="100000"/>
              <a:defRPr/>
            </a:pPr>
            <a:r>
              <a:rPr lang="pt-PT" sz="2000" b="1" dirty="0">
                <a:solidFill>
                  <a:srgbClr val="17375D"/>
                </a:solidFill>
                <a:latin typeface="Segoe UI" pitchFamily="34" charset="0"/>
                <a:ea typeface="Segoe UI" pitchFamily="34" charset="0"/>
                <a:cs typeface="Segoe UI" pitchFamily="34" charset="0"/>
              </a:rPr>
              <a:t>Editar utilizadores.  </a:t>
            </a:r>
            <a:r>
              <a:rPr lang="pt-PT" sz="2000" dirty="0">
                <a:solidFill>
                  <a:srgbClr val="17375D"/>
                </a:solidFill>
                <a:latin typeface="Segoe UI" pitchFamily="34" charset="0"/>
                <a:ea typeface="Segoe UI" pitchFamily="34" charset="0"/>
                <a:cs typeface="Segoe UI" pitchFamily="34" charset="0"/>
              </a:rPr>
              <a:t>Existem três tipos de utilizadores na Base de Dados Integrada DTN.</a:t>
            </a:r>
            <a:endParaRPr kumimoji="0" lang="en-US" sz="2400" b="0" i="0" u="none" strike="noStrike" kern="1200" cap="none" spc="0" normalizeH="0" baseline="0" noProof="0" dirty="0">
              <a:ln>
                <a:noFill/>
              </a:ln>
              <a:solidFill>
                <a:srgbClr val="17375D"/>
              </a:solidFill>
              <a:effectLst/>
              <a:uLnTx/>
              <a:uFillTx/>
              <a:latin typeface="Segoe UI Semibold" pitchFamily="34" charset="0"/>
              <a:ea typeface="Segoe UI" pitchFamily="34" charset="0"/>
              <a:cs typeface="Segoe UI" pitchFamily="34" charset="0"/>
            </a:endParaRPr>
          </a:p>
        </p:txBody>
      </p:sp>
      <p:sp>
        <p:nvSpPr>
          <p:cNvPr id="3" name="Text Placeholder 2"/>
          <p:cNvSpPr>
            <a:spLocks noGrp="1"/>
          </p:cNvSpPr>
          <p:nvPr>
            <p:ph type="body" sz="quarter" idx="13"/>
          </p:nvPr>
        </p:nvSpPr>
        <p:spPr>
          <a:xfrm>
            <a:off x="171331" y="42335"/>
            <a:ext cx="3790653" cy="307777"/>
          </a:xfrm>
        </p:spPr>
        <p:txBody>
          <a:bodyPr/>
          <a:lstStyle/>
          <a:p>
            <a:r>
              <a:rPr lang="pt-BR" dirty="0"/>
              <a:t>uma visão da ferramenta: menu principal</a:t>
            </a:r>
          </a:p>
        </p:txBody>
      </p:sp>
      <p:sp>
        <p:nvSpPr>
          <p:cNvPr id="27" name="Title 20"/>
          <p:cNvSpPr>
            <a:spLocks noGrp="1"/>
          </p:cNvSpPr>
          <p:nvPr>
            <p:ph type="title"/>
          </p:nvPr>
        </p:nvSpPr>
        <p:spPr>
          <a:xfrm>
            <a:off x="152400" y="369094"/>
            <a:ext cx="2819400" cy="516255"/>
          </a:xfrm>
        </p:spPr>
        <p:txBody>
          <a:bodyPr/>
          <a:lstStyle/>
          <a:p>
            <a:r>
              <a:rPr lang="pt-PT" dirty="0"/>
              <a:t>Configurações</a:t>
            </a:r>
            <a:endParaRPr lang="en-US" sz="2600" dirty="0">
              <a:solidFill>
                <a:srgbClr val="066E9F"/>
              </a:solidFill>
            </a:endParaRPr>
          </a:p>
        </p:txBody>
      </p:sp>
      <p:sp>
        <p:nvSpPr>
          <p:cNvPr id="13" name="Rectangle 12"/>
          <p:cNvSpPr/>
          <p:nvPr/>
        </p:nvSpPr>
        <p:spPr>
          <a:xfrm>
            <a:off x="228600" y="2095498"/>
            <a:ext cx="8839200" cy="4251125"/>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304800" y="2247137"/>
            <a:ext cx="3581400" cy="1904999"/>
          </a:xfrm>
          <a:prstGeom prst="rect">
            <a:avLst/>
          </a:prstGeom>
          <a:solidFill>
            <a:srgbClr val="066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0" rtlCol="0" anchor="t" anchorCtr="0"/>
          <a:lstStyle/>
          <a:p>
            <a:pPr marL="0" lvl="1">
              <a:spcAft>
                <a:spcPts val="600"/>
              </a:spcAft>
              <a:buSzPct val="110000"/>
            </a:pPr>
            <a:r>
              <a:rPr lang="pt-PT" sz="1700" b="1" dirty="0">
                <a:solidFill>
                  <a:schemeClr val="bg1"/>
                </a:solidFill>
                <a:latin typeface="Segoe UI" pitchFamily="34" charset="0"/>
                <a:ea typeface="Segoe UI" pitchFamily="34" charset="0"/>
                <a:cs typeface="Segoe UI" pitchFamily="34" charset="0"/>
              </a:rPr>
              <a:t>Administradores</a:t>
            </a:r>
          </a:p>
          <a:p>
            <a:pPr marL="182880" lvl="1" indent="-182880">
              <a:spcAft>
                <a:spcPts val="300"/>
              </a:spcAft>
              <a:buSzPct val="110000"/>
              <a:buFont typeface="Arial" pitchFamily="34" charset="0"/>
              <a:buChar char="•"/>
            </a:pPr>
            <a:r>
              <a:rPr lang="pt-PT" sz="1300" dirty="0">
                <a:solidFill>
                  <a:schemeClr val="bg1"/>
                </a:solidFill>
                <a:latin typeface="Segoe UI" pitchFamily="34" charset="0"/>
                <a:ea typeface="Segoe UI" pitchFamily="34" charset="0"/>
                <a:cs typeface="Segoe UI" pitchFamily="34" charset="0"/>
              </a:rPr>
              <a:t>Editar as configurações do país</a:t>
            </a:r>
          </a:p>
          <a:p>
            <a:pPr marL="182880" lvl="1" indent="-182880">
              <a:spcAft>
                <a:spcPts val="300"/>
              </a:spcAft>
              <a:buSzPct val="110000"/>
              <a:buFont typeface="Arial" pitchFamily="34" charset="0"/>
              <a:buChar char="•"/>
            </a:pPr>
            <a:r>
              <a:rPr lang="pt-PT" sz="1300" dirty="0">
                <a:solidFill>
                  <a:schemeClr val="bg1"/>
                </a:solidFill>
                <a:latin typeface="Segoe UI" pitchFamily="34" charset="0"/>
                <a:ea typeface="Segoe UI" pitchFamily="34" charset="0"/>
                <a:cs typeface="Segoe UI" pitchFamily="34" charset="0"/>
              </a:rPr>
              <a:t>Adicionar doenças</a:t>
            </a:r>
          </a:p>
          <a:p>
            <a:pPr marL="182880" lvl="1" indent="-182880">
              <a:spcAft>
                <a:spcPts val="300"/>
              </a:spcAft>
              <a:buSzPct val="110000"/>
              <a:buFont typeface="Arial" pitchFamily="34" charset="0"/>
              <a:buChar char="•"/>
            </a:pPr>
            <a:r>
              <a:rPr lang="pt-PT" sz="1300" dirty="0">
                <a:solidFill>
                  <a:schemeClr val="bg1"/>
                </a:solidFill>
                <a:latin typeface="Segoe UI" pitchFamily="34" charset="0"/>
                <a:ea typeface="Segoe UI" pitchFamily="34" charset="0"/>
                <a:cs typeface="Segoe UI" pitchFamily="34" charset="0"/>
              </a:rPr>
              <a:t>Visualizar, adicionar editar utilizadores</a:t>
            </a:r>
          </a:p>
          <a:p>
            <a:pPr marL="182880" lvl="1" indent="-182880">
              <a:spcAft>
                <a:spcPts val="300"/>
              </a:spcAft>
              <a:buSzPct val="110000"/>
              <a:buFont typeface="Arial" pitchFamily="34" charset="0"/>
              <a:buChar char="•"/>
            </a:pPr>
            <a:r>
              <a:rPr lang="pt-PT" sz="1300" dirty="0">
                <a:solidFill>
                  <a:schemeClr val="bg1"/>
                </a:solidFill>
                <a:latin typeface="Segoe UI" pitchFamily="34" charset="0"/>
                <a:ea typeface="Segoe UI" pitchFamily="34" charset="0"/>
                <a:cs typeface="Segoe UI" pitchFamily="34" charset="0"/>
              </a:rPr>
              <a:t>Visualizar, adicionar e editar dados</a:t>
            </a:r>
          </a:p>
          <a:p>
            <a:pPr marL="182880" lvl="1" indent="-182880">
              <a:spcAft>
                <a:spcPts val="300"/>
              </a:spcAft>
              <a:buSzPct val="110000"/>
              <a:buFont typeface="Arial" pitchFamily="34" charset="0"/>
              <a:buChar char="•"/>
            </a:pPr>
            <a:r>
              <a:rPr lang="pt-PT" sz="1300" dirty="0">
                <a:solidFill>
                  <a:schemeClr val="bg1"/>
                </a:solidFill>
                <a:latin typeface="Segoe UI" pitchFamily="34" charset="0"/>
                <a:ea typeface="Segoe UI" pitchFamily="34" charset="0"/>
                <a:cs typeface="Segoe UI" pitchFamily="34" charset="0"/>
              </a:rPr>
              <a:t>Executar relatórios</a:t>
            </a:r>
          </a:p>
        </p:txBody>
      </p:sp>
      <p:sp>
        <p:nvSpPr>
          <p:cNvPr id="17" name="Rectangle 16"/>
          <p:cNvSpPr/>
          <p:nvPr/>
        </p:nvSpPr>
        <p:spPr>
          <a:xfrm>
            <a:off x="3276600" y="3731293"/>
            <a:ext cx="2971800" cy="1507924"/>
          </a:xfrm>
          <a:prstGeom prst="rect">
            <a:avLst/>
          </a:prstGeom>
          <a:solidFill>
            <a:srgbClr val="066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0" rtlCol="0" anchor="t" anchorCtr="0"/>
          <a:lstStyle/>
          <a:p>
            <a:pPr marL="0" lvl="1">
              <a:spcAft>
                <a:spcPts val="600"/>
              </a:spcAft>
              <a:buSzPct val="110000"/>
            </a:pPr>
            <a:r>
              <a:rPr lang="pt-PT" sz="1700" b="1" dirty="0">
                <a:solidFill>
                  <a:schemeClr val="bg1"/>
                </a:solidFill>
                <a:latin typeface="Segoe UI" pitchFamily="34" charset="0"/>
                <a:ea typeface="Segoe UI" pitchFamily="34" charset="0"/>
                <a:cs typeface="Segoe UI" pitchFamily="34" charset="0"/>
              </a:rPr>
              <a:t>Registadores </a:t>
            </a:r>
            <a:br>
              <a:rPr lang="pt-PT" sz="1700" b="1" dirty="0">
                <a:solidFill>
                  <a:schemeClr val="bg1"/>
                </a:solidFill>
                <a:latin typeface="Segoe UI" pitchFamily="34" charset="0"/>
                <a:ea typeface="Segoe UI" pitchFamily="34" charset="0"/>
                <a:cs typeface="Segoe UI" pitchFamily="34" charset="0"/>
              </a:rPr>
            </a:br>
            <a:r>
              <a:rPr lang="pt-PT" sz="1700" b="1" dirty="0">
                <a:solidFill>
                  <a:schemeClr val="bg1"/>
                </a:solidFill>
                <a:latin typeface="Segoe UI" pitchFamily="34" charset="0"/>
                <a:ea typeface="Segoe UI" pitchFamily="34" charset="0"/>
                <a:cs typeface="Segoe UI" pitchFamily="34" charset="0"/>
              </a:rPr>
              <a:t>de dados</a:t>
            </a:r>
          </a:p>
          <a:p>
            <a:pPr marL="182880" lvl="1" indent="-182880">
              <a:spcAft>
                <a:spcPts val="300"/>
              </a:spcAft>
              <a:buSzPct val="110000"/>
              <a:buFont typeface="Arial" pitchFamily="34" charset="0"/>
              <a:buChar char="•"/>
            </a:pPr>
            <a:r>
              <a:rPr lang="pt-PT" sz="1300" dirty="0">
                <a:solidFill>
                  <a:schemeClr val="bg1"/>
                </a:solidFill>
                <a:latin typeface="Segoe UI" pitchFamily="34" charset="0"/>
                <a:ea typeface="Segoe UI" pitchFamily="34" charset="0"/>
                <a:cs typeface="Segoe UI" pitchFamily="34" charset="0"/>
              </a:rPr>
              <a:t>Visualizar, adicionar </a:t>
            </a:r>
            <a:br>
              <a:rPr lang="pt-PT" sz="1300" dirty="0">
                <a:solidFill>
                  <a:schemeClr val="bg1"/>
                </a:solidFill>
                <a:latin typeface="Segoe UI" pitchFamily="34" charset="0"/>
                <a:ea typeface="Segoe UI" pitchFamily="34" charset="0"/>
                <a:cs typeface="Segoe UI" pitchFamily="34" charset="0"/>
              </a:rPr>
            </a:br>
            <a:r>
              <a:rPr lang="pt-PT" sz="1300" dirty="0">
                <a:solidFill>
                  <a:schemeClr val="bg1"/>
                </a:solidFill>
                <a:latin typeface="Segoe UI" pitchFamily="34" charset="0"/>
                <a:ea typeface="Segoe UI" pitchFamily="34" charset="0"/>
                <a:cs typeface="Segoe UI" pitchFamily="34" charset="0"/>
              </a:rPr>
              <a:t>e editar dados</a:t>
            </a:r>
          </a:p>
          <a:p>
            <a:pPr marL="182880" lvl="1" indent="-182880">
              <a:spcAft>
                <a:spcPts val="300"/>
              </a:spcAft>
              <a:buSzPct val="110000"/>
              <a:buFont typeface="Arial" pitchFamily="34" charset="0"/>
              <a:buChar char="•"/>
            </a:pPr>
            <a:r>
              <a:rPr lang="pt-PT" sz="1300" dirty="0">
                <a:solidFill>
                  <a:schemeClr val="bg1"/>
                </a:solidFill>
                <a:latin typeface="Segoe UI" pitchFamily="34" charset="0"/>
                <a:ea typeface="Segoe UI" pitchFamily="34" charset="0"/>
                <a:cs typeface="Segoe UI" pitchFamily="34" charset="0"/>
              </a:rPr>
              <a:t>Executar relatórios</a:t>
            </a:r>
          </a:p>
        </p:txBody>
      </p:sp>
      <p:sp>
        <p:nvSpPr>
          <p:cNvPr id="18" name="Rectangle 17"/>
          <p:cNvSpPr/>
          <p:nvPr/>
        </p:nvSpPr>
        <p:spPr>
          <a:xfrm>
            <a:off x="5791200" y="4787399"/>
            <a:ext cx="3106996" cy="1501976"/>
          </a:xfrm>
          <a:prstGeom prst="rect">
            <a:avLst/>
          </a:prstGeom>
          <a:solidFill>
            <a:srgbClr val="066E9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0" rtlCol="0" anchor="t" anchorCtr="0"/>
          <a:lstStyle/>
          <a:p>
            <a:pPr marL="0" lvl="1">
              <a:spcAft>
                <a:spcPts val="600"/>
              </a:spcAft>
              <a:buSzPct val="110000"/>
            </a:pPr>
            <a:r>
              <a:rPr lang="pt-PT" sz="1700" b="1" dirty="0">
                <a:solidFill>
                  <a:schemeClr val="bg1"/>
                </a:solidFill>
                <a:latin typeface="Segoe UI" pitchFamily="34" charset="0"/>
                <a:ea typeface="Segoe UI" pitchFamily="34" charset="0"/>
                <a:cs typeface="Segoe UI" pitchFamily="34" charset="0"/>
              </a:rPr>
              <a:t>Visualizadores </a:t>
            </a:r>
            <a:br>
              <a:rPr lang="pt-PT" sz="1700" b="1" dirty="0">
                <a:solidFill>
                  <a:schemeClr val="bg1"/>
                </a:solidFill>
                <a:latin typeface="Segoe UI" pitchFamily="34" charset="0"/>
                <a:ea typeface="Segoe UI" pitchFamily="34" charset="0"/>
                <a:cs typeface="Segoe UI" pitchFamily="34" charset="0"/>
              </a:rPr>
            </a:br>
            <a:r>
              <a:rPr lang="pt-PT" sz="1700" b="1" dirty="0">
                <a:solidFill>
                  <a:schemeClr val="bg1"/>
                </a:solidFill>
                <a:latin typeface="Segoe UI" pitchFamily="34" charset="0"/>
                <a:ea typeface="Segoe UI" pitchFamily="34" charset="0"/>
                <a:cs typeface="Segoe UI" pitchFamily="34" charset="0"/>
              </a:rPr>
              <a:t>de dados</a:t>
            </a:r>
          </a:p>
          <a:p>
            <a:pPr marL="91440" lvl="1" indent="-182880">
              <a:spcAft>
                <a:spcPts val="300"/>
              </a:spcAft>
              <a:buSzPct val="110000"/>
              <a:buFont typeface="Arial" pitchFamily="34" charset="0"/>
              <a:buChar char="•"/>
            </a:pPr>
            <a:r>
              <a:rPr lang="pt-PT" sz="1300" dirty="0">
                <a:solidFill>
                  <a:schemeClr val="bg1"/>
                </a:solidFill>
                <a:latin typeface="Segoe UI" pitchFamily="34" charset="0"/>
                <a:ea typeface="Segoe UI" pitchFamily="34" charset="0"/>
                <a:cs typeface="Segoe UI" pitchFamily="34" charset="0"/>
              </a:rPr>
              <a:t>Visualizar dados</a:t>
            </a:r>
          </a:p>
          <a:p>
            <a:pPr marL="91440" lvl="1" indent="-182880">
              <a:spcAft>
                <a:spcPts val="300"/>
              </a:spcAft>
              <a:buSzPct val="110000"/>
              <a:buFont typeface="Arial" pitchFamily="34" charset="0"/>
              <a:buChar char="•"/>
            </a:pPr>
            <a:r>
              <a:rPr lang="pt-PT" sz="1300" dirty="0">
                <a:solidFill>
                  <a:schemeClr val="bg1"/>
                </a:solidFill>
                <a:latin typeface="Segoe UI" pitchFamily="34" charset="0"/>
                <a:ea typeface="Segoe UI" pitchFamily="34" charset="0"/>
                <a:cs typeface="Segoe UI" pitchFamily="34" charset="0"/>
              </a:rPr>
              <a:t>Executar relatórios</a:t>
            </a:r>
          </a:p>
        </p:txBody>
      </p:sp>
    </p:spTree>
    <p:extLst>
      <p:ext uri="{BB962C8B-B14F-4D97-AF65-F5344CB8AC3E}">
        <p14:creationId xmlns:p14="http://schemas.microsoft.com/office/powerpoint/2010/main" val="273998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7772400" cy="4525963"/>
          </a:xfrm>
        </p:spPr>
        <p:txBody>
          <a:bodyPr/>
          <a:lstStyle/>
          <a:p>
            <a:pPr marL="0" lvl="1" indent="0">
              <a:buNone/>
            </a:pPr>
            <a:r>
              <a:rPr lang="pt-BR" sz="2200" dirty="0"/>
              <a:t>A base de dados integrada DTN</a:t>
            </a:r>
            <a:r>
              <a:rPr lang="pt-PT" sz="2200" dirty="0"/>
              <a:t> oferece aos programas para as DTN uma forma conveniente de: </a:t>
            </a:r>
          </a:p>
          <a:p>
            <a:endParaRPr lang="en-US" dirty="0"/>
          </a:p>
        </p:txBody>
      </p:sp>
      <p:sp>
        <p:nvSpPr>
          <p:cNvPr id="10" name="Content Placeholder 2"/>
          <p:cNvSpPr txBox="1">
            <a:spLocks/>
          </p:cNvSpPr>
          <p:nvPr/>
        </p:nvSpPr>
        <p:spPr bwMode="auto">
          <a:xfrm>
            <a:off x="585866" y="1968708"/>
            <a:ext cx="3962400" cy="3037711"/>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457200" marR="0" lvl="1" indent="-457200" algn="l" defTabSz="914400" rtl="0" eaLnBrk="0" fontAlgn="base" latinLnBrk="0" hangingPunct="0">
              <a:lnSpc>
                <a:spcPct val="100000"/>
              </a:lnSpc>
              <a:spcBef>
                <a:spcPts val="400"/>
              </a:spcBef>
              <a:spcAft>
                <a:spcPts val="800"/>
              </a:spcAft>
              <a:buClr>
                <a:srgbClr val="066E9F"/>
              </a:buClr>
              <a:buSzTx/>
              <a:buFont typeface="+mj-lt"/>
              <a:buAutoNum type="arabicPeriod"/>
              <a:tabLst/>
              <a:defRPr/>
            </a:pPr>
            <a:r>
              <a:rPr kumimoji="0" lang="pt-PT" sz="24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Armazenar</a:t>
            </a:r>
            <a:r>
              <a:rPr kumimoji="0" lang="pt-PT" sz="2400" b="1" i="0" u="none" strike="noStrike" kern="1200" cap="none" spc="0" normalizeH="0" noProof="0" dirty="0">
                <a:ln>
                  <a:noFill/>
                </a:ln>
                <a:solidFill>
                  <a:srgbClr val="17375D"/>
                </a:solidFill>
                <a:effectLst/>
                <a:uLnTx/>
                <a:uFillTx/>
                <a:latin typeface="Segoe UI" pitchFamily="34" charset="0"/>
                <a:ea typeface="Segoe UI" pitchFamily="34" charset="0"/>
                <a:cs typeface="Segoe UI" pitchFamily="34" charset="0"/>
              </a:rPr>
              <a:t> e </a:t>
            </a:r>
            <a:br>
              <a:rPr kumimoji="0" lang="pt-PT" sz="2400" b="1" i="0" u="none" strike="noStrike" kern="1200" cap="none" spc="0" normalizeH="0" noProof="0" dirty="0">
                <a:ln>
                  <a:noFill/>
                </a:ln>
                <a:solidFill>
                  <a:srgbClr val="17375D"/>
                </a:solidFill>
                <a:effectLst/>
                <a:uLnTx/>
                <a:uFillTx/>
                <a:latin typeface="Segoe UI" pitchFamily="34" charset="0"/>
                <a:ea typeface="Segoe UI" pitchFamily="34" charset="0"/>
                <a:cs typeface="Segoe UI" pitchFamily="34" charset="0"/>
              </a:rPr>
            </a:br>
            <a:r>
              <a:rPr kumimoji="0" lang="pt-PT" sz="24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analisar os dados</a:t>
            </a:r>
          </a:p>
          <a:p>
            <a:pPr marL="742950" marR="0" lvl="2" indent="-285750" algn="l" defTabSz="914400" rtl="0" eaLnBrk="0" fontAlgn="base" latinLnBrk="0" hangingPunct="0">
              <a:lnSpc>
                <a:spcPct val="90000"/>
              </a:lnSpc>
              <a:spcBef>
                <a:spcPts val="200"/>
              </a:spcBef>
              <a:spcAft>
                <a:spcPts val="400"/>
              </a:spcAft>
              <a:buClr>
                <a:srgbClr val="066E9F"/>
              </a:buClr>
              <a:buSzPct val="100000"/>
              <a:buFont typeface="Wingdings" charset="2"/>
              <a:buChar char="§"/>
              <a:tabLst/>
              <a:defRPr/>
            </a:pPr>
            <a:r>
              <a:rPr kumimoji="0" lang="pt-PT" sz="1800" b="0" i="0" u="none" strike="noStrike" kern="1200" cap="none" spc="0" normalizeH="0" baseline="0" noProof="0" dirty="0">
                <a:ln>
                  <a:noFill/>
                </a:ln>
                <a:solidFill>
                  <a:srgbClr val="17375D"/>
                </a:solidFill>
                <a:effectLst/>
                <a:uLnTx/>
                <a:uFillTx/>
                <a:latin typeface="Segoe UI" pitchFamily="34" charset="0"/>
                <a:ea typeface="MS PGothic" charset="0"/>
                <a:cs typeface="Segoe UI" pitchFamily="34" charset="0"/>
              </a:rPr>
              <a:t>Demografia</a:t>
            </a:r>
          </a:p>
          <a:p>
            <a:pPr marL="742950" marR="0" lvl="2" indent="-285750" algn="l" defTabSz="914400" rtl="0" eaLnBrk="0" fontAlgn="base" latinLnBrk="0" hangingPunct="0">
              <a:lnSpc>
                <a:spcPct val="90000"/>
              </a:lnSpc>
              <a:spcBef>
                <a:spcPts val="200"/>
              </a:spcBef>
              <a:spcAft>
                <a:spcPts val="400"/>
              </a:spcAft>
              <a:buClr>
                <a:srgbClr val="066E9F"/>
              </a:buClr>
              <a:buSzPct val="100000"/>
              <a:buFont typeface="Wingdings" charset="2"/>
              <a:buChar char="§"/>
              <a:tabLst/>
              <a:defRPr/>
            </a:pPr>
            <a:r>
              <a:rPr kumimoji="0" lang="pt-PT" sz="1800" b="0" i="0" u="none" strike="noStrike" kern="1200" cap="none" spc="0" normalizeH="0" baseline="0" noProof="0" dirty="0">
                <a:ln>
                  <a:noFill/>
                </a:ln>
                <a:solidFill>
                  <a:srgbClr val="17375D"/>
                </a:solidFill>
                <a:effectLst/>
                <a:uLnTx/>
                <a:uFillTx/>
                <a:latin typeface="Segoe UI" pitchFamily="34" charset="0"/>
                <a:ea typeface="MS PGothic" charset="0"/>
                <a:cs typeface="Segoe UI" pitchFamily="34" charset="0"/>
              </a:rPr>
              <a:t>Distribuição de Doença</a:t>
            </a:r>
          </a:p>
          <a:p>
            <a:pPr marL="742950" marR="0" lvl="2" indent="-285750" algn="l" defTabSz="914400" rtl="0" eaLnBrk="0" fontAlgn="base" latinLnBrk="0" hangingPunct="0">
              <a:lnSpc>
                <a:spcPct val="90000"/>
              </a:lnSpc>
              <a:spcBef>
                <a:spcPts val="200"/>
              </a:spcBef>
              <a:spcAft>
                <a:spcPts val="400"/>
              </a:spcAft>
              <a:buClr>
                <a:srgbClr val="066E9F"/>
              </a:buClr>
              <a:buSzPct val="100000"/>
              <a:buFont typeface="Wingdings" charset="2"/>
              <a:buChar char="§"/>
              <a:tabLst/>
              <a:defRPr/>
            </a:pPr>
            <a:r>
              <a:rPr lang="pt-PT" dirty="0">
                <a:solidFill>
                  <a:srgbClr val="17375D"/>
                </a:solidFill>
                <a:latin typeface="Segoe UI" pitchFamily="34" charset="0"/>
                <a:ea typeface="MS PGothic" charset="0"/>
                <a:cs typeface="Segoe UI" pitchFamily="34" charset="0"/>
              </a:rPr>
              <a:t>Inquéritos</a:t>
            </a:r>
          </a:p>
          <a:p>
            <a:pPr marL="742950" marR="0" lvl="2" indent="-285750" algn="l" defTabSz="914400" rtl="0" eaLnBrk="0" fontAlgn="base" latinLnBrk="0" hangingPunct="0">
              <a:lnSpc>
                <a:spcPct val="90000"/>
              </a:lnSpc>
              <a:spcBef>
                <a:spcPts val="200"/>
              </a:spcBef>
              <a:spcAft>
                <a:spcPts val="400"/>
              </a:spcAft>
              <a:buClr>
                <a:srgbClr val="066E9F"/>
              </a:buClr>
              <a:buSzPct val="100000"/>
              <a:buFont typeface="Wingdings" charset="2"/>
              <a:buChar char="§"/>
              <a:tabLst/>
              <a:defRPr/>
            </a:pPr>
            <a:r>
              <a:rPr kumimoji="0" lang="pt-PT" sz="1800" b="0" i="0" u="none" strike="noStrike" kern="1200" cap="none" spc="0" normalizeH="0" baseline="0" noProof="0" dirty="0">
                <a:ln>
                  <a:noFill/>
                </a:ln>
                <a:solidFill>
                  <a:srgbClr val="17375D"/>
                </a:solidFill>
                <a:effectLst/>
                <a:uLnTx/>
                <a:uFillTx/>
                <a:latin typeface="Segoe UI" pitchFamily="34" charset="0"/>
                <a:ea typeface="MS PGothic" charset="0"/>
                <a:cs typeface="Segoe UI" pitchFamily="34" charset="0"/>
              </a:rPr>
              <a:t>Intervenções</a:t>
            </a:r>
          </a:p>
          <a:p>
            <a:pPr marL="742950" marR="0" lvl="2" indent="-285750" algn="l" defTabSz="914400" rtl="0" eaLnBrk="0" fontAlgn="base" latinLnBrk="0" hangingPunct="0">
              <a:lnSpc>
                <a:spcPct val="90000"/>
              </a:lnSpc>
              <a:spcBef>
                <a:spcPts val="200"/>
              </a:spcBef>
              <a:spcAft>
                <a:spcPts val="400"/>
              </a:spcAft>
              <a:buClr>
                <a:srgbClr val="066E9F"/>
              </a:buClr>
              <a:buSzPct val="100000"/>
              <a:buFont typeface="Wingdings" charset="2"/>
              <a:buChar char="§"/>
              <a:tabLst/>
              <a:defRPr/>
            </a:pPr>
            <a:r>
              <a:rPr kumimoji="0" lang="pt-PT" sz="1800" b="0" i="0" u="none" strike="noStrike" kern="1200" cap="none" spc="0" normalizeH="0" baseline="0" noProof="0" dirty="0">
                <a:ln>
                  <a:noFill/>
                </a:ln>
                <a:solidFill>
                  <a:srgbClr val="17375D"/>
                </a:solidFill>
                <a:effectLst/>
                <a:uLnTx/>
                <a:uFillTx/>
                <a:latin typeface="Segoe UI" pitchFamily="34" charset="0"/>
                <a:ea typeface="MS PGothic" charset="0"/>
                <a:cs typeface="Segoe UI" pitchFamily="34" charset="0"/>
              </a:rPr>
              <a:t>Indicadores de Processo</a:t>
            </a:r>
          </a:p>
          <a:p>
            <a:pPr marL="457200" marR="0" lvl="2" indent="-182563" algn="l" defTabSz="914400" rtl="0" eaLnBrk="0" fontAlgn="base" latinLnBrk="0" hangingPunct="0">
              <a:lnSpc>
                <a:spcPct val="90000"/>
              </a:lnSpc>
              <a:spcBef>
                <a:spcPts val="200"/>
              </a:spcBef>
              <a:spcAft>
                <a:spcPts val="400"/>
              </a:spcAft>
              <a:buClr>
                <a:srgbClr val="066E9F"/>
              </a:buClr>
              <a:buSzPct val="120000"/>
              <a:buFont typeface="Calibri" pitchFamily="34" charset="0"/>
              <a:buNone/>
              <a:tabLst/>
              <a:defRPr/>
            </a:pPr>
            <a:endParaRPr kumimoji="0" lang="en-US" sz="18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L="0" marR="0" lvl="1" indent="0" algn="l" defTabSz="914400" rtl="0" eaLnBrk="0" fontAlgn="base" latinLnBrk="0" hangingPunct="0">
              <a:lnSpc>
                <a:spcPct val="100000"/>
              </a:lnSpc>
              <a:spcBef>
                <a:spcPts val="400"/>
              </a:spcBef>
              <a:spcAft>
                <a:spcPts val="400"/>
              </a:spcAft>
              <a:buClr>
                <a:schemeClr val="accent1"/>
              </a:buClr>
              <a:buSzTx/>
              <a:buFont typeface="Calibri" pitchFamily="34" charset="0"/>
              <a:buChar char="◦"/>
              <a:tabLst/>
              <a:defRPr/>
            </a:pPr>
            <a:endParaRPr kumimoji="0" lang="en-US" sz="24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L="657225" marR="0" lvl="1" indent="-273050" algn="l" defTabSz="914400" rtl="0" eaLnBrk="0" fontAlgn="base" latinLnBrk="0" hangingPunct="0">
              <a:lnSpc>
                <a:spcPct val="90000"/>
              </a:lnSpc>
              <a:spcBef>
                <a:spcPts val="400"/>
              </a:spcBef>
              <a:spcAft>
                <a:spcPts val="400"/>
              </a:spcAft>
              <a:buClr>
                <a:schemeClr val="accent1"/>
              </a:buClr>
              <a:buSzTx/>
              <a:buFont typeface="Calibri" charset="0"/>
              <a:buChar char="◦"/>
              <a:tabLst/>
              <a:defRPr/>
            </a:pPr>
            <a:endParaRPr kumimoji="0" lang="en-US" sz="24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L="657225" marR="0" lvl="1" indent="-273050" algn="l" defTabSz="914400" rtl="0" eaLnBrk="0" fontAlgn="base" latinLnBrk="0" hangingPunct="0">
              <a:lnSpc>
                <a:spcPct val="90000"/>
              </a:lnSpc>
              <a:spcBef>
                <a:spcPts val="400"/>
              </a:spcBef>
              <a:spcAft>
                <a:spcPts val="400"/>
              </a:spcAft>
              <a:buClr>
                <a:schemeClr val="accent1"/>
              </a:buClr>
              <a:buSzTx/>
              <a:buFont typeface="Calibri" pitchFamily="34" charset="0"/>
              <a:buNone/>
              <a:tabLst/>
              <a:defRPr/>
            </a:pPr>
            <a:r>
              <a:rPr kumimoji="0" lang="en-US" sz="2400" b="0" i="1"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	</a:t>
            </a:r>
          </a:p>
          <a:p>
            <a:pPr marL="657225" marR="0" lvl="1" indent="-273050" algn="l" defTabSz="914400" rtl="0" eaLnBrk="0" fontAlgn="base" latinLnBrk="0" hangingPunct="0">
              <a:lnSpc>
                <a:spcPct val="90000"/>
              </a:lnSpc>
              <a:spcBef>
                <a:spcPts val="400"/>
              </a:spcBef>
              <a:spcAft>
                <a:spcPts val="400"/>
              </a:spcAft>
              <a:buClr>
                <a:schemeClr val="accent1"/>
              </a:buClr>
              <a:buSzTx/>
              <a:buFont typeface="Calibri" pitchFamily="34" charset="0"/>
              <a:buNone/>
              <a:tabLst/>
              <a:defRPr/>
            </a:pPr>
            <a:r>
              <a:rPr kumimoji="0" lang="en-US" sz="2400" b="0" i="1"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			</a:t>
            </a:r>
          </a:p>
          <a:p>
            <a:pPr marL="384175" marR="0" lvl="1" indent="0" algn="l" defTabSz="914400" rtl="0" eaLnBrk="0" fontAlgn="base" latinLnBrk="0" hangingPunct="0">
              <a:lnSpc>
                <a:spcPct val="90000"/>
              </a:lnSpc>
              <a:spcBef>
                <a:spcPts val="400"/>
              </a:spcBef>
              <a:spcAft>
                <a:spcPts val="400"/>
              </a:spcAft>
              <a:buClr>
                <a:schemeClr val="accent1"/>
              </a:buClr>
              <a:buSzTx/>
              <a:buFont typeface="Calibri" charset="0"/>
              <a:buNone/>
              <a:tabLst/>
              <a:defRPr/>
            </a:pPr>
            <a:endParaRPr kumimoji="0" lang="en-US" sz="24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L="657225" marR="0" lvl="1" indent="-273050" algn="l" defTabSz="914400" rtl="0" eaLnBrk="0" fontAlgn="base" latinLnBrk="0" hangingPunct="0">
              <a:lnSpc>
                <a:spcPct val="90000"/>
              </a:lnSpc>
              <a:spcBef>
                <a:spcPts val="400"/>
              </a:spcBef>
              <a:spcAft>
                <a:spcPts val="400"/>
              </a:spcAft>
              <a:buClr>
                <a:schemeClr val="accent1"/>
              </a:buClr>
              <a:buSzTx/>
              <a:buFont typeface="Calibri" charset="0"/>
              <a:buChar char="◦"/>
              <a:tabLst/>
              <a:defRPr/>
            </a:pPr>
            <a:endParaRPr kumimoji="0" lang="en-US" sz="28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L="342900" marR="0" lvl="0" indent="-342900" algn="l" defTabSz="914400" rtl="0" eaLnBrk="1" fontAlgn="base" latinLnBrk="0" hangingPunct="1">
              <a:lnSpc>
                <a:spcPct val="110000"/>
              </a:lnSpc>
              <a:spcBef>
                <a:spcPts val="1200"/>
              </a:spcBef>
              <a:spcAft>
                <a:spcPts val="200"/>
              </a:spcAft>
              <a:buClr>
                <a:schemeClr val="accent1"/>
              </a:buClr>
              <a:buSzPct val="110000"/>
              <a:buFont typeface="Arial" charset="0"/>
              <a:buNone/>
              <a:tabLst/>
              <a:defRPr/>
            </a:pPr>
            <a:endParaRPr kumimoji="0" lang="en-US" sz="1900" b="1" i="0" u="none" strike="noStrike" kern="1200" cap="none" spc="0" normalizeH="0" baseline="0" noProof="0" dirty="0">
              <a:ln>
                <a:noFill/>
              </a:ln>
              <a:solidFill>
                <a:srgbClr val="17375D"/>
              </a:solidFill>
              <a:effectLst/>
              <a:uLnTx/>
              <a:uFillTx/>
              <a:latin typeface="Segoe UI" pitchFamily="34" charset="0"/>
              <a:ea typeface="MS PGothic" charset="0"/>
              <a:cs typeface="Segoe UI" pitchFamily="34" charset="0"/>
            </a:endParaRPr>
          </a:p>
          <a:p>
            <a:pPr marL="342900" marR="0" lvl="0" indent="-342900" algn="l" defTabSz="914400" rtl="0" eaLnBrk="1" fontAlgn="base" latinLnBrk="0" hangingPunct="1">
              <a:lnSpc>
                <a:spcPct val="80000"/>
              </a:lnSpc>
              <a:spcBef>
                <a:spcPts val="1200"/>
              </a:spcBef>
              <a:spcAft>
                <a:spcPts val="200"/>
              </a:spcAft>
              <a:buClr>
                <a:schemeClr val="accent1"/>
              </a:buClr>
              <a:buSzPct val="110000"/>
              <a:buFont typeface="Calibri" charset="0"/>
              <a:buNone/>
              <a:tabLst/>
              <a:defRPr/>
            </a:pPr>
            <a:endParaRPr kumimoji="0" lang="en-US" sz="1900" b="0" i="0" u="none" strike="noStrike" kern="1200" cap="none" spc="0" normalizeH="0" baseline="0" noProof="0" dirty="0">
              <a:ln>
                <a:noFill/>
              </a:ln>
              <a:solidFill>
                <a:srgbClr val="17375D"/>
              </a:solidFill>
              <a:effectLst/>
              <a:uLnTx/>
              <a:uFillTx/>
              <a:latin typeface="Segoe UI" pitchFamily="34" charset="0"/>
              <a:ea typeface="MS PGothic" charset="0"/>
              <a:cs typeface="Segoe UI" pitchFamily="34" charset="0"/>
            </a:endParaRPr>
          </a:p>
        </p:txBody>
      </p:sp>
      <p:sp>
        <p:nvSpPr>
          <p:cNvPr id="11" name="Content Placeholder 2"/>
          <p:cNvSpPr txBox="1">
            <a:spLocks/>
          </p:cNvSpPr>
          <p:nvPr/>
        </p:nvSpPr>
        <p:spPr bwMode="auto">
          <a:xfrm>
            <a:off x="4876800" y="1981200"/>
            <a:ext cx="3429000" cy="2455819"/>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marL="457200" marR="0" lvl="1" indent="-457200" algn="l" defTabSz="914400" rtl="0" eaLnBrk="0" fontAlgn="base" latinLnBrk="0" hangingPunct="0">
              <a:lnSpc>
                <a:spcPct val="100000"/>
              </a:lnSpc>
              <a:spcBef>
                <a:spcPts val="400"/>
              </a:spcBef>
              <a:spcAft>
                <a:spcPts val="800"/>
              </a:spcAft>
              <a:buClr>
                <a:srgbClr val="066E9F"/>
              </a:buClr>
              <a:buSzTx/>
              <a:buFont typeface="+mj-lt"/>
              <a:buAutoNum type="arabicPeriod" startAt="2"/>
              <a:tabLst/>
              <a:defRPr/>
            </a:pPr>
            <a:r>
              <a:rPr lang="pt-PT" sz="2400" b="1" dirty="0">
                <a:solidFill>
                  <a:srgbClr val="17375D"/>
                </a:solidFill>
                <a:latin typeface="Segoe UI" pitchFamily="34" charset="0"/>
                <a:ea typeface="Segoe UI" pitchFamily="34" charset="0"/>
                <a:cs typeface="Segoe UI" pitchFamily="34" charset="0"/>
              </a:rPr>
              <a:t>Produzir </a:t>
            </a:r>
            <a:r>
              <a:rPr kumimoji="0" lang="pt-PT" sz="24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relatórios</a:t>
            </a:r>
          </a:p>
          <a:p>
            <a:pPr marL="742950" lvl="2" indent="-285750" eaLnBrk="0" fontAlgn="base" hangingPunct="0">
              <a:lnSpc>
                <a:spcPct val="90000"/>
              </a:lnSpc>
              <a:spcBef>
                <a:spcPts val="200"/>
              </a:spcBef>
              <a:spcAft>
                <a:spcPts val="400"/>
              </a:spcAft>
              <a:buClr>
                <a:srgbClr val="066E9F"/>
              </a:buClr>
              <a:buSzPct val="100000"/>
              <a:buFont typeface="Wingdings" charset="2"/>
              <a:buChar char="§"/>
              <a:defRPr/>
            </a:pPr>
            <a:r>
              <a:rPr lang="pt-PT" dirty="0">
                <a:solidFill>
                  <a:srgbClr val="17375D"/>
                </a:solidFill>
                <a:latin typeface="Segoe UI" pitchFamily="34" charset="0"/>
                <a:ea typeface="MS PGothic" charset="0"/>
                <a:cs typeface="Segoe UI" pitchFamily="34" charset="0"/>
              </a:rPr>
              <a:t>Relatórios da OMS/Parceiro</a:t>
            </a:r>
          </a:p>
          <a:p>
            <a:pPr marL="742950" lvl="2" indent="-285750" eaLnBrk="0" fontAlgn="base" hangingPunct="0">
              <a:lnSpc>
                <a:spcPct val="90000"/>
              </a:lnSpc>
              <a:spcBef>
                <a:spcPts val="200"/>
              </a:spcBef>
              <a:spcAft>
                <a:spcPts val="400"/>
              </a:spcAft>
              <a:buClr>
                <a:srgbClr val="066E9F"/>
              </a:buClr>
              <a:buSzPct val="100000"/>
              <a:buFont typeface="Wingdings" charset="2"/>
              <a:buChar char="§"/>
              <a:defRPr/>
            </a:pPr>
            <a:r>
              <a:rPr lang="pt-PT" dirty="0">
                <a:solidFill>
                  <a:srgbClr val="17375D"/>
                </a:solidFill>
                <a:latin typeface="Segoe UI" pitchFamily="34" charset="0"/>
                <a:ea typeface="MS PGothic" charset="0"/>
                <a:cs typeface="Segoe UI" pitchFamily="34" charset="0"/>
              </a:rPr>
              <a:t>Relatórios padrões</a:t>
            </a:r>
          </a:p>
          <a:p>
            <a:pPr marL="742950" lvl="2" indent="-285750" eaLnBrk="0" fontAlgn="base" hangingPunct="0">
              <a:lnSpc>
                <a:spcPct val="90000"/>
              </a:lnSpc>
              <a:spcBef>
                <a:spcPts val="200"/>
              </a:spcBef>
              <a:spcAft>
                <a:spcPts val="400"/>
              </a:spcAft>
              <a:buClr>
                <a:srgbClr val="066E9F"/>
              </a:buClr>
              <a:buSzPct val="100000"/>
              <a:buFont typeface="Wingdings" charset="2"/>
              <a:buChar char="§"/>
              <a:defRPr/>
            </a:pPr>
            <a:r>
              <a:rPr lang="pt-PT" dirty="0">
                <a:solidFill>
                  <a:srgbClr val="17375D"/>
                </a:solidFill>
                <a:latin typeface="Segoe UI" pitchFamily="34" charset="0"/>
                <a:ea typeface="MS PGothic" charset="0"/>
                <a:cs typeface="Segoe UI" pitchFamily="34" charset="0"/>
              </a:rPr>
              <a:t>Relatórios personalizados</a:t>
            </a:r>
            <a:endParaRPr kumimoji="0" lang="en-US" sz="24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L="657225" marR="0" lvl="1" indent="-273050" algn="l" defTabSz="914400" rtl="0" eaLnBrk="0" fontAlgn="base" latinLnBrk="0" hangingPunct="0">
              <a:lnSpc>
                <a:spcPct val="90000"/>
              </a:lnSpc>
              <a:spcBef>
                <a:spcPts val="400"/>
              </a:spcBef>
              <a:spcAft>
                <a:spcPts val="400"/>
              </a:spcAft>
              <a:buClr>
                <a:schemeClr val="accent1"/>
              </a:buClr>
              <a:buSzTx/>
              <a:buFont typeface="Calibri" charset="0"/>
              <a:buChar char="◦"/>
              <a:tabLst/>
              <a:defRPr/>
            </a:pPr>
            <a:endParaRPr kumimoji="0" lang="en-US" sz="28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L="342900" marR="0" lvl="0" indent="-342900" algn="l" defTabSz="914400" rtl="0" eaLnBrk="1" fontAlgn="base" latinLnBrk="0" hangingPunct="1">
              <a:lnSpc>
                <a:spcPct val="110000"/>
              </a:lnSpc>
              <a:spcBef>
                <a:spcPts val="1200"/>
              </a:spcBef>
              <a:spcAft>
                <a:spcPts val="200"/>
              </a:spcAft>
              <a:buClr>
                <a:schemeClr val="accent1"/>
              </a:buClr>
              <a:buSzPct val="110000"/>
              <a:buFont typeface="Arial" charset="0"/>
              <a:buNone/>
              <a:tabLst/>
              <a:defRPr/>
            </a:pPr>
            <a:endParaRPr kumimoji="0" lang="en-US" sz="1900" b="1" i="0" u="none" strike="noStrike" kern="1200" cap="none" spc="0" normalizeH="0" baseline="0" noProof="0" dirty="0">
              <a:ln>
                <a:noFill/>
              </a:ln>
              <a:solidFill>
                <a:srgbClr val="17375D"/>
              </a:solidFill>
              <a:effectLst/>
              <a:uLnTx/>
              <a:uFillTx/>
              <a:latin typeface="Segoe UI" pitchFamily="34" charset="0"/>
              <a:ea typeface="MS PGothic" charset="0"/>
              <a:cs typeface="Segoe UI" pitchFamily="34" charset="0"/>
            </a:endParaRPr>
          </a:p>
          <a:p>
            <a:pPr marL="342900" marR="0" lvl="0" indent="-342900" algn="l" defTabSz="914400" rtl="0" eaLnBrk="1" fontAlgn="base" latinLnBrk="0" hangingPunct="1">
              <a:lnSpc>
                <a:spcPct val="80000"/>
              </a:lnSpc>
              <a:spcBef>
                <a:spcPts val="1200"/>
              </a:spcBef>
              <a:spcAft>
                <a:spcPts val="200"/>
              </a:spcAft>
              <a:buClr>
                <a:schemeClr val="accent1"/>
              </a:buClr>
              <a:buSzPct val="110000"/>
              <a:buFont typeface="Calibri" charset="0"/>
              <a:buNone/>
              <a:tabLst/>
              <a:defRPr/>
            </a:pPr>
            <a:endParaRPr kumimoji="0" lang="en-US" sz="1900" b="0" i="0" u="none" strike="noStrike" kern="1200" cap="none" spc="0" normalizeH="0" baseline="0" noProof="0" dirty="0">
              <a:ln>
                <a:noFill/>
              </a:ln>
              <a:solidFill>
                <a:srgbClr val="17375D"/>
              </a:solidFill>
              <a:effectLst/>
              <a:uLnTx/>
              <a:uFillTx/>
              <a:latin typeface="Segoe UI" pitchFamily="34" charset="0"/>
              <a:ea typeface="MS PGothic" charset="0"/>
              <a:cs typeface="Segoe UI" pitchFamily="34" charset="0"/>
            </a:endParaRPr>
          </a:p>
        </p:txBody>
      </p:sp>
      <p:sp>
        <p:nvSpPr>
          <p:cNvPr id="4" name="Title 3"/>
          <p:cNvSpPr>
            <a:spLocks noGrp="1"/>
          </p:cNvSpPr>
          <p:nvPr>
            <p:ph type="title"/>
          </p:nvPr>
        </p:nvSpPr>
        <p:spPr>
          <a:xfrm>
            <a:off x="135468" y="206613"/>
            <a:ext cx="3677634" cy="580787"/>
          </a:xfrm>
        </p:spPr>
        <p:txBody>
          <a:bodyPr/>
          <a:lstStyle/>
          <a:p>
            <a:r>
              <a:rPr lang="pt-PT" dirty="0"/>
              <a:t>Funções primárias</a:t>
            </a:r>
          </a:p>
        </p:txBody>
      </p:sp>
      <p:pic>
        <p:nvPicPr>
          <p:cNvPr id="2" name="Picture 1" descr="4dashboard_.PNG"/>
          <p:cNvPicPr>
            <a:picLocks noChangeAspect="1"/>
          </p:cNvPicPr>
          <p:nvPr/>
        </p:nvPicPr>
        <p:blipFill rotWithShape="1">
          <a:blip r:embed="rId3" cstate="print">
            <a:extLst>
              <a:ext uri="{28A0092B-C50C-407E-A947-70E740481C1C}">
                <a14:useLocalDpi xmlns:a14="http://schemas.microsoft.com/office/drawing/2010/main" val="0"/>
              </a:ext>
            </a:extLst>
          </a:blip>
          <a:srcRect l="438" t="2908" r="45243" b="54947"/>
          <a:stretch/>
        </p:blipFill>
        <p:spPr>
          <a:xfrm>
            <a:off x="3886200" y="5029200"/>
            <a:ext cx="2032319" cy="1326047"/>
          </a:xfrm>
          <a:prstGeom prst="rect">
            <a:avLst/>
          </a:prstGeom>
          <a:effectLst>
            <a:outerShdw blurRad="63500" sx="102000" sy="102000" algn="ctr" rotWithShape="0">
              <a:schemeClr val="bg1">
                <a:lumMod val="50000"/>
                <a:alpha val="40000"/>
              </a:schemeClr>
            </a:outerShdw>
          </a:effectLst>
        </p:spPr>
      </p:pic>
      <p:pic>
        <p:nvPicPr>
          <p:cNvPr id="5" name="Picture 4" descr="4Leprosy.PNG"/>
          <p:cNvPicPr>
            <a:picLocks noChangeAspect="1"/>
          </p:cNvPicPr>
          <p:nvPr/>
        </p:nvPicPr>
        <p:blipFill rotWithShape="1">
          <a:blip r:embed="rId4" cstate="print">
            <a:extLst>
              <a:ext uri="{28A0092B-C50C-407E-A947-70E740481C1C}">
                <a14:useLocalDpi xmlns:a14="http://schemas.microsoft.com/office/drawing/2010/main" val="0"/>
              </a:ext>
            </a:extLst>
          </a:blip>
          <a:srcRect l="640" t="1725" r="49503" b="14843"/>
          <a:stretch/>
        </p:blipFill>
        <p:spPr>
          <a:xfrm>
            <a:off x="5334000" y="4114800"/>
            <a:ext cx="2057400" cy="1875041"/>
          </a:xfrm>
          <a:prstGeom prst="rect">
            <a:avLst/>
          </a:prstGeom>
          <a:effectLst>
            <a:outerShdw blurRad="63500" sx="102000" sy="102000" algn="ctr" rotWithShape="0">
              <a:schemeClr val="bg1">
                <a:lumMod val="50000"/>
                <a:alpha val="40000"/>
              </a:schemeClr>
            </a:outerShdw>
          </a:effectLst>
        </p:spPr>
      </p:pic>
      <p:grpSp>
        <p:nvGrpSpPr>
          <p:cNvPr id="12" name="Group 11"/>
          <p:cNvGrpSpPr/>
          <p:nvPr/>
        </p:nvGrpSpPr>
        <p:grpSpPr>
          <a:xfrm>
            <a:off x="6705600" y="3886200"/>
            <a:ext cx="1981200" cy="2441945"/>
            <a:chOff x="4953000" y="1523999"/>
            <a:chExt cx="3276600" cy="4038601"/>
          </a:xfrm>
        </p:grpSpPr>
        <p:sp>
          <p:nvSpPr>
            <p:cNvPr id="13" name="Rectangle 12"/>
            <p:cNvSpPr/>
            <p:nvPr/>
          </p:nvSpPr>
          <p:spPr>
            <a:xfrm>
              <a:off x="4953000" y="1523999"/>
              <a:ext cx="3276600" cy="4038601"/>
            </a:xfrm>
            <a:prstGeom prst="rect">
              <a:avLst/>
            </a:prstGeom>
            <a:solidFill>
              <a:schemeClr val="bg1"/>
            </a:solidFill>
            <a:ln>
              <a:noFill/>
            </a:ln>
            <a:effectLst>
              <a:outerShdw blurRad="63500" sx="102000" sy="102000" algn="ctr" rotWithShape="0">
                <a:schemeClr val="bg1">
                  <a:lumMod val="50000"/>
                  <a:alpha val="40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304.PNG"/>
            <p:cNvPicPr>
              <a:picLocks noChangeAspect="1"/>
            </p:cNvPicPr>
            <p:nvPr/>
          </p:nvPicPr>
          <p:blipFill rotWithShape="1">
            <a:blip r:embed="rId5" cstate="print"/>
            <a:srcRect l="466" t="9801" r="70784" b="23169"/>
            <a:stretch/>
          </p:blipFill>
          <p:spPr>
            <a:xfrm>
              <a:off x="5080701" y="1671221"/>
              <a:ext cx="3065368" cy="3884675"/>
            </a:xfrm>
            <a:prstGeom prst="rect">
              <a:avLst/>
            </a:prstGeom>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PT" dirty="0"/>
              <a:t>Adicionar um novo utilizador</a:t>
            </a:r>
          </a:p>
        </p:txBody>
      </p:sp>
      <p:sp>
        <p:nvSpPr>
          <p:cNvPr id="2" name="Text Placeholder 1"/>
          <p:cNvSpPr>
            <a:spLocks noGrp="1"/>
          </p:cNvSpPr>
          <p:nvPr>
            <p:ph type="body" sz="quarter" idx="10"/>
          </p:nvPr>
        </p:nvSpPr>
        <p:spPr>
          <a:xfrm>
            <a:off x="762000" y="914400"/>
            <a:ext cx="7696200" cy="5334000"/>
          </a:xfrm>
          <a:prstGeom prst="rect">
            <a:avLst/>
          </a:prstGeom>
        </p:spPr>
        <p:txBody>
          <a:bodyPr>
            <a:noAutofit/>
          </a:bodyPr>
          <a:lstStyle/>
          <a:p>
            <a:pPr marL="457200" lvl="1" indent="-457200">
              <a:spcAft>
                <a:spcPts val="1200"/>
              </a:spcAft>
              <a:buFont typeface="+mj-lt"/>
              <a:buAutoNum type="arabicPeriod"/>
            </a:pPr>
            <a:r>
              <a:rPr lang="pt-PT" sz="2000" dirty="0">
                <a:latin typeface="+mn-lt"/>
              </a:rPr>
              <a:t>Seleccionar</a:t>
            </a:r>
            <a:r>
              <a:rPr lang="pt-PT" sz="2000" dirty="0"/>
              <a:t> </a:t>
            </a:r>
            <a:r>
              <a:rPr lang="pt-PT" sz="2000" b="1" dirty="0">
                <a:latin typeface="+mn-lt"/>
              </a:rPr>
              <a:t>Settings – Edit settings (Configura</a:t>
            </a:r>
            <a:r>
              <a:rPr lang="pt-PT" sz="2000" b="1" dirty="0">
                <a:latin typeface="+mn-lt"/>
                <a:cs typeface="Calibri"/>
              </a:rPr>
              <a:t>ções – Editar </a:t>
            </a:r>
            <a:r>
              <a:rPr lang="pt-PT" sz="2000" b="1" dirty="0">
                <a:latin typeface="+mn-lt"/>
              </a:rPr>
              <a:t>Configura</a:t>
            </a:r>
            <a:r>
              <a:rPr lang="pt-PT" sz="2000" b="1" dirty="0">
                <a:latin typeface="+mn-lt"/>
                <a:cs typeface="Calibri"/>
              </a:rPr>
              <a:t>ções </a:t>
            </a:r>
            <a:endParaRPr lang="pt-PT" sz="2000" b="1" dirty="0">
              <a:latin typeface="+mn-lt"/>
            </a:endParaRPr>
          </a:p>
          <a:p>
            <a:pPr marL="457200" lvl="1" indent="-457200">
              <a:spcAft>
                <a:spcPts val="1200"/>
              </a:spcAft>
              <a:buFont typeface="+mj-lt"/>
              <a:buAutoNum type="arabicPeriod"/>
            </a:pPr>
            <a:r>
              <a:rPr lang="pt-PT" sz="2000" dirty="0">
                <a:latin typeface="+mn-lt"/>
              </a:rPr>
              <a:t>Clicar no separador </a:t>
            </a:r>
            <a:r>
              <a:rPr lang="pt-PT" sz="2000" b="1" dirty="0">
                <a:latin typeface="+mn-lt"/>
              </a:rPr>
              <a:t>Users (Utilizadores)</a:t>
            </a:r>
          </a:p>
          <a:p>
            <a:pPr marL="457200" lvl="1" indent="-457200">
              <a:spcAft>
                <a:spcPts val="1200"/>
              </a:spcAft>
              <a:buFont typeface="+mj-lt"/>
              <a:buAutoNum type="arabicPeriod"/>
            </a:pPr>
            <a:r>
              <a:rPr lang="pt-PT" sz="2000" dirty="0">
                <a:latin typeface="+mn-lt"/>
              </a:rPr>
              <a:t>Seleccionar</a:t>
            </a:r>
            <a:r>
              <a:rPr lang="pt-PT" sz="2000" b="1" dirty="0">
                <a:latin typeface="+mn-lt"/>
              </a:rPr>
              <a:t> Add new user (Adicionar novo utilizador)</a:t>
            </a:r>
          </a:p>
          <a:p>
            <a:pPr marL="457200" lvl="1" indent="-457200">
              <a:spcAft>
                <a:spcPts val="1200"/>
              </a:spcAft>
              <a:buFont typeface="+mj-lt"/>
              <a:buAutoNum type="arabicPeriod"/>
            </a:pPr>
            <a:r>
              <a:rPr lang="pt-PT" sz="2000" dirty="0">
                <a:latin typeface="+mn-lt"/>
              </a:rPr>
              <a:t>Definir o nome do utilizador: </a:t>
            </a:r>
            <a:r>
              <a:rPr lang="pt-PT" sz="2000" b="1" dirty="0">
                <a:latin typeface="+mn-lt"/>
              </a:rPr>
              <a:t>Gestor de Programa</a:t>
            </a:r>
          </a:p>
          <a:p>
            <a:pPr marL="457200" lvl="1" indent="-457200">
              <a:spcAft>
                <a:spcPts val="1200"/>
              </a:spcAft>
              <a:buFont typeface="+mj-lt"/>
              <a:buAutoNum type="arabicPeriod"/>
            </a:pPr>
            <a:r>
              <a:rPr lang="pt-PT" sz="2000" dirty="0">
                <a:latin typeface="+mn-lt"/>
              </a:rPr>
              <a:t>Definir a senha: (</a:t>
            </a:r>
            <a:r>
              <a:rPr lang="pt-PT" sz="2000" dirty="0">
                <a:latin typeface="Calibri"/>
                <a:cs typeface="Calibri"/>
              </a:rPr>
              <a:t>à </a:t>
            </a:r>
            <a:r>
              <a:rPr lang="pt-PT" sz="2000" dirty="0">
                <a:latin typeface="+mn-lt"/>
              </a:rPr>
              <a:t>sua escolha, mas anote-a) </a:t>
            </a:r>
          </a:p>
          <a:p>
            <a:pPr marL="457200" lvl="1" indent="-457200">
              <a:buFont typeface="+mj-lt"/>
              <a:buAutoNum type="arabicPeriod"/>
            </a:pPr>
            <a:r>
              <a:rPr lang="pt-PT" sz="2000" dirty="0">
                <a:latin typeface="+mn-lt"/>
                <a:cs typeface="Calibri"/>
              </a:rPr>
              <a:t>Seleccionar funções: </a:t>
            </a:r>
          </a:p>
          <a:p>
            <a:pPr marL="800100" lvl="2" indent="-342900">
              <a:buSzPct val="100000"/>
              <a:buFont typeface="Wingdings" charset="2"/>
              <a:buChar char="§"/>
            </a:pPr>
            <a:r>
              <a:rPr lang="pt-PT" sz="2000" b="1" dirty="0">
                <a:latin typeface="+mn-lt"/>
                <a:cs typeface="Calibri"/>
              </a:rPr>
              <a:t>Administrador</a:t>
            </a:r>
          </a:p>
          <a:p>
            <a:pPr marL="800100" lvl="2" indent="-342900">
              <a:buSzPct val="100000"/>
              <a:buFont typeface="Wingdings" charset="2"/>
              <a:buChar char="§"/>
            </a:pPr>
            <a:r>
              <a:rPr lang="pt-PT" sz="2000" b="1" dirty="0">
                <a:latin typeface="+mn-lt"/>
              </a:rPr>
              <a:t>Digitador de dados</a:t>
            </a:r>
          </a:p>
          <a:p>
            <a:pPr marL="800100" lvl="2" indent="-342900">
              <a:spcAft>
                <a:spcPts val="1200"/>
              </a:spcAft>
              <a:buSzPct val="100000"/>
              <a:buFont typeface="Wingdings" charset="2"/>
              <a:buChar char="§"/>
            </a:pPr>
            <a:r>
              <a:rPr lang="pt-PT" sz="2000" b="1" dirty="0">
                <a:latin typeface="+mn-lt"/>
              </a:rPr>
              <a:t>Visualizador de dados</a:t>
            </a:r>
          </a:p>
          <a:p>
            <a:pPr marL="457200" lvl="1" indent="-457200">
              <a:spcAft>
                <a:spcPts val="1200"/>
              </a:spcAft>
              <a:buFont typeface="+mj-lt"/>
              <a:buAutoNum type="arabicPeriod"/>
            </a:pPr>
            <a:r>
              <a:rPr lang="pt-PT" sz="2000" dirty="0">
                <a:latin typeface="+mn-lt"/>
              </a:rPr>
              <a:t>Pressione </a:t>
            </a:r>
            <a:r>
              <a:rPr lang="pt-PT" sz="2000" b="1" dirty="0">
                <a:latin typeface="+mn-lt"/>
              </a:rPr>
              <a:t>Save (Gravar)</a:t>
            </a:r>
          </a:p>
          <a:p>
            <a:pPr marL="457200" lvl="1" indent="-457200">
              <a:spcAft>
                <a:spcPts val="1200"/>
              </a:spcAft>
              <a:buFont typeface="+mj-lt"/>
              <a:buAutoNum type="arabicPeriod"/>
            </a:pPr>
            <a:r>
              <a:rPr lang="pt-PT" sz="2000" dirty="0">
                <a:latin typeface="+mn-lt"/>
              </a:rPr>
              <a:t>Utilize o </a:t>
            </a:r>
            <a:r>
              <a:rPr lang="pt-PT" sz="2000" b="1" dirty="0">
                <a:latin typeface="+mn-lt"/>
              </a:rPr>
              <a:t>botão Painel</a:t>
            </a:r>
            <a:r>
              <a:rPr lang="pt-PT" sz="2000" dirty="0">
                <a:latin typeface="+mn-lt"/>
              </a:rPr>
              <a:t> para voltar no painel</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533400" y="1219200"/>
            <a:ext cx="7315200" cy="3962399"/>
          </a:xfrm>
          <a:prstGeom prst="rect">
            <a:avLst/>
          </a:prstGeom>
        </p:spPr>
        <p:txBody>
          <a:bodyPr vert="horz" lIns="91440" tIns="45720" rIns="91440" bIns="45720" rtlCol="0">
            <a:noAutofit/>
          </a:bodyPr>
          <a:lstStyle/>
          <a:p>
            <a:pPr marL="342900" lvl="0" indent="-342900">
              <a:spcBef>
                <a:spcPct val="20000"/>
              </a:spcBef>
              <a:spcAft>
                <a:spcPts val="1200"/>
              </a:spcAft>
              <a:buClr>
                <a:srgbClr val="066E9F"/>
              </a:buClr>
              <a:buSzPct val="120000"/>
            </a:pPr>
            <a:r>
              <a:rPr kumimoji="0" lang="pt-PT" sz="2000" i="0" u="none" strike="noStrike" kern="1200" cap="none" spc="0" normalizeH="0" baseline="0" noProof="0" dirty="0">
                <a:ln>
                  <a:noFill/>
                </a:ln>
                <a:solidFill>
                  <a:srgbClr val="17375D"/>
                </a:solidFill>
                <a:effectLst/>
                <a:uLnTx/>
                <a:uFillTx/>
                <a:ea typeface="Segoe UI" pitchFamily="34" charset="0"/>
                <a:cs typeface="Segoe UI" pitchFamily="34" charset="0"/>
              </a:rPr>
              <a:t>A opção </a:t>
            </a:r>
            <a:r>
              <a:rPr kumimoji="0" lang="pt-PT" sz="2000" b="1" i="0" u="none" strike="noStrike" kern="1200" cap="none" spc="0" normalizeH="0" baseline="0" noProof="0" dirty="0">
                <a:ln>
                  <a:noFill/>
                </a:ln>
                <a:solidFill>
                  <a:srgbClr val="17375D"/>
                </a:solidFill>
                <a:effectLst/>
                <a:uLnTx/>
                <a:uFillTx/>
                <a:ea typeface="Segoe UI" pitchFamily="34" charset="0"/>
                <a:cs typeface="Segoe UI" pitchFamily="34" charset="0"/>
              </a:rPr>
              <a:t>Database (Base de  dados)</a:t>
            </a:r>
            <a:r>
              <a:rPr kumimoji="0" lang="pt-PT" sz="2000" b="0" i="0" u="none" strike="noStrike" kern="1200" cap="none" spc="0" normalizeH="0" baseline="0" noProof="0" dirty="0">
                <a:ln>
                  <a:noFill/>
                </a:ln>
                <a:solidFill>
                  <a:srgbClr val="17375D"/>
                </a:solidFill>
                <a:effectLst/>
                <a:uLnTx/>
                <a:uFillTx/>
                <a:ea typeface="Segoe UI" pitchFamily="34" charset="0"/>
                <a:cs typeface="Segoe UI" pitchFamily="34" charset="0"/>
              </a:rPr>
              <a:t> </a:t>
            </a:r>
            <a:r>
              <a:rPr lang="pt-PT" sz="2000" dirty="0">
                <a:solidFill>
                  <a:srgbClr val="17375D"/>
                </a:solidFill>
                <a:ea typeface="Segoe UI" pitchFamily="34" charset="0"/>
                <a:cs typeface="Segoe UI" pitchFamily="34" charset="0"/>
              </a:rPr>
              <a:t>permite</a:t>
            </a:r>
            <a:r>
              <a:rPr kumimoji="0" lang="pt-PT" sz="2000" b="0" i="0" u="none" strike="noStrike" kern="1200" cap="none" spc="0" normalizeH="0" baseline="0" noProof="0" dirty="0">
                <a:ln>
                  <a:noFill/>
                </a:ln>
                <a:solidFill>
                  <a:srgbClr val="17375D"/>
                </a:solidFill>
                <a:effectLst/>
                <a:uLnTx/>
                <a:uFillTx/>
                <a:ea typeface="Segoe UI" pitchFamily="34" charset="0"/>
                <a:cs typeface="Segoe UI" pitchFamily="34" charset="0"/>
              </a:rPr>
              <a:t>:</a:t>
            </a:r>
          </a:p>
          <a:p>
            <a:pPr marL="640080" marR="0" lvl="0" indent="-342900" algn="l" defTabSz="914400" rtl="0" eaLnBrk="1" fontAlgn="auto" latinLnBrk="0" hangingPunct="1">
              <a:lnSpc>
                <a:spcPct val="100000"/>
              </a:lnSpc>
              <a:spcBef>
                <a:spcPct val="20000"/>
              </a:spcBef>
              <a:spcAft>
                <a:spcPts val="1800"/>
              </a:spcAft>
              <a:buClr>
                <a:srgbClr val="066E9F"/>
              </a:buClr>
              <a:buSzPct val="100000"/>
              <a:buFont typeface="Wingdings" charset="2"/>
              <a:buChar char="§"/>
              <a:tabLst/>
              <a:defRPr/>
            </a:pPr>
            <a:r>
              <a:rPr lang="pt-PT" sz="2000" b="1" dirty="0">
                <a:solidFill>
                  <a:srgbClr val="17375D"/>
                </a:solidFill>
                <a:ea typeface="Segoe UI" pitchFamily="34" charset="0"/>
                <a:cs typeface="Segoe UI" pitchFamily="34" charset="0"/>
              </a:rPr>
              <a:t>Criar uma cópia do ficheiro de registo de erro [Retrive log file]</a:t>
            </a:r>
            <a:r>
              <a:rPr lang="pt-PT" sz="2000" dirty="0">
                <a:solidFill>
                  <a:srgbClr val="17375D"/>
                </a:solidFill>
                <a:ea typeface="Segoe UI" pitchFamily="34" charset="0"/>
                <a:cs typeface="Segoe UI" pitchFamily="34" charset="0"/>
              </a:rPr>
              <a:t>. Se </a:t>
            </a:r>
            <a:r>
              <a:rPr lang="pt-PT" sz="2000" dirty="0">
                <a:solidFill>
                  <a:srgbClr val="17375D"/>
                </a:solidFill>
                <a:ea typeface="Segoe UI" pitchFamily="34" charset="0"/>
                <a:cs typeface="Segoe UI Light" panose="020B0502040204020203" pitchFamily="34" charset="0"/>
              </a:rPr>
              <a:t>encontrar quaisquer erros ao utilizar </a:t>
            </a:r>
            <a:r>
              <a:rPr lang="pt-BR" sz="2000" dirty="0">
                <a:solidFill>
                  <a:srgbClr val="17375D"/>
                </a:solidFill>
                <a:ea typeface="Segoe UI" pitchFamily="34" charset="0"/>
                <a:cs typeface="Segoe UI Light" panose="020B0502040204020203" pitchFamily="34" charset="0"/>
              </a:rPr>
              <a:t>a base de dados integrada DTN</a:t>
            </a:r>
            <a:r>
              <a:rPr lang="pt-PT" sz="2000" dirty="0">
                <a:solidFill>
                  <a:srgbClr val="17375D"/>
                </a:solidFill>
                <a:ea typeface="Segoe UI" pitchFamily="34" charset="0"/>
                <a:cs typeface="Segoe UI Light" panose="020B0502040204020203" pitchFamily="34" charset="0"/>
              </a:rPr>
              <a:t>, deve </a:t>
            </a:r>
            <a:r>
              <a:rPr lang="pt-PT" sz="2000" b="1" dirty="0">
                <a:solidFill>
                  <a:srgbClr val="17375D"/>
                </a:solidFill>
                <a:ea typeface="Segoe UI" pitchFamily="34" charset="0"/>
                <a:cs typeface="Segoe UI Light" panose="020B0502040204020203" pitchFamily="34" charset="0"/>
              </a:rPr>
              <a:t>gravar esse registo e envi</a:t>
            </a:r>
            <a:r>
              <a:rPr lang="pt-PT" sz="2000" b="1" dirty="0">
                <a:solidFill>
                  <a:srgbClr val="17375D"/>
                </a:solidFill>
                <a:latin typeface="Calibri"/>
                <a:ea typeface="Segoe UI" pitchFamily="34" charset="0"/>
                <a:cs typeface="Calibri"/>
              </a:rPr>
              <a:t>á</a:t>
            </a:r>
            <a:r>
              <a:rPr lang="pt-PT" sz="2000" b="1" dirty="0">
                <a:solidFill>
                  <a:srgbClr val="17375D"/>
                </a:solidFill>
                <a:ea typeface="Segoe UI" pitchFamily="34" charset="0"/>
                <a:cs typeface="Segoe UI Light" panose="020B0502040204020203" pitchFamily="34" charset="0"/>
              </a:rPr>
              <a:t>-lo ao contacto apropriado</a:t>
            </a:r>
            <a:r>
              <a:rPr lang="pt-PT" sz="2000" dirty="0">
                <a:solidFill>
                  <a:srgbClr val="17375D"/>
                </a:solidFill>
                <a:ea typeface="Segoe UI" pitchFamily="34" charset="0"/>
                <a:cs typeface="Segoe UI Light" panose="020B0502040204020203" pitchFamily="34" charset="0"/>
              </a:rPr>
              <a:t>.</a:t>
            </a:r>
          </a:p>
          <a:p>
            <a:pPr marL="640080" indent="-342900">
              <a:spcBef>
                <a:spcPct val="20000"/>
              </a:spcBef>
              <a:buClr>
                <a:srgbClr val="066E9F"/>
              </a:buClr>
              <a:buSzPct val="100000"/>
              <a:buFont typeface="Wingdings" charset="2"/>
              <a:buChar char="§"/>
              <a:defRPr/>
            </a:pPr>
            <a:r>
              <a:rPr lang="pt-PT" sz="2000" b="1" dirty="0">
                <a:solidFill>
                  <a:srgbClr val="17375D"/>
                </a:solidFill>
                <a:ea typeface="Segoe UI" pitchFamily="34" charset="0"/>
                <a:cs typeface="Segoe UI" pitchFamily="34" charset="0"/>
              </a:rPr>
              <a:t>Restaurar a base de dados para fazer a c</a:t>
            </a:r>
            <a:r>
              <a:rPr lang="pt-PT" sz="2000" b="1" dirty="0">
                <a:solidFill>
                  <a:srgbClr val="17375D"/>
                </a:solidFill>
                <a:latin typeface="Calibri"/>
                <a:ea typeface="Segoe UI" pitchFamily="34" charset="0"/>
                <a:cs typeface="Calibri"/>
              </a:rPr>
              <a:t>ópia de segurança</a:t>
            </a:r>
            <a:r>
              <a:rPr lang="pt-PT" sz="2000" b="1" dirty="0">
                <a:solidFill>
                  <a:srgbClr val="17375D"/>
                </a:solidFill>
                <a:ea typeface="Segoe UI" pitchFamily="34" charset="0"/>
                <a:cs typeface="Segoe UI" pitchFamily="34" charset="0"/>
              </a:rPr>
              <a:t> gravada no último acesso [Restore]. </a:t>
            </a:r>
            <a:r>
              <a:rPr lang="pt-PT" sz="2000" dirty="0">
                <a:solidFill>
                  <a:srgbClr val="17375D"/>
                </a:solidFill>
                <a:ea typeface="Segoe UI" pitchFamily="34" charset="0"/>
                <a:cs typeface="Segoe UI" pitchFamily="34" charset="0"/>
              </a:rPr>
              <a:t/>
            </a:r>
            <a:br>
              <a:rPr lang="pt-PT" sz="2000" dirty="0">
                <a:solidFill>
                  <a:srgbClr val="17375D"/>
                </a:solidFill>
                <a:ea typeface="Segoe UI" pitchFamily="34" charset="0"/>
                <a:cs typeface="Segoe UI" pitchFamily="34" charset="0"/>
              </a:rPr>
            </a:br>
            <a:r>
              <a:rPr lang="pt-PT" sz="2000" dirty="0">
                <a:solidFill>
                  <a:srgbClr val="17375D"/>
                </a:solidFill>
                <a:ea typeface="Segoe UI" pitchFamily="34" charset="0"/>
                <a:cs typeface="Segoe UI" pitchFamily="34" charset="0"/>
              </a:rPr>
              <a:t>Se fizer um erro grave ao utilizar o seu ficheiro, pode clicar </a:t>
            </a:r>
            <a:r>
              <a:rPr lang="pt-PT" sz="2000" b="1" dirty="0" err="1">
                <a:solidFill>
                  <a:srgbClr val="17375D"/>
                </a:solidFill>
                <a:ea typeface="Segoe UI" pitchFamily="34" charset="0"/>
                <a:cs typeface="Segoe UI" pitchFamily="34" charset="0"/>
              </a:rPr>
              <a:t>Restore</a:t>
            </a:r>
            <a:r>
              <a:rPr lang="pt-PT" sz="2000" b="1" dirty="0">
                <a:solidFill>
                  <a:srgbClr val="17375D"/>
                </a:solidFill>
                <a:ea typeface="Segoe UI" pitchFamily="34" charset="0"/>
                <a:cs typeface="Segoe UI" pitchFamily="34" charset="0"/>
              </a:rPr>
              <a:t> (Restaurar)</a:t>
            </a:r>
            <a:r>
              <a:rPr lang="pt-PT" sz="2000" dirty="0">
                <a:solidFill>
                  <a:srgbClr val="17375D"/>
                </a:solidFill>
                <a:ea typeface="Segoe UI" pitchFamily="34" charset="0"/>
                <a:cs typeface="Segoe UI" pitchFamily="34" charset="0"/>
              </a:rPr>
              <a:t> para voltar para a versão antiga. </a:t>
            </a:r>
          </a:p>
          <a:p>
            <a:pPr marL="640080" lvl="1">
              <a:spcAft>
                <a:spcPts val="1200"/>
              </a:spcAft>
              <a:buClr>
                <a:srgbClr val="066E9F"/>
              </a:buClr>
              <a:buSzPct val="120000"/>
            </a:pPr>
            <a:endParaRPr kumimoji="0" lang="en-US" sz="2200" i="0" u="none" strike="noStrike" kern="1200" cap="none" spc="0" normalizeH="0" noProof="0" dirty="0">
              <a:ln>
                <a:noFill/>
              </a:ln>
              <a:solidFill>
                <a:srgbClr val="17375D"/>
              </a:solidFill>
              <a:effectLst/>
              <a:uLnTx/>
              <a:uFillTx/>
              <a:latin typeface="Segoe UI" pitchFamily="34" charset="0"/>
              <a:ea typeface="Segoe UI" pitchFamily="34" charset="0"/>
              <a:cs typeface="Segoe UI" pitchFamily="34" charset="0"/>
            </a:endParaRPr>
          </a:p>
          <a:p>
            <a:pPr marL="640080" marR="0" lvl="0" indent="-342900" algn="l" defTabSz="914400" rtl="0" eaLnBrk="1" fontAlgn="auto" latinLnBrk="0" hangingPunct="1">
              <a:lnSpc>
                <a:spcPct val="100000"/>
              </a:lnSpc>
              <a:spcBef>
                <a:spcPct val="20000"/>
              </a:spcBef>
              <a:spcAft>
                <a:spcPts val="600"/>
              </a:spcAft>
              <a:buClr>
                <a:srgbClr val="066E9F"/>
              </a:buClr>
              <a:buSzPct val="120000"/>
              <a:buFont typeface="Segoe UI" pitchFamily="34" charset="0"/>
              <a:buChar char="◦"/>
              <a:tabLst/>
              <a:defRPr/>
            </a:pPr>
            <a:endParaRPr kumimoji="0" lang="en-US" sz="2400" b="0" i="0" u="none" strike="noStrike" kern="1200" cap="none" spc="0" normalizeH="0" baseline="0" noProof="0" dirty="0">
              <a:ln>
                <a:noFill/>
              </a:ln>
              <a:solidFill>
                <a:srgbClr val="17375D"/>
              </a:solidFill>
              <a:effectLst/>
              <a:uLnTx/>
              <a:uFillTx/>
              <a:latin typeface="Segoe UI Semibold" pitchFamily="34" charset="0"/>
              <a:ea typeface="Segoe UI" pitchFamily="34" charset="0"/>
              <a:cs typeface="Segoe UI" pitchFamily="34" charset="0"/>
            </a:endParaRPr>
          </a:p>
        </p:txBody>
      </p:sp>
      <p:sp>
        <p:nvSpPr>
          <p:cNvPr id="3" name="Text Placeholder 2"/>
          <p:cNvSpPr>
            <a:spLocks noGrp="1"/>
          </p:cNvSpPr>
          <p:nvPr>
            <p:ph type="body" sz="quarter" idx="13"/>
          </p:nvPr>
        </p:nvSpPr>
        <p:spPr>
          <a:xfrm>
            <a:off x="171331" y="42335"/>
            <a:ext cx="3790653" cy="307777"/>
          </a:xfrm>
        </p:spPr>
        <p:txBody>
          <a:bodyPr/>
          <a:lstStyle/>
          <a:p>
            <a:r>
              <a:rPr lang="pt-BR" dirty="0"/>
              <a:t>uma visão da ferramenta: menu principal</a:t>
            </a:r>
          </a:p>
        </p:txBody>
      </p:sp>
      <p:sp>
        <p:nvSpPr>
          <p:cNvPr id="27" name="Title 20"/>
          <p:cNvSpPr>
            <a:spLocks noGrp="1"/>
          </p:cNvSpPr>
          <p:nvPr>
            <p:ph type="title"/>
          </p:nvPr>
        </p:nvSpPr>
        <p:spPr>
          <a:xfrm>
            <a:off x="152400" y="369094"/>
            <a:ext cx="2819400" cy="516255"/>
          </a:xfrm>
        </p:spPr>
        <p:txBody>
          <a:bodyPr/>
          <a:lstStyle/>
          <a:p>
            <a:r>
              <a:rPr lang="pt-PT" dirty="0"/>
              <a:t>Configurações</a:t>
            </a:r>
            <a:endParaRPr lang="en-US" sz="2600" dirty="0">
              <a:solidFill>
                <a:srgbClr val="066E9F"/>
              </a:solidFill>
            </a:endParaRPr>
          </a:p>
        </p:txBody>
      </p:sp>
    </p:spTree>
    <p:extLst>
      <p:ext uri="{BB962C8B-B14F-4D97-AF65-F5344CB8AC3E}">
        <p14:creationId xmlns:p14="http://schemas.microsoft.com/office/powerpoint/2010/main" val="29036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p:cNvSpPr txBox="1">
            <a:spLocks/>
          </p:cNvSpPr>
          <p:nvPr/>
        </p:nvSpPr>
        <p:spPr>
          <a:xfrm>
            <a:off x="685800" y="1143000"/>
            <a:ext cx="7391400" cy="4190999"/>
          </a:xfrm>
          <a:prstGeom prst="rect">
            <a:avLst/>
          </a:prstGeom>
        </p:spPr>
        <p:txBody>
          <a:bodyPr vert="horz" lIns="91440" tIns="45720" rIns="91440" bIns="45720" rtlCol="0">
            <a:noAutofit/>
          </a:bodyPr>
          <a:lstStyle/>
          <a:p>
            <a:pPr lvl="0">
              <a:spcBef>
                <a:spcPct val="20000"/>
              </a:spcBef>
              <a:spcAft>
                <a:spcPts val="1200"/>
              </a:spcAft>
              <a:buClr>
                <a:srgbClr val="066E9F"/>
              </a:buClr>
              <a:buSzPct val="120000"/>
            </a:pPr>
            <a:r>
              <a:rPr lang="pt-PT" sz="2200" b="1" dirty="0">
                <a:solidFill>
                  <a:srgbClr val="17375D"/>
                </a:solidFill>
                <a:ea typeface="Segoe UI" pitchFamily="34" charset="0"/>
                <a:cs typeface="Segoe UI" pitchFamily="34" charset="0"/>
              </a:rPr>
              <a:t>A Estatística do País</a:t>
            </a:r>
            <a:r>
              <a:rPr lang="pt-PT" sz="2200" dirty="0">
                <a:solidFill>
                  <a:srgbClr val="17375D"/>
                </a:solidFill>
                <a:ea typeface="Segoe UI" pitchFamily="34" charset="0"/>
                <a:cs typeface="Segoe UI" pitchFamily="34" charset="0"/>
              </a:rPr>
              <a:t> é onde todos os anos se actualizam os dados da população ao nível do país, tais como,  percentagens para diferentes grupos et</a:t>
            </a:r>
            <a:r>
              <a:rPr lang="pt-PT" sz="2200" dirty="0">
                <a:solidFill>
                  <a:srgbClr val="17375D"/>
                </a:solidFill>
                <a:ea typeface="Segoe UI" pitchFamily="34" charset="0"/>
                <a:cs typeface="Calibri"/>
              </a:rPr>
              <a:t>ários</a:t>
            </a:r>
            <a:r>
              <a:rPr lang="pt-PT" sz="2200" dirty="0">
                <a:solidFill>
                  <a:srgbClr val="17375D"/>
                </a:solidFill>
                <a:ea typeface="Segoe UI" pitchFamily="34" charset="0"/>
                <a:cs typeface="Segoe UI" pitchFamily="34" charset="0"/>
              </a:rPr>
              <a:t> e taxa de crescimento. </a:t>
            </a:r>
            <a:endParaRPr kumimoji="0" lang="pt-PT" sz="2200" b="0" i="0" u="none" strike="noStrike" kern="1200" cap="none" spc="0" normalizeH="0" baseline="0" noProof="0" dirty="0">
              <a:ln>
                <a:noFill/>
              </a:ln>
              <a:solidFill>
                <a:srgbClr val="17375D"/>
              </a:solidFill>
              <a:effectLst/>
              <a:uLnTx/>
              <a:uFillTx/>
              <a:ea typeface="Segoe UI" pitchFamily="34" charset="0"/>
              <a:cs typeface="Segoe UI" pitchFamily="34" charset="0"/>
            </a:endParaRPr>
          </a:p>
          <a:p>
            <a:pPr marL="297180" marR="0" lvl="0" algn="l" defTabSz="914400" rtl="0" eaLnBrk="1" fontAlgn="auto" latinLnBrk="0" hangingPunct="1">
              <a:lnSpc>
                <a:spcPct val="100000"/>
              </a:lnSpc>
              <a:spcBef>
                <a:spcPct val="20000"/>
              </a:spcBef>
              <a:spcAft>
                <a:spcPts val="600"/>
              </a:spcAft>
              <a:buClr>
                <a:srgbClr val="066E9F"/>
              </a:buClr>
              <a:buSzPct val="120000"/>
              <a:tabLst/>
              <a:defRPr/>
            </a:pPr>
            <a:endParaRPr kumimoji="0" lang="en-US" sz="2400" b="0" i="0" u="none" strike="noStrike" kern="1200" cap="none" spc="0" normalizeH="0" baseline="0" noProof="0" dirty="0">
              <a:ln>
                <a:noFill/>
              </a:ln>
              <a:solidFill>
                <a:srgbClr val="17375D"/>
              </a:solidFill>
              <a:effectLst/>
              <a:uLnTx/>
              <a:uFillTx/>
              <a:latin typeface="Segoe UI Semibold" pitchFamily="34" charset="0"/>
              <a:ea typeface="Segoe UI" pitchFamily="34" charset="0"/>
              <a:cs typeface="Segoe UI" pitchFamily="34" charset="0"/>
            </a:endParaRPr>
          </a:p>
        </p:txBody>
      </p:sp>
      <p:sp>
        <p:nvSpPr>
          <p:cNvPr id="3" name="Text Placeholder 2"/>
          <p:cNvSpPr>
            <a:spLocks noGrp="1"/>
          </p:cNvSpPr>
          <p:nvPr>
            <p:ph type="body" sz="quarter" idx="13"/>
          </p:nvPr>
        </p:nvSpPr>
        <p:spPr>
          <a:xfrm>
            <a:off x="171331" y="42335"/>
            <a:ext cx="3790653" cy="307777"/>
          </a:xfrm>
        </p:spPr>
        <p:txBody>
          <a:bodyPr/>
          <a:lstStyle/>
          <a:p>
            <a:r>
              <a:rPr lang="pt-BR" dirty="0"/>
              <a:t>uma visão da ferramenta: menu principal</a:t>
            </a:r>
          </a:p>
        </p:txBody>
      </p:sp>
      <p:sp>
        <p:nvSpPr>
          <p:cNvPr id="21" name="Title 20"/>
          <p:cNvSpPr>
            <a:spLocks noGrp="1"/>
          </p:cNvSpPr>
          <p:nvPr>
            <p:ph type="title"/>
          </p:nvPr>
        </p:nvSpPr>
        <p:spPr>
          <a:xfrm>
            <a:off x="152400" y="369094"/>
            <a:ext cx="2819400" cy="516255"/>
          </a:xfrm>
        </p:spPr>
        <p:txBody>
          <a:bodyPr/>
          <a:lstStyle/>
          <a:p>
            <a:r>
              <a:rPr lang="pt-PT" dirty="0"/>
              <a:t>Configurações</a:t>
            </a:r>
            <a:endParaRPr lang="en-US" sz="2600" dirty="0">
              <a:solidFill>
                <a:srgbClr val="066E9F"/>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685800" y="1219200"/>
            <a:ext cx="7391400" cy="3962399"/>
          </a:xfrm>
          <a:prstGeom prst="rect">
            <a:avLst/>
          </a:prstGeom>
        </p:spPr>
        <p:txBody>
          <a:bodyPr vert="horz" lIns="91440" tIns="45720" rIns="91440" bIns="45720" rtlCol="0">
            <a:noAutofit/>
          </a:bodyPr>
          <a:lstStyle/>
          <a:p>
            <a:pPr marL="342900" lvl="0" indent="-342900">
              <a:spcBef>
                <a:spcPct val="20000"/>
              </a:spcBef>
              <a:spcAft>
                <a:spcPts val="1200"/>
              </a:spcAft>
              <a:buClr>
                <a:srgbClr val="066E9F"/>
              </a:buClr>
              <a:buSzPct val="120000"/>
            </a:pPr>
            <a:r>
              <a:rPr kumimoji="0" lang="pt-PT" sz="220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A opção </a:t>
            </a:r>
            <a:r>
              <a:rPr kumimoji="0" lang="pt-PT" sz="22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unidade</a:t>
            </a:r>
            <a:r>
              <a:rPr lang="pt-PT" sz="2200" b="1" dirty="0">
                <a:solidFill>
                  <a:srgbClr val="17375D"/>
                </a:solidFill>
                <a:latin typeface="Segoe UI" pitchFamily="34" charset="0"/>
                <a:ea typeface="Segoe UI" pitchFamily="34" charset="0"/>
                <a:cs typeface="Segoe UI" pitchFamily="34" charset="0"/>
              </a:rPr>
              <a:t>s administrativas </a:t>
            </a:r>
            <a:r>
              <a:rPr lang="pt-PT" sz="2200" dirty="0">
                <a:solidFill>
                  <a:srgbClr val="17375D"/>
                </a:solidFill>
                <a:latin typeface="Segoe UI" pitchFamily="34" charset="0"/>
                <a:ea typeface="Segoe UI" pitchFamily="34" charset="0"/>
                <a:cs typeface="Segoe UI" pitchFamily="34" charset="0"/>
              </a:rPr>
              <a:t>permite</a:t>
            </a:r>
            <a:r>
              <a:rPr kumimoji="0" lang="pt-PT" sz="22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a:t>
            </a:r>
          </a:p>
          <a:p>
            <a:pPr marL="640080" marR="0" lvl="0" indent="-342900" algn="l" defTabSz="914400" rtl="0" eaLnBrk="1" fontAlgn="auto" latinLnBrk="0" hangingPunct="1">
              <a:lnSpc>
                <a:spcPct val="100000"/>
              </a:lnSpc>
              <a:spcBef>
                <a:spcPct val="20000"/>
              </a:spcBef>
              <a:spcAft>
                <a:spcPts val="1200"/>
              </a:spcAft>
              <a:buClr>
                <a:srgbClr val="066E9F"/>
              </a:buClr>
              <a:buSzPct val="100000"/>
              <a:buFont typeface="Wingdings" charset="2"/>
              <a:buChar char="§"/>
              <a:tabLst/>
              <a:defRPr/>
            </a:pPr>
            <a:r>
              <a:rPr lang="pt-PT" sz="2200" dirty="0">
                <a:solidFill>
                  <a:srgbClr val="17375D"/>
                </a:solidFill>
                <a:latin typeface="Segoe UI" pitchFamily="34" charset="0"/>
                <a:ea typeface="Segoe UI" pitchFamily="34" charset="0"/>
                <a:cs typeface="Segoe UI" pitchFamily="34" charset="0"/>
              </a:rPr>
              <a:t>Adicionar unidades administrativas</a:t>
            </a:r>
          </a:p>
          <a:p>
            <a:pPr marL="640080" marR="0" lvl="0" indent="-342900" algn="l" defTabSz="914400" rtl="0" eaLnBrk="1" fontAlgn="auto" latinLnBrk="0" hangingPunct="1">
              <a:lnSpc>
                <a:spcPct val="100000"/>
              </a:lnSpc>
              <a:spcBef>
                <a:spcPct val="20000"/>
              </a:spcBef>
              <a:spcAft>
                <a:spcPts val="1200"/>
              </a:spcAft>
              <a:buClr>
                <a:srgbClr val="066E9F"/>
              </a:buClr>
              <a:buSzPct val="100000"/>
              <a:buFont typeface="Wingdings" charset="2"/>
              <a:buChar char="§"/>
              <a:tabLst/>
              <a:defRPr/>
            </a:pPr>
            <a:r>
              <a:rPr lang="pt-PT" sz="2200" noProof="0" dirty="0">
                <a:solidFill>
                  <a:srgbClr val="17375D"/>
                </a:solidFill>
                <a:latin typeface="Segoe UI" pitchFamily="34" charset="0"/>
                <a:ea typeface="Segoe UI" pitchFamily="34" charset="0"/>
                <a:cs typeface="Segoe UI" pitchFamily="34" charset="0"/>
              </a:rPr>
              <a:t>Apagar as unidades administrativas</a:t>
            </a:r>
          </a:p>
          <a:p>
            <a:pPr marL="640080" marR="0" lvl="0" indent="-342900" algn="l" defTabSz="914400" rtl="0" eaLnBrk="1" fontAlgn="auto" latinLnBrk="0" hangingPunct="1">
              <a:lnSpc>
                <a:spcPct val="100000"/>
              </a:lnSpc>
              <a:spcBef>
                <a:spcPct val="20000"/>
              </a:spcBef>
              <a:spcAft>
                <a:spcPts val="1200"/>
              </a:spcAft>
              <a:buClr>
                <a:srgbClr val="066E9F"/>
              </a:buClr>
              <a:buSzPct val="100000"/>
              <a:buFont typeface="Wingdings" charset="2"/>
              <a:buChar char="§"/>
              <a:tabLst/>
              <a:defRPr/>
            </a:pPr>
            <a:r>
              <a:rPr kumimoji="0" lang="pt-PT" sz="2200" i="0" u="none" strike="noStrike" kern="1200" cap="none" spc="0" normalizeH="0" dirty="0">
                <a:ln>
                  <a:noFill/>
                </a:ln>
                <a:solidFill>
                  <a:srgbClr val="17375D"/>
                </a:solidFill>
                <a:effectLst/>
                <a:uLnTx/>
                <a:uFillTx/>
                <a:latin typeface="Segoe UI" pitchFamily="34" charset="0"/>
                <a:ea typeface="Segoe UI" pitchFamily="34" charset="0"/>
                <a:cs typeface="Segoe UI" pitchFamily="34" charset="0"/>
              </a:rPr>
              <a:t>Ordenar as unidades administrativas</a:t>
            </a:r>
          </a:p>
          <a:p>
            <a:pPr marL="640080" marR="0" lvl="0" indent="-342900" algn="l" defTabSz="914400" rtl="0" eaLnBrk="1" fontAlgn="auto" latinLnBrk="0" hangingPunct="1">
              <a:lnSpc>
                <a:spcPct val="100000"/>
              </a:lnSpc>
              <a:spcBef>
                <a:spcPct val="20000"/>
              </a:spcBef>
              <a:spcAft>
                <a:spcPts val="1200"/>
              </a:spcAft>
              <a:buClr>
                <a:srgbClr val="066E9F"/>
              </a:buClr>
              <a:buSzPct val="100000"/>
              <a:buFont typeface="Wingdings" charset="2"/>
              <a:buChar char="§"/>
              <a:tabLst/>
              <a:defRPr/>
            </a:pPr>
            <a:r>
              <a:rPr kumimoji="0" lang="pt-PT" sz="2200" i="0" u="none" strike="noStrike" kern="1200" cap="none" spc="0" normalizeH="0" dirty="0">
                <a:ln>
                  <a:noFill/>
                </a:ln>
                <a:solidFill>
                  <a:srgbClr val="17375D"/>
                </a:solidFill>
                <a:effectLst/>
                <a:uLnTx/>
                <a:uFillTx/>
                <a:latin typeface="Segoe UI" pitchFamily="34" charset="0"/>
                <a:ea typeface="Segoe UI" pitchFamily="34" charset="0"/>
                <a:cs typeface="Segoe UI" pitchFamily="34" charset="0"/>
              </a:rPr>
              <a:t>Dividir as unidades administrativas</a:t>
            </a:r>
          </a:p>
          <a:p>
            <a:pPr marL="640080" marR="0" lvl="0" indent="-342900" algn="l" defTabSz="914400" rtl="0" eaLnBrk="1" fontAlgn="auto" latinLnBrk="0" hangingPunct="1">
              <a:lnSpc>
                <a:spcPct val="100000"/>
              </a:lnSpc>
              <a:spcBef>
                <a:spcPct val="20000"/>
              </a:spcBef>
              <a:spcAft>
                <a:spcPts val="1200"/>
              </a:spcAft>
              <a:buClr>
                <a:srgbClr val="066E9F"/>
              </a:buClr>
              <a:buSzPct val="100000"/>
              <a:buFont typeface="Wingdings" charset="2"/>
              <a:buChar char="§"/>
              <a:tabLst/>
              <a:defRPr/>
            </a:pPr>
            <a:r>
              <a:rPr lang="pt-PT" sz="2200" noProof="0" dirty="0">
                <a:solidFill>
                  <a:srgbClr val="17375D"/>
                </a:solidFill>
                <a:latin typeface="Segoe UI" pitchFamily="34" charset="0"/>
                <a:ea typeface="Segoe UI" pitchFamily="34" charset="0"/>
                <a:cs typeface="Segoe UI" pitchFamily="34" charset="0"/>
              </a:rPr>
              <a:t>Fundir as unidades administrativas</a:t>
            </a:r>
          </a:p>
          <a:p>
            <a:pPr marL="640080" marR="0" lvl="0" indent="-342900" algn="l" defTabSz="914400" rtl="0" eaLnBrk="1" fontAlgn="auto" latinLnBrk="0" hangingPunct="1">
              <a:lnSpc>
                <a:spcPct val="100000"/>
              </a:lnSpc>
              <a:spcBef>
                <a:spcPct val="20000"/>
              </a:spcBef>
              <a:spcAft>
                <a:spcPts val="600"/>
              </a:spcAft>
              <a:buClr>
                <a:srgbClr val="066E9F"/>
              </a:buClr>
              <a:buSzPct val="120000"/>
              <a:buFont typeface="Segoe UI" pitchFamily="34" charset="0"/>
              <a:buChar char="◦"/>
              <a:tabLst/>
              <a:defRPr/>
            </a:pPr>
            <a:endParaRPr kumimoji="0" lang="en-US" sz="2400" b="0" i="0" u="none" strike="noStrike" kern="1200" cap="none" spc="0" normalizeH="0" baseline="0" noProof="0" dirty="0">
              <a:ln>
                <a:noFill/>
              </a:ln>
              <a:solidFill>
                <a:srgbClr val="17375D"/>
              </a:solidFill>
              <a:effectLst/>
              <a:uLnTx/>
              <a:uFillTx/>
              <a:latin typeface="Segoe UI Semibold" pitchFamily="34" charset="0"/>
              <a:ea typeface="Segoe UI" pitchFamily="34" charset="0"/>
              <a:cs typeface="Segoe UI" pitchFamily="34" charset="0"/>
            </a:endParaRPr>
          </a:p>
        </p:txBody>
      </p:sp>
      <p:sp>
        <p:nvSpPr>
          <p:cNvPr id="3" name="Text Placeholder 2"/>
          <p:cNvSpPr>
            <a:spLocks noGrp="1"/>
          </p:cNvSpPr>
          <p:nvPr>
            <p:ph type="body" sz="quarter" idx="13"/>
          </p:nvPr>
        </p:nvSpPr>
        <p:spPr>
          <a:xfrm>
            <a:off x="171331" y="42335"/>
            <a:ext cx="3790653" cy="307777"/>
          </a:xfrm>
        </p:spPr>
        <p:txBody>
          <a:bodyPr/>
          <a:lstStyle/>
          <a:p>
            <a:r>
              <a:rPr lang="pt-BR" dirty="0"/>
              <a:t>uma visão da ferramenta: menu principal</a:t>
            </a:r>
          </a:p>
        </p:txBody>
      </p:sp>
      <p:sp>
        <p:nvSpPr>
          <p:cNvPr id="27" name="Title 20"/>
          <p:cNvSpPr>
            <a:spLocks noGrp="1"/>
          </p:cNvSpPr>
          <p:nvPr>
            <p:ph type="title"/>
          </p:nvPr>
        </p:nvSpPr>
        <p:spPr>
          <a:xfrm>
            <a:off x="152400" y="369094"/>
            <a:ext cx="4495800" cy="516255"/>
          </a:xfrm>
        </p:spPr>
        <p:txBody>
          <a:bodyPr/>
          <a:lstStyle/>
          <a:p>
            <a:r>
              <a:rPr lang="pt-PT" sz="2600" dirty="0">
                <a:solidFill>
                  <a:srgbClr val="066E9F"/>
                </a:solidFill>
              </a:rPr>
              <a:t>Unidades administrativas</a:t>
            </a:r>
          </a:p>
        </p:txBody>
      </p:sp>
    </p:spTree>
    <p:extLst>
      <p:ext uri="{BB962C8B-B14F-4D97-AF65-F5344CB8AC3E}">
        <p14:creationId xmlns:p14="http://schemas.microsoft.com/office/powerpoint/2010/main" val="29628996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p:cNvSpPr txBox="1">
            <a:spLocks/>
          </p:cNvSpPr>
          <p:nvPr/>
        </p:nvSpPr>
        <p:spPr>
          <a:xfrm>
            <a:off x="627072" y="1113636"/>
            <a:ext cx="7086600" cy="4190999"/>
          </a:xfrm>
          <a:prstGeom prst="rect">
            <a:avLst/>
          </a:prstGeom>
        </p:spPr>
        <p:txBody>
          <a:bodyPr vert="horz" lIns="91440" tIns="45720" rIns="91440" bIns="45720" rtlCol="0">
            <a:noAutofit/>
          </a:bodyPr>
          <a:lstStyle/>
          <a:p>
            <a:pPr lvl="0">
              <a:spcBef>
                <a:spcPct val="20000"/>
              </a:spcBef>
              <a:spcAft>
                <a:spcPts val="600"/>
              </a:spcAft>
              <a:buClr>
                <a:srgbClr val="066E9F"/>
              </a:buClr>
              <a:buSzPct val="120000"/>
            </a:pPr>
            <a:r>
              <a:rPr kumimoji="0" lang="pt-PT" sz="220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A opção </a:t>
            </a:r>
            <a:r>
              <a:rPr kumimoji="0" lang="pt-PT" sz="2200" b="1" i="0" u="none" strike="noStrike" kern="1200" cap="none" spc="0" normalizeH="0" baseline="0" noProof="0" dirty="0" err="1">
                <a:ln>
                  <a:noFill/>
                </a:ln>
                <a:solidFill>
                  <a:srgbClr val="17375D"/>
                </a:solidFill>
                <a:effectLst/>
                <a:uLnTx/>
                <a:uFillTx/>
                <a:latin typeface="Segoe UI" pitchFamily="34" charset="0"/>
                <a:ea typeface="Segoe UI" pitchFamily="34" charset="0"/>
                <a:cs typeface="Segoe UI" pitchFamily="34" charset="0"/>
              </a:rPr>
              <a:t>Add</a:t>
            </a:r>
            <a:r>
              <a:rPr kumimoji="0" lang="pt-PT" sz="22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 </a:t>
            </a:r>
            <a:r>
              <a:rPr lang="pt-PT" sz="2200" b="1" dirty="0">
                <a:solidFill>
                  <a:srgbClr val="17375D"/>
                </a:solidFill>
                <a:latin typeface="Segoe UI" pitchFamily="34" charset="0"/>
                <a:ea typeface="Segoe UI" pitchFamily="34" charset="0"/>
                <a:cs typeface="Segoe UI" pitchFamily="34" charset="0"/>
              </a:rPr>
              <a:t>administrative unit (Adicionar uma unidade administrativa) </a:t>
            </a:r>
            <a:r>
              <a:rPr kumimoji="0" lang="pt-PT" sz="22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permite adicionar novas</a:t>
            </a:r>
            <a:r>
              <a:rPr kumimoji="0" lang="pt-PT" sz="2200" b="0" i="0" u="none" strike="noStrike" kern="1200" cap="none" spc="0" normalizeH="0" noProof="0" dirty="0">
                <a:ln>
                  <a:noFill/>
                </a:ln>
                <a:solidFill>
                  <a:srgbClr val="17375D"/>
                </a:solidFill>
                <a:effectLst/>
                <a:uLnTx/>
                <a:uFillTx/>
                <a:latin typeface="Segoe UI" pitchFamily="34" charset="0"/>
                <a:ea typeface="Segoe UI" pitchFamily="34" charset="0"/>
                <a:cs typeface="Segoe UI" pitchFamily="34" charset="0"/>
              </a:rPr>
              <a:t> localidades</a:t>
            </a:r>
            <a:r>
              <a:rPr kumimoji="0" lang="pt-PT" sz="22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 tais como:</a:t>
            </a:r>
          </a:p>
          <a:p>
            <a:pPr marL="640080" marR="0" lvl="0" indent="-342900" algn="l" defTabSz="914400" rtl="0" eaLnBrk="1" fontAlgn="auto" latinLnBrk="0" hangingPunct="1">
              <a:lnSpc>
                <a:spcPct val="100000"/>
              </a:lnSpc>
              <a:spcBef>
                <a:spcPct val="20000"/>
              </a:spcBef>
              <a:spcAft>
                <a:spcPts val="600"/>
              </a:spcAft>
              <a:buClr>
                <a:srgbClr val="066E9F"/>
              </a:buClr>
              <a:buSzPct val="100000"/>
              <a:buFont typeface="Wingdings" charset="2"/>
              <a:buChar char="§"/>
              <a:tabLst/>
              <a:defRPr/>
            </a:pPr>
            <a:r>
              <a:rPr lang="pt-PT" sz="2200" b="1" dirty="0">
                <a:solidFill>
                  <a:srgbClr val="17375D"/>
                </a:solidFill>
                <a:latin typeface="Segoe UI Semibold" pitchFamily="34" charset="0"/>
                <a:ea typeface="Segoe UI" pitchFamily="34" charset="0"/>
                <a:cs typeface="Segoe UI" pitchFamily="34" charset="0"/>
              </a:rPr>
              <a:t>Províncias</a:t>
            </a:r>
          </a:p>
          <a:p>
            <a:pPr marL="640080" marR="0" lvl="0" indent="-342900" algn="l" defTabSz="914400" rtl="0" eaLnBrk="1" fontAlgn="auto" latinLnBrk="0" hangingPunct="1">
              <a:lnSpc>
                <a:spcPct val="100000"/>
              </a:lnSpc>
              <a:spcBef>
                <a:spcPct val="20000"/>
              </a:spcBef>
              <a:spcAft>
                <a:spcPts val="600"/>
              </a:spcAft>
              <a:buClr>
                <a:srgbClr val="066E9F"/>
              </a:buClr>
              <a:buSzPct val="100000"/>
              <a:buFont typeface="Wingdings" charset="2"/>
              <a:buChar char="§"/>
              <a:tabLst/>
              <a:defRPr/>
            </a:pPr>
            <a:r>
              <a:rPr kumimoji="0" lang="pt-PT" sz="2200" b="1" i="0" u="none" strike="noStrike" kern="1200" cap="none" spc="0" normalizeH="0" baseline="0" noProof="0" dirty="0">
                <a:ln>
                  <a:noFill/>
                </a:ln>
                <a:solidFill>
                  <a:srgbClr val="17375D"/>
                </a:solidFill>
                <a:effectLst/>
                <a:uLnTx/>
                <a:uFillTx/>
                <a:latin typeface="Segoe UI Semibold" pitchFamily="34" charset="0"/>
                <a:ea typeface="Segoe UI" pitchFamily="34" charset="0"/>
                <a:cs typeface="Segoe UI" pitchFamily="34" charset="0"/>
              </a:rPr>
              <a:t>Distritos</a:t>
            </a:r>
          </a:p>
          <a:p>
            <a:pPr marL="640080" marR="0" lvl="0" indent="-342900" algn="l" defTabSz="914400" rtl="0" eaLnBrk="1" fontAlgn="auto" latinLnBrk="0" hangingPunct="1">
              <a:lnSpc>
                <a:spcPct val="100000"/>
              </a:lnSpc>
              <a:spcBef>
                <a:spcPct val="20000"/>
              </a:spcBef>
              <a:spcAft>
                <a:spcPts val="600"/>
              </a:spcAft>
              <a:buClr>
                <a:srgbClr val="066E9F"/>
              </a:buClr>
              <a:buSzPct val="100000"/>
              <a:buFont typeface="Wingdings" charset="2"/>
              <a:buChar char="§"/>
              <a:tabLst/>
              <a:defRPr/>
            </a:pPr>
            <a:r>
              <a:rPr lang="pt-PT" sz="2200" b="1" dirty="0">
                <a:solidFill>
                  <a:srgbClr val="17375D"/>
                </a:solidFill>
                <a:latin typeface="Segoe UI Semibold" pitchFamily="34" charset="0"/>
                <a:ea typeface="Segoe UI" pitchFamily="34" charset="0"/>
                <a:cs typeface="Segoe UI" pitchFamily="34" charset="0"/>
              </a:rPr>
              <a:t>Aldeias</a:t>
            </a:r>
          </a:p>
          <a:p>
            <a:pPr marL="640080" marR="0" lvl="0" indent="-342900" algn="l" defTabSz="914400" rtl="0" eaLnBrk="1" fontAlgn="auto" latinLnBrk="0" hangingPunct="1">
              <a:lnSpc>
                <a:spcPct val="100000"/>
              </a:lnSpc>
              <a:spcBef>
                <a:spcPct val="20000"/>
              </a:spcBef>
              <a:spcAft>
                <a:spcPts val="1800"/>
              </a:spcAft>
              <a:buClr>
                <a:srgbClr val="066E9F"/>
              </a:buClr>
              <a:buSzPct val="100000"/>
              <a:buFont typeface="Wingdings" charset="2"/>
              <a:buChar char="§"/>
              <a:tabLst/>
              <a:defRPr/>
            </a:pPr>
            <a:r>
              <a:rPr kumimoji="0" lang="pt-PT" sz="2200" b="1" i="0" u="none" strike="noStrike" kern="1200" cap="none" spc="0" normalizeH="0" baseline="0" noProof="0" dirty="0">
                <a:ln>
                  <a:noFill/>
                </a:ln>
                <a:solidFill>
                  <a:srgbClr val="17375D"/>
                </a:solidFill>
                <a:effectLst/>
                <a:uLnTx/>
                <a:uFillTx/>
                <a:latin typeface="Segoe UI Semibold" pitchFamily="34" charset="0"/>
                <a:ea typeface="Segoe UI" pitchFamily="34" charset="0"/>
                <a:cs typeface="Segoe UI" pitchFamily="34" charset="0"/>
              </a:rPr>
              <a:t>Comunidades</a:t>
            </a:r>
            <a:endParaRPr kumimoji="0" lang="pt-PT" sz="22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R="0" fontAlgn="auto">
              <a:lnSpc>
                <a:spcPct val="100000"/>
              </a:lnSpc>
              <a:spcBef>
                <a:spcPct val="20000"/>
              </a:spcBef>
              <a:spcAft>
                <a:spcPts val="1200"/>
              </a:spcAft>
              <a:buClr>
                <a:srgbClr val="066E9F"/>
              </a:buClr>
              <a:buSzPct val="120000"/>
              <a:tabLst/>
              <a:defRPr/>
            </a:pPr>
            <a:r>
              <a:rPr lang="pt-PT" sz="2200" dirty="0">
                <a:solidFill>
                  <a:srgbClr val="17375D"/>
                </a:solidFill>
                <a:latin typeface="Segoe UI" pitchFamily="34" charset="0"/>
                <a:ea typeface="Segoe UI" pitchFamily="34" charset="0"/>
                <a:cs typeface="Segoe UI" pitchFamily="34" charset="0"/>
              </a:rPr>
              <a:t>A ferramenta permite até sete níveis administrativos</a:t>
            </a:r>
          </a:p>
        </p:txBody>
      </p:sp>
      <p:sp>
        <p:nvSpPr>
          <p:cNvPr id="3" name="Text Placeholder 2"/>
          <p:cNvSpPr>
            <a:spLocks noGrp="1"/>
          </p:cNvSpPr>
          <p:nvPr>
            <p:ph type="body" sz="quarter" idx="13"/>
          </p:nvPr>
        </p:nvSpPr>
        <p:spPr>
          <a:xfrm>
            <a:off x="171331" y="42335"/>
            <a:ext cx="3790653" cy="307777"/>
          </a:xfrm>
        </p:spPr>
        <p:txBody>
          <a:bodyPr/>
          <a:lstStyle/>
          <a:p>
            <a:r>
              <a:rPr lang="pt-BR" dirty="0"/>
              <a:t>uma visão da ferramenta: menu principal</a:t>
            </a:r>
          </a:p>
        </p:txBody>
      </p:sp>
      <p:sp>
        <p:nvSpPr>
          <p:cNvPr id="21" name="Title 20"/>
          <p:cNvSpPr>
            <a:spLocks noGrp="1"/>
          </p:cNvSpPr>
          <p:nvPr>
            <p:ph type="title"/>
          </p:nvPr>
        </p:nvSpPr>
        <p:spPr>
          <a:xfrm>
            <a:off x="152400" y="369094"/>
            <a:ext cx="4495800" cy="516255"/>
          </a:xfrm>
        </p:spPr>
        <p:txBody>
          <a:bodyPr/>
          <a:lstStyle/>
          <a:p>
            <a:r>
              <a:rPr lang="pt-PT" dirty="0"/>
              <a:t>Unidades administrativas</a:t>
            </a:r>
            <a:endParaRPr lang="en-US" sz="2600" dirty="0">
              <a:solidFill>
                <a:srgbClr val="066E9F"/>
              </a:solidFill>
            </a:endParaRPr>
          </a:p>
        </p:txBody>
      </p:sp>
      <p:sp>
        <p:nvSpPr>
          <p:cNvPr id="11" name="Rectangle 10"/>
          <p:cNvSpPr/>
          <p:nvPr/>
        </p:nvSpPr>
        <p:spPr>
          <a:xfrm>
            <a:off x="0" y="5410200"/>
            <a:ext cx="9144000" cy="11747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TextBox 11"/>
          <p:cNvSpPr txBox="1"/>
          <p:nvPr/>
        </p:nvSpPr>
        <p:spPr>
          <a:xfrm>
            <a:off x="605049" y="5678269"/>
            <a:ext cx="8077200" cy="646331"/>
          </a:xfrm>
          <a:prstGeom prst="rect">
            <a:avLst/>
          </a:prstGeom>
          <a:noFill/>
        </p:spPr>
        <p:txBody>
          <a:bodyPr wrap="square" rtlCol="0">
            <a:spAutoFit/>
          </a:bodyPr>
          <a:lstStyle/>
          <a:p>
            <a:r>
              <a:rPr lang="pt-PT" b="1" dirty="0">
                <a:solidFill>
                  <a:srgbClr val="932323"/>
                </a:solidFill>
                <a:latin typeface="Segoe UI" pitchFamily="34" charset="0"/>
                <a:ea typeface="Segoe UI" pitchFamily="34" charset="0"/>
                <a:cs typeface="Segoe UI" pitchFamily="34" charset="0"/>
              </a:rPr>
              <a:t>Observação importante:</a:t>
            </a:r>
            <a:r>
              <a:rPr lang="pt-PT" b="1" dirty="0">
                <a:solidFill>
                  <a:srgbClr val="932323"/>
                </a:solidFill>
                <a:latin typeface="Segoe UI Semibold" pitchFamily="34" charset="0"/>
                <a:ea typeface="Segoe UI" pitchFamily="34" charset="0"/>
                <a:cs typeface="Segoe UI" pitchFamily="34" charset="0"/>
              </a:rPr>
              <a:t> </a:t>
            </a:r>
            <a:r>
              <a:rPr lang="pt-PT" b="1" dirty="0">
                <a:solidFill>
                  <a:srgbClr val="17375D"/>
                </a:solidFill>
                <a:latin typeface="Segoe UI Semibold" pitchFamily="34" charset="0"/>
                <a:ea typeface="Segoe UI" pitchFamily="34" charset="0"/>
                <a:cs typeface="Segoe UI" pitchFamily="34" charset="0"/>
              </a:rPr>
              <a:t>Se acrescentar uma nova localidade</a:t>
            </a:r>
            <a:r>
              <a:rPr lang="pt-PT" dirty="0">
                <a:solidFill>
                  <a:srgbClr val="17375D"/>
                </a:solidFill>
                <a:latin typeface="Segoe UI Semibold" pitchFamily="34" charset="0"/>
                <a:ea typeface="Segoe UI" pitchFamily="34" charset="0"/>
                <a:cs typeface="Segoe UI" pitchFamily="34" charset="0"/>
              </a:rPr>
              <a:t>, tem de ir a </a:t>
            </a:r>
            <a:r>
              <a:rPr lang="pt-PT" b="1" dirty="0">
                <a:solidFill>
                  <a:srgbClr val="17375D"/>
                </a:solidFill>
                <a:latin typeface="Segoe UI" pitchFamily="34" charset="0"/>
                <a:ea typeface="Segoe UI" pitchFamily="34" charset="0"/>
                <a:cs typeface="Segoe UI" pitchFamily="34" charset="0"/>
              </a:rPr>
              <a:t>Actividade demográfica </a:t>
            </a:r>
            <a:r>
              <a:rPr lang="pt-PT" b="1" dirty="0">
                <a:solidFill>
                  <a:srgbClr val="17375D"/>
                </a:solidFill>
                <a:latin typeface="Segoe UI Semibold" pitchFamily="34" charset="0"/>
                <a:ea typeface="Segoe UI" pitchFamily="34" charset="0"/>
                <a:cs typeface="Segoe UI" pitchFamily="34" charset="0"/>
              </a:rPr>
              <a:t>para inserir a informação populacional</a:t>
            </a:r>
            <a:r>
              <a:rPr lang="pt-PT" dirty="0">
                <a:solidFill>
                  <a:srgbClr val="17375D"/>
                </a:solidFill>
                <a:latin typeface="Segoe UI Semibold" pitchFamily="34" charset="0"/>
                <a:ea typeface="Segoe UI" pitchFamily="34" charset="0"/>
                <a:cs typeface="Segoe UI" pitchFamily="34" charset="0"/>
              </a:rPr>
              <a:t>.</a:t>
            </a:r>
          </a:p>
        </p:txBody>
      </p:sp>
    </p:spTree>
    <p:extLst>
      <p:ext uri="{BB962C8B-B14F-4D97-AF65-F5344CB8AC3E}">
        <p14:creationId xmlns:p14="http://schemas.microsoft.com/office/powerpoint/2010/main" val="30992927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PT" dirty="0"/>
              <a:t>Adicionar uma unidade administrativa</a:t>
            </a:r>
          </a:p>
        </p:txBody>
      </p:sp>
      <p:sp>
        <p:nvSpPr>
          <p:cNvPr id="2" name="Text Placeholder 1"/>
          <p:cNvSpPr>
            <a:spLocks noGrp="1"/>
          </p:cNvSpPr>
          <p:nvPr>
            <p:ph type="body" sz="quarter" idx="10"/>
          </p:nvPr>
        </p:nvSpPr>
        <p:spPr>
          <a:prstGeom prst="rect">
            <a:avLst/>
          </a:prstGeom>
        </p:spPr>
        <p:txBody>
          <a:bodyPr>
            <a:noAutofit/>
          </a:bodyPr>
          <a:lstStyle/>
          <a:p>
            <a:pPr marL="457200" lvl="1" indent="-457200">
              <a:spcAft>
                <a:spcPts val="1200"/>
              </a:spcAft>
              <a:buFont typeface="+mj-lt"/>
              <a:buAutoNum type="arabicPeriod"/>
            </a:pPr>
            <a:r>
              <a:rPr lang="en-US" sz="2000" dirty="0" err="1"/>
              <a:t>Clicar</a:t>
            </a:r>
            <a:r>
              <a:rPr lang="en-US" sz="2000" dirty="0"/>
              <a:t> </a:t>
            </a:r>
            <a:r>
              <a:rPr lang="en-US" sz="2000" dirty="0" err="1"/>
              <a:t>em</a:t>
            </a:r>
            <a:r>
              <a:rPr lang="en-US" sz="2000" dirty="0"/>
              <a:t> </a:t>
            </a:r>
            <a:r>
              <a:rPr lang="en-US" sz="2000" b="1" dirty="0"/>
              <a:t>Administrative units (</a:t>
            </a:r>
            <a:r>
              <a:rPr lang="en-US" sz="2000" b="1" dirty="0" err="1"/>
              <a:t>Unidades</a:t>
            </a:r>
            <a:r>
              <a:rPr lang="en-US" sz="2000" b="1" dirty="0"/>
              <a:t> </a:t>
            </a:r>
            <a:r>
              <a:rPr lang="en-US" sz="2000" b="1" dirty="0" err="1"/>
              <a:t>administrativas</a:t>
            </a:r>
            <a:r>
              <a:rPr lang="en-US" sz="2000" b="1" dirty="0"/>
              <a:t>)</a:t>
            </a:r>
          </a:p>
          <a:p>
            <a:pPr marL="457200" lvl="1" indent="-457200">
              <a:spcAft>
                <a:spcPts val="1200"/>
              </a:spcAft>
              <a:buFont typeface="+mj-lt"/>
              <a:buAutoNum type="arabicPeriod"/>
            </a:pPr>
            <a:r>
              <a:rPr lang="pt-PT" sz="2000" dirty="0"/>
              <a:t>Seleccionar </a:t>
            </a:r>
            <a:r>
              <a:rPr lang="pt-PT" sz="2000" b="1" dirty="0"/>
              <a:t>Add administrative units </a:t>
            </a:r>
            <a:br>
              <a:rPr lang="pt-PT" sz="2000" b="1" dirty="0"/>
            </a:br>
            <a:r>
              <a:rPr lang="pt-PT" sz="2000" b="1" dirty="0"/>
              <a:t>(Adicionar unidades administrativas)</a:t>
            </a:r>
          </a:p>
          <a:p>
            <a:pPr marL="457200" lvl="1" indent="-457200">
              <a:spcAft>
                <a:spcPts val="1200"/>
              </a:spcAft>
              <a:buFont typeface="+mj-lt"/>
              <a:buAutoNum type="arabicPeriod"/>
            </a:pPr>
            <a:r>
              <a:rPr lang="pt-PT" sz="2000" dirty="0"/>
              <a:t>Nome: </a:t>
            </a:r>
            <a:r>
              <a:rPr lang="pt-PT" sz="2000" b="1" dirty="0"/>
              <a:t>Londres</a:t>
            </a:r>
          </a:p>
          <a:p>
            <a:pPr marL="457200" lvl="1" indent="-457200">
              <a:spcAft>
                <a:spcPts val="1200"/>
              </a:spcAft>
              <a:buFont typeface="+mj-lt"/>
              <a:buAutoNum type="arabicPeriod"/>
            </a:pPr>
            <a:r>
              <a:rPr lang="pt-PT" sz="2000" dirty="0"/>
              <a:t>Latitude (se for aplicável): 51</a:t>
            </a:r>
          </a:p>
          <a:p>
            <a:pPr marL="457200" lvl="1" indent="-457200">
              <a:spcAft>
                <a:spcPts val="1200"/>
              </a:spcAft>
              <a:buFont typeface="+mj-lt"/>
              <a:buAutoNum type="arabicPeriod"/>
            </a:pPr>
            <a:r>
              <a:rPr lang="pt-PT" sz="2000" dirty="0"/>
              <a:t>Longitude (se for aplicável): 0.1275</a:t>
            </a:r>
          </a:p>
          <a:p>
            <a:pPr marL="457200" lvl="1" indent="-457200">
              <a:spcAft>
                <a:spcPts val="1200"/>
              </a:spcAft>
              <a:buFont typeface="+mj-lt"/>
              <a:buAutoNum type="arabicPeriod"/>
            </a:pPr>
            <a:r>
              <a:rPr lang="pt-PT" sz="2000" dirty="0"/>
              <a:t>Seleccionar uma Província para Londres</a:t>
            </a:r>
          </a:p>
          <a:p>
            <a:pPr marL="457200" lvl="1" indent="-457200">
              <a:spcAft>
                <a:spcPts val="1200"/>
              </a:spcAft>
              <a:buFont typeface="+mj-lt"/>
              <a:buAutoNum type="arabicPeriod"/>
            </a:pPr>
            <a:r>
              <a:rPr lang="pt-PT" sz="2000" dirty="0"/>
              <a:t>Premir </a:t>
            </a:r>
            <a:r>
              <a:rPr lang="pt-PT" sz="2000" b="1" dirty="0"/>
              <a:t>Save (Gravar)</a:t>
            </a:r>
          </a:p>
          <a:p>
            <a:pPr marL="457200" lvl="1" indent="-457200">
              <a:spcAft>
                <a:spcPts val="1200"/>
              </a:spcAft>
              <a:buFont typeface="+mj-lt"/>
              <a:buAutoNum type="arabicPeriod"/>
            </a:pPr>
            <a:r>
              <a:rPr lang="pt-PT" sz="2000" dirty="0"/>
              <a:t>Procurar Londres na árvore de unidade administrativa</a:t>
            </a:r>
          </a:p>
        </p:txBody>
      </p:sp>
    </p:spTree>
    <p:extLst>
      <p:ext uri="{BB962C8B-B14F-4D97-AF65-F5344CB8AC3E}">
        <p14:creationId xmlns:p14="http://schemas.microsoft.com/office/powerpoint/2010/main" val="30646559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p:cNvSpPr txBox="1">
            <a:spLocks/>
          </p:cNvSpPr>
          <p:nvPr/>
        </p:nvSpPr>
        <p:spPr>
          <a:xfrm>
            <a:off x="627072" y="1120977"/>
            <a:ext cx="6992928" cy="4190999"/>
          </a:xfrm>
          <a:prstGeom prst="rect">
            <a:avLst/>
          </a:prstGeom>
        </p:spPr>
        <p:txBody>
          <a:bodyPr vert="horz" lIns="91440" tIns="45720" rIns="91440" bIns="45720" rtlCol="0">
            <a:noAutofit/>
          </a:bodyPr>
          <a:lstStyle/>
          <a:p>
            <a:pPr lvl="0">
              <a:spcBef>
                <a:spcPct val="20000"/>
              </a:spcBef>
              <a:spcAft>
                <a:spcPts val="1200"/>
              </a:spcAft>
              <a:buClr>
                <a:srgbClr val="066E9F"/>
              </a:buClr>
              <a:buSzPct val="120000"/>
            </a:pPr>
            <a:r>
              <a:rPr kumimoji="0" lang="pt-PT" sz="220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A opção </a:t>
            </a:r>
            <a:r>
              <a:rPr kumimoji="0" lang="pt-PT" sz="2200" b="1" i="0" u="none" strike="noStrike" kern="1200" cap="none" spc="0" normalizeH="0" baseline="0" noProof="0" dirty="0" err="1">
                <a:ln>
                  <a:noFill/>
                </a:ln>
                <a:solidFill>
                  <a:srgbClr val="17375D"/>
                </a:solidFill>
                <a:effectLst/>
                <a:uLnTx/>
                <a:uFillTx/>
                <a:latin typeface="Segoe UI" pitchFamily="34" charset="0"/>
                <a:ea typeface="Segoe UI" pitchFamily="34" charset="0"/>
                <a:cs typeface="Segoe UI" pitchFamily="34" charset="0"/>
              </a:rPr>
              <a:t>Delete</a:t>
            </a:r>
            <a:r>
              <a:rPr kumimoji="0" lang="pt-PT" sz="22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 </a:t>
            </a:r>
            <a:r>
              <a:rPr lang="pt-PT" sz="2200" b="1" dirty="0">
                <a:solidFill>
                  <a:srgbClr val="17375D"/>
                </a:solidFill>
                <a:latin typeface="Segoe UI" pitchFamily="34" charset="0"/>
                <a:ea typeface="Segoe UI" pitchFamily="34" charset="0"/>
                <a:cs typeface="Segoe UI" pitchFamily="34" charset="0"/>
              </a:rPr>
              <a:t>administrative unit (Apagar a unidade administrativa) </a:t>
            </a:r>
            <a:r>
              <a:rPr kumimoji="0" lang="pt-PT" sz="22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permite apagar permanentemente as localidades</a:t>
            </a:r>
            <a:r>
              <a:rPr kumimoji="0" lang="pt-PT" sz="2200" b="0" i="0" u="none" strike="noStrike" kern="1200" cap="none" spc="0" normalizeH="0" noProof="0" dirty="0">
                <a:ln>
                  <a:noFill/>
                </a:ln>
                <a:solidFill>
                  <a:srgbClr val="17375D"/>
                </a:solidFill>
                <a:effectLst/>
                <a:uLnTx/>
                <a:uFillTx/>
                <a:latin typeface="Segoe UI" pitchFamily="34" charset="0"/>
                <a:ea typeface="Segoe UI" pitchFamily="34" charset="0"/>
                <a:cs typeface="Segoe UI" pitchFamily="34" charset="0"/>
              </a:rPr>
              <a:t>. </a:t>
            </a:r>
            <a:endParaRPr kumimoji="0" lang="pt-PT" sz="22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p:txBody>
      </p:sp>
      <p:sp>
        <p:nvSpPr>
          <p:cNvPr id="3" name="Text Placeholder 2"/>
          <p:cNvSpPr>
            <a:spLocks noGrp="1"/>
          </p:cNvSpPr>
          <p:nvPr>
            <p:ph type="body" sz="quarter" idx="13"/>
          </p:nvPr>
        </p:nvSpPr>
        <p:spPr>
          <a:xfrm>
            <a:off x="171331" y="42335"/>
            <a:ext cx="3790653" cy="307777"/>
          </a:xfrm>
        </p:spPr>
        <p:txBody>
          <a:bodyPr/>
          <a:lstStyle/>
          <a:p>
            <a:r>
              <a:rPr lang="pt-BR" dirty="0"/>
              <a:t>uma visão da ferramenta: menu principal</a:t>
            </a:r>
          </a:p>
        </p:txBody>
      </p:sp>
      <p:sp>
        <p:nvSpPr>
          <p:cNvPr id="21" name="Title 20"/>
          <p:cNvSpPr>
            <a:spLocks noGrp="1"/>
          </p:cNvSpPr>
          <p:nvPr>
            <p:ph type="title"/>
          </p:nvPr>
        </p:nvSpPr>
        <p:spPr>
          <a:xfrm>
            <a:off x="152400" y="369094"/>
            <a:ext cx="4495800" cy="516255"/>
          </a:xfrm>
        </p:spPr>
        <p:txBody>
          <a:bodyPr/>
          <a:lstStyle/>
          <a:p>
            <a:r>
              <a:rPr lang="pt-PT" dirty="0"/>
              <a:t>Unidades administrativas</a:t>
            </a:r>
            <a:endParaRPr lang="en-US" sz="2600" dirty="0">
              <a:solidFill>
                <a:srgbClr val="066E9F"/>
              </a:solidFill>
            </a:endParaRPr>
          </a:p>
        </p:txBody>
      </p:sp>
      <p:sp>
        <p:nvSpPr>
          <p:cNvPr id="11" name="Rectangle 10"/>
          <p:cNvSpPr/>
          <p:nvPr/>
        </p:nvSpPr>
        <p:spPr>
          <a:xfrm>
            <a:off x="0" y="5410200"/>
            <a:ext cx="9144000" cy="11747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TextBox 11"/>
          <p:cNvSpPr txBox="1"/>
          <p:nvPr/>
        </p:nvSpPr>
        <p:spPr>
          <a:xfrm>
            <a:off x="685800" y="5663587"/>
            <a:ext cx="7543800" cy="646331"/>
          </a:xfrm>
          <a:prstGeom prst="rect">
            <a:avLst/>
          </a:prstGeom>
          <a:noFill/>
        </p:spPr>
        <p:txBody>
          <a:bodyPr wrap="square" rtlCol="0">
            <a:spAutoFit/>
          </a:bodyPr>
          <a:lstStyle/>
          <a:p>
            <a:r>
              <a:rPr lang="pt-PT" b="1" dirty="0">
                <a:solidFill>
                  <a:srgbClr val="932323"/>
                </a:solidFill>
                <a:latin typeface="Segoe UI" pitchFamily="34" charset="0"/>
                <a:ea typeface="Segoe UI" pitchFamily="34" charset="0"/>
                <a:cs typeface="Segoe UI" pitchFamily="34" charset="0"/>
              </a:rPr>
              <a:t>Observação importante:</a:t>
            </a:r>
            <a:r>
              <a:rPr lang="pt-PT" b="1" dirty="0">
                <a:solidFill>
                  <a:srgbClr val="932323"/>
                </a:solidFill>
                <a:latin typeface="Segoe UI Semibold" pitchFamily="34" charset="0"/>
                <a:ea typeface="Segoe UI" pitchFamily="34" charset="0"/>
                <a:cs typeface="Segoe UI" pitchFamily="34" charset="0"/>
              </a:rPr>
              <a:t> </a:t>
            </a:r>
            <a:r>
              <a:rPr lang="pt-PT" b="1" dirty="0">
                <a:solidFill>
                  <a:srgbClr val="17375D"/>
                </a:solidFill>
                <a:latin typeface="Segoe UI Semibold" pitchFamily="34" charset="0"/>
                <a:ea typeface="Segoe UI" pitchFamily="34" charset="0"/>
                <a:cs typeface="Segoe UI" pitchFamily="34" charset="0"/>
              </a:rPr>
              <a:t>Pode apagar uma unidade administrativa só se não existirem </a:t>
            </a:r>
            <a:r>
              <a:rPr lang="pt-PT" dirty="0">
                <a:solidFill>
                  <a:srgbClr val="17375D"/>
                </a:solidFill>
                <a:latin typeface="Segoe UI Semibold" pitchFamily="34" charset="0"/>
                <a:ea typeface="Segoe UI" pitchFamily="34" charset="0"/>
                <a:cs typeface="Segoe UI" pitchFamily="34" charset="0"/>
              </a:rPr>
              <a:t>unidades abaixo da mesma na árvore. </a:t>
            </a:r>
          </a:p>
        </p:txBody>
      </p:sp>
    </p:spTree>
    <p:extLst>
      <p:ext uri="{BB962C8B-B14F-4D97-AF65-F5344CB8AC3E}">
        <p14:creationId xmlns:p14="http://schemas.microsoft.com/office/powerpoint/2010/main" val="12931555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PT" dirty="0"/>
              <a:t>Apagar uma unidade administrativa</a:t>
            </a:r>
          </a:p>
        </p:txBody>
      </p:sp>
      <p:sp>
        <p:nvSpPr>
          <p:cNvPr id="2" name="Text Placeholder 1"/>
          <p:cNvSpPr>
            <a:spLocks noGrp="1"/>
          </p:cNvSpPr>
          <p:nvPr>
            <p:ph type="body" sz="quarter" idx="10"/>
          </p:nvPr>
        </p:nvSpPr>
        <p:spPr>
          <a:xfrm>
            <a:off x="762000" y="1295400"/>
            <a:ext cx="7543800" cy="4953000"/>
          </a:xfrm>
          <a:prstGeom prst="rect">
            <a:avLst/>
          </a:prstGeom>
        </p:spPr>
        <p:txBody>
          <a:bodyPr>
            <a:noAutofit/>
          </a:bodyPr>
          <a:lstStyle/>
          <a:p>
            <a:pPr marL="457200" lvl="1" indent="-457200">
              <a:spcAft>
                <a:spcPts val="1200"/>
              </a:spcAft>
              <a:buFont typeface="+mj-lt"/>
              <a:buAutoNum type="arabicPeriod"/>
            </a:pPr>
            <a:r>
              <a:rPr lang="pt-PT" sz="2000" dirty="0"/>
              <a:t>Clicar em </a:t>
            </a:r>
            <a:r>
              <a:rPr lang="pt-PT" sz="2000" b="1" dirty="0"/>
              <a:t>Unidades administrativas</a:t>
            </a:r>
          </a:p>
          <a:p>
            <a:pPr marL="457200" lvl="1" indent="-457200">
              <a:spcAft>
                <a:spcPts val="1200"/>
              </a:spcAft>
              <a:buFont typeface="+mj-lt"/>
              <a:buAutoNum type="arabicPeriod"/>
            </a:pPr>
            <a:r>
              <a:rPr lang="pt-PT" sz="2000" dirty="0"/>
              <a:t>Seleccionar </a:t>
            </a:r>
            <a:r>
              <a:rPr lang="pt-PT" sz="2000" b="1" dirty="0"/>
              <a:t>Delete administrative units </a:t>
            </a:r>
            <a:br>
              <a:rPr lang="pt-PT" sz="2000" b="1" dirty="0"/>
            </a:br>
            <a:r>
              <a:rPr lang="pt-PT" sz="2000" b="1" dirty="0"/>
              <a:t>(Apagar unidades administrativas)</a:t>
            </a:r>
          </a:p>
          <a:p>
            <a:pPr marL="457200" lvl="1" indent="-457200">
              <a:spcAft>
                <a:spcPts val="1200"/>
              </a:spcAft>
              <a:buFont typeface="+mj-lt"/>
              <a:buAutoNum type="arabicPeriod"/>
            </a:pPr>
            <a:r>
              <a:rPr lang="pt-PT" sz="2000" dirty="0"/>
              <a:t>Procurar Londres e clicar “Delete” (“Apagar”)</a:t>
            </a:r>
          </a:p>
          <a:p>
            <a:pPr marL="457200" lvl="1" indent="-457200">
              <a:spcAft>
                <a:spcPts val="1200"/>
              </a:spcAft>
              <a:buFont typeface="+mj-lt"/>
              <a:buAutoNum type="arabicPeriod"/>
            </a:pPr>
            <a:r>
              <a:rPr lang="pt-PT" sz="2000" dirty="0"/>
              <a:t>Clicar </a:t>
            </a:r>
            <a:r>
              <a:rPr lang="pt-PT" sz="2000" b="1" dirty="0"/>
              <a:t>Yes (Sim)</a:t>
            </a:r>
          </a:p>
          <a:p>
            <a:pPr marL="457200" lvl="1" indent="-457200">
              <a:spcAft>
                <a:spcPts val="1200"/>
              </a:spcAft>
              <a:buFont typeface="+mj-lt"/>
              <a:buAutoNum type="arabicPeriod"/>
            </a:pPr>
            <a:r>
              <a:rPr lang="pt-PT" sz="2000" dirty="0"/>
              <a:t>Clicar </a:t>
            </a:r>
            <a:r>
              <a:rPr lang="pt-PT" sz="2000" b="1" dirty="0"/>
              <a:t>Done (Feito)</a:t>
            </a:r>
          </a:p>
          <a:p>
            <a:pPr marL="457200" lvl="1" indent="-457200">
              <a:spcAft>
                <a:spcPts val="1200"/>
              </a:spcAft>
              <a:buFont typeface="+mj-lt"/>
              <a:buAutoNum type="arabicPeriod"/>
            </a:pPr>
            <a:r>
              <a:rPr lang="pt-PT" sz="2000" dirty="0"/>
              <a:t>Reparar que Londres já não se encontra na árvore da unidade administrativa</a:t>
            </a:r>
          </a:p>
        </p:txBody>
      </p:sp>
    </p:spTree>
    <p:extLst>
      <p:ext uri="{BB962C8B-B14F-4D97-AF65-F5344CB8AC3E}">
        <p14:creationId xmlns:p14="http://schemas.microsoft.com/office/powerpoint/2010/main" val="25068166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1331" y="59269"/>
            <a:ext cx="2725683" cy="307777"/>
          </a:xfrm>
        </p:spPr>
        <p:txBody>
          <a:bodyPr/>
          <a:lstStyle/>
          <a:p>
            <a:r>
              <a:rPr lang="en-US" dirty="0"/>
              <a:t>a tour of the tool: main menu</a:t>
            </a:r>
          </a:p>
        </p:txBody>
      </p:sp>
      <p:sp>
        <p:nvSpPr>
          <p:cNvPr id="4" name="Content Placeholder 3"/>
          <p:cNvSpPr>
            <a:spLocks noGrp="1"/>
          </p:cNvSpPr>
          <p:nvPr>
            <p:ph idx="1"/>
          </p:nvPr>
        </p:nvSpPr>
        <p:spPr>
          <a:xfrm>
            <a:off x="533400" y="1143000"/>
            <a:ext cx="3200400" cy="4525963"/>
          </a:xfrm>
        </p:spPr>
        <p:txBody>
          <a:bodyPr/>
          <a:lstStyle/>
          <a:p>
            <a:pPr marL="0" lvl="0" indent="0">
              <a:buNone/>
            </a:pPr>
            <a:r>
              <a:rPr lang="en-US" dirty="0">
                <a:solidFill>
                  <a:srgbClr val="17375D"/>
                </a:solidFill>
                <a:latin typeface="+mn-lt"/>
              </a:rPr>
              <a:t>A </a:t>
            </a:r>
            <a:r>
              <a:rPr lang="en-US" dirty="0" err="1">
                <a:solidFill>
                  <a:srgbClr val="17375D"/>
                </a:solidFill>
                <a:latin typeface="+mn-lt"/>
              </a:rPr>
              <a:t>op</a:t>
            </a:r>
            <a:r>
              <a:rPr lang="en-US" dirty="0" err="1">
                <a:solidFill>
                  <a:srgbClr val="17375D"/>
                </a:solidFill>
                <a:latin typeface="+mn-lt"/>
                <a:cs typeface="Calibri"/>
              </a:rPr>
              <a:t>ção</a:t>
            </a:r>
            <a:r>
              <a:rPr lang="en-US" dirty="0">
                <a:solidFill>
                  <a:srgbClr val="17375D"/>
                </a:solidFill>
                <a:latin typeface="+mn-lt"/>
                <a:cs typeface="Calibri"/>
              </a:rPr>
              <a:t> </a:t>
            </a:r>
            <a:r>
              <a:rPr lang="en-US" b="1" dirty="0" err="1">
                <a:solidFill>
                  <a:srgbClr val="17375D"/>
                </a:solidFill>
                <a:latin typeface="+mn-lt"/>
                <a:cs typeface="Calibri"/>
              </a:rPr>
              <a:t>O</a:t>
            </a:r>
            <a:r>
              <a:rPr lang="en-US" b="1" dirty="0" err="1">
                <a:solidFill>
                  <a:srgbClr val="17375D"/>
                </a:solidFill>
                <a:latin typeface="+mn-lt"/>
              </a:rPr>
              <a:t>rdenar</a:t>
            </a:r>
            <a:r>
              <a:rPr lang="en-US" b="1" dirty="0">
                <a:solidFill>
                  <a:srgbClr val="17375D"/>
                </a:solidFill>
                <a:latin typeface="+mn-lt"/>
              </a:rPr>
              <a:t> </a:t>
            </a:r>
            <a:r>
              <a:rPr lang="en-US" b="1" dirty="0" err="1">
                <a:solidFill>
                  <a:srgbClr val="17375D"/>
                </a:solidFill>
                <a:latin typeface="+mn-lt"/>
              </a:rPr>
              <a:t>unidades</a:t>
            </a:r>
            <a:r>
              <a:rPr lang="en-US" b="1" dirty="0">
                <a:solidFill>
                  <a:srgbClr val="17375D"/>
                </a:solidFill>
                <a:latin typeface="+mn-lt"/>
              </a:rPr>
              <a:t> </a:t>
            </a:r>
            <a:r>
              <a:rPr lang="en-US" b="1" dirty="0" err="1">
                <a:solidFill>
                  <a:srgbClr val="17375D"/>
                </a:solidFill>
                <a:latin typeface="+mn-lt"/>
              </a:rPr>
              <a:t>administrativas</a:t>
            </a:r>
            <a:r>
              <a:rPr lang="en-US" dirty="0">
                <a:solidFill>
                  <a:srgbClr val="17375D"/>
                </a:solidFill>
                <a:latin typeface="+mn-lt"/>
              </a:rPr>
              <a:t> </a:t>
            </a:r>
            <a:r>
              <a:rPr lang="en-US" dirty="0" err="1">
                <a:solidFill>
                  <a:srgbClr val="17375D"/>
                </a:solidFill>
                <a:latin typeface="+mn-lt"/>
              </a:rPr>
              <a:t>permite</a:t>
            </a:r>
            <a:r>
              <a:rPr lang="en-US" dirty="0">
                <a:solidFill>
                  <a:srgbClr val="17375D"/>
                </a:solidFill>
                <a:latin typeface="+mn-lt"/>
              </a:rPr>
              <a:t> </a:t>
            </a:r>
            <a:r>
              <a:rPr lang="en-US" dirty="0" err="1">
                <a:solidFill>
                  <a:srgbClr val="17375D"/>
                </a:solidFill>
                <a:latin typeface="+mn-lt"/>
              </a:rPr>
              <a:t>alterar</a:t>
            </a:r>
            <a:r>
              <a:rPr lang="en-US" dirty="0">
                <a:solidFill>
                  <a:srgbClr val="17375D"/>
                </a:solidFill>
                <a:latin typeface="+mn-lt"/>
              </a:rPr>
              <a:t> a </a:t>
            </a:r>
            <a:r>
              <a:rPr lang="en-US" dirty="0" err="1">
                <a:solidFill>
                  <a:srgbClr val="17375D"/>
                </a:solidFill>
                <a:latin typeface="+mn-lt"/>
              </a:rPr>
              <a:t>ordem</a:t>
            </a:r>
            <a:r>
              <a:rPr lang="en-US" dirty="0">
                <a:solidFill>
                  <a:srgbClr val="17375D"/>
                </a:solidFill>
                <a:latin typeface="+mn-lt"/>
              </a:rPr>
              <a:t> </a:t>
            </a:r>
            <a:r>
              <a:rPr lang="en-US" dirty="0" err="1">
                <a:solidFill>
                  <a:srgbClr val="17375D"/>
                </a:solidFill>
                <a:latin typeface="+mn-lt"/>
              </a:rPr>
              <a:t>em</a:t>
            </a:r>
            <a:r>
              <a:rPr lang="en-US" dirty="0">
                <a:solidFill>
                  <a:srgbClr val="17375D"/>
                </a:solidFill>
                <a:latin typeface="+mn-lt"/>
              </a:rPr>
              <a:t> que as </a:t>
            </a:r>
            <a:r>
              <a:rPr lang="en-US" dirty="0" err="1">
                <a:solidFill>
                  <a:srgbClr val="17375D"/>
                </a:solidFill>
                <a:latin typeface="+mn-lt"/>
              </a:rPr>
              <a:t>unidades</a:t>
            </a:r>
            <a:r>
              <a:rPr lang="en-US" dirty="0">
                <a:solidFill>
                  <a:srgbClr val="17375D"/>
                </a:solidFill>
                <a:latin typeface="+mn-lt"/>
              </a:rPr>
              <a:t> </a:t>
            </a:r>
            <a:r>
              <a:rPr lang="en-US" dirty="0" err="1">
                <a:solidFill>
                  <a:srgbClr val="17375D"/>
                </a:solidFill>
                <a:latin typeface="+mn-lt"/>
              </a:rPr>
              <a:t>administrativas</a:t>
            </a:r>
            <a:r>
              <a:rPr lang="en-US" dirty="0">
                <a:solidFill>
                  <a:srgbClr val="17375D"/>
                </a:solidFill>
                <a:latin typeface="+mn-lt"/>
              </a:rPr>
              <a:t> </a:t>
            </a:r>
            <a:r>
              <a:rPr lang="en-US" dirty="0" err="1">
                <a:solidFill>
                  <a:srgbClr val="17375D"/>
                </a:solidFill>
                <a:latin typeface="+mn-lt"/>
              </a:rPr>
              <a:t>aparecem</a:t>
            </a:r>
            <a:r>
              <a:rPr lang="en-US" dirty="0">
                <a:solidFill>
                  <a:srgbClr val="17375D"/>
                </a:solidFill>
                <a:latin typeface="+mn-lt"/>
              </a:rPr>
              <a:t> </a:t>
            </a:r>
            <a:r>
              <a:rPr lang="en-US" dirty="0" err="1">
                <a:solidFill>
                  <a:srgbClr val="17375D"/>
                </a:solidFill>
                <a:latin typeface="+mn-lt"/>
              </a:rPr>
              <a:t>na</a:t>
            </a:r>
            <a:r>
              <a:rPr lang="en-US" dirty="0">
                <a:solidFill>
                  <a:srgbClr val="17375D"/>
                </a:solidFill>
                <a:latin typeface="+mn-lt"/>
              </a:rPr>
              <a:t> </a:t>
            </a:r>
            <a:r>
              <a:rPr lang="en-US" dirty="0" err="1">
                <a:solidFill>
                  <a:srgbClr val="17375D"/>
                </a:solidFill>
                <a:latin typeface="Calibri"/>
                <a:cs typeface="Calibri"/>
              </a:rPr>
              <a:t>árvore</a:t>
            </a:r>
            <a:r>
              <a:rPr lang="en-US" dirty="0">
                <a:latin typeface="+mn-lt"/>
              </a:rPr>
              <a:t>.</a:t>
            </a:r>
          </a:p>
          <a:p>
            <a:pPr marL="0" indent="0">
              <a:buNone/>
            </a:pPr>
            <a:endParaRPr lang="en-US" dirty="0"/>
          </a:p>
          <a:p>
            <a:pPr marL="0" indent="0">
              <a:buNone/>
            </a:pPr>
            <a:endParaRPr lang="en-US" dirty="0"/>
          </a:p>
        </p:txBody>
      </p:sp>
      <p:sp>
        <p:nvSpPr>
          <p:cNvPr id="2" name="Title 1"/>
          <p:cNvSpPr>
            <a:spLocks noGrp="1"/>
          </p:cNvSpPr>
          <p:nvPr>
            <p:ph type="title"/>
          </p:nvPr>
        </p:nvSpPr>
        <p:spPr>
          <a:xfrm>
            <a:off x="171212" y="626745"/>
            <a:ext cx="4511165" cy="516255"/>
          </a:xfrm>
        </p:spPr>
        <p:txBody>
          <a:bodyPr/>
          <a:lstStyle/>
          <a:p>
            <a:pPr algn="l"/>
            <a:r>
              <a:rPr lang="en-US" dirty="0" err="1"/>
              <a:t>Unidades</a:t>
            </a:r>
            <a:r>
              <a:rPr lang="en-US" dirty="0"/>
              <a:t> </a:t>
            </a:r>
            <a:r>
              <a:rPr lang="en-US" dirty="0" err="1"/>
              <a:t>administrativas</a:t>
            </a:r>
            <a:endParaRPr lang="en-US" dirty="0"/>
          </a:p>
        </p:txBody>
      </p:sp>
      <p:pic>
        <p:nvPicPr>
          <p:cNvPr id="6" name="Picture 5"/>
          <p:cNvPicPr>
            <a:picLocks noChangeAspect="1"/>
          </p:cNvPicPr>
          <p:nvPr/>
        </p:nvPicPr>
        <p:blipFill>
          <a:blip r:embed="rId3"/>
          <a:stretch>
            <a:fillRect/>
          </a:stretch>
        </p:blipFill>
        <p:spPr>
          <a:xfrm>
            <a:off x="3733800" y="1143000"/>
            <a:ext cx="5165501" cy="4525963"/>
          </a:xfrm>
          <a:prstGeom prst="rect">
            <a:avLst/>
          </a:prstGeom>
        </p:spPr>
      </p:pic>
    </p:spTree>
    <p:extLst>
      <p:ext uri="{BB962C8B-B14F-4D97-AF65-F5344CB8AC3E}">
        <p14:creationId xmlns:p14="http://schemas.microsoft.com/office/powerpoint/2010/main" val="22808392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Ordenar</a:t>
            </a:r>
            <a:r>
              <a:rPr lang="en-US" dirty="0"/>
              <a:t> </a:t>
            </a:r>
            <a:r>
              <a:rPr lang="en-US" dirty="0" err="1"/>
              <a:t>uma</a:t>
            </a:r>
            <a:r>
              <a:rPr lang="en-US" dirty="0"/>
              <a:t> </a:t>
            </a:r>
            <a:r>
              <a:rPr lang="en-US" dirty="0" err="1"/>
              <a:t>unidade</a:t>
            </a:r>
            <a:r>
              <a:rPr lang="en-US" dirty="0"/>
              <a:t> </a:t>
            </a:r>
            <a:r>
              <a:rPr lang="en-US" dirty="0" err="1"/>
              <a:t>administrativa</a:t>
            </a:r>
            <a:endParaRPr lang="en-US" dirty="0"/>
          </a:p>
        </p:txBody>
      </p:sp>
      <p:sp>
        <p:nvSpPr>
          <p:cNvPr id="2" name="Text Placeholder 1"/>
          <p:cNvSpPr>
            <a:spLocks noGrp="1"/>
          </p:cNvSpPr>
          <p:nvPr>
            <p:ph type="body" sz="quarter" idx="10"/>
          </p:nvPr>
        </p:nvSpPr>
        <p:spPr>
          <a:prstGeom prst="rect">
            <a:avLst/>
          </a:prstGeom>
        </p:spPr>
        <p:txBody>
          <a:bodyPr>
            <a:noAutofit/>
          </a:bodyPr>
          <a:lstStyle/>
          <a:p>
            <a:pPr marL="457200" lvl="1" indent="-457200">
              <a:spcAft>
                <a:spcPts val="1200"/>
              </a:spcAft>
              <a:buFont typeface="+mj-lt"/>
              <a:buAutoNum type="arabicPeriod"/>
            </a:pPr>
            <a:r>
              <a:rPr lang="en-US" sz="2000" dirty="0" err="1">
                <a:latin typeface="+mn-lt"/>
              </a:rPr>
              <a:t>Clicar</a:t>
            </a:r>
            <a:r>
              <a:rPr lang="en-US" sz="2000" dirty="0">
                <a:latin typeface="+mn-lt"/>
              </a:rPr>
              <a:t> </a:t>
            </a:r>
            <a:r>
              <a:rPr lang="en-US" sz="2000" b="1" dirty="0">
                <a:latin typeface="+mn-lt"/>
              </a:rPr>
              <a:t>Administrative units [</a:t>
            </a:r>
            <a:r>
              <a:rPr lang="en-US" sz="2000" b="1" dirty="0" err="1">
                <a:latin typeface="+mn-lt"/>
              </a:rPr>
              <a:t>unidades</a:t>
            </a:r>
            <a:r>
              <a:rPr lang="en-US" sz="2000" b="1" dirty="0">
                <a:latin typeface="+mn-lt"/>
              </a:rPr>
              <a:t> </a:t>
            </a:r>
            <a:r>
              <a:rPr lang="en-US" sz="2000" b="1" dirty="0" err="1">
                <a:latin typeface="+mn-lt"/>
              </a:rPr>
              <a:t>administrativas</a:t>
            </a:r>
            <a:r>
              <a:rPr lang="en-US" sz="2000" b="1" dirty="0">
                <a:latin typeface="+mn-lt"/>
              </a:rPr>
              <a:t>]</a:t>
            </a:r>
            <a:endParaRPr lang="en-US" sz="2000" dirty="0">
              <a:latin typeface="+mn-lt"/>
            </a:endParaRPr>
          </a:p>
          <a:p>
            <a:pPr marL="457200" lvl="1" indent="-457200">
              <a:spcAft>
                <a:spcPts val="1200"/>
              </a:spcAft>
              <a:buFont typeface="+mj-lt"/>
              <a:buAutoNum type="arabicPeriod"/>
            </a:pPr>
            <a:r>
              <a:rPr lang="en-US" sz="2000" dirty="0" err="1">
                <a:latin typeface="+mn-lt"/>
              </a:rPr>
              <a:t>Seleccionar</a:t>
            </a:r>
            <a:r>
              <a:rPr lang="en-US" sz="2000" dirty="0">
                <a:latin typeface="+mn-lt"/>
              </a:rPr>
              <a:t> </a:t>
            </a:r>
            <a:r>
              <a:rPr lang="en-US" sz="2000" b="1" dirty="0">
                <a:latin typeface="+mn-lt"/>
              </a:rPr>
              <a:t>Order administrative units [</a:t>
            </a:r>
            <a:r>
              <a:rPr lang="en-US" sz="2000" b="1" dirty="0" err="1">
                <a:latin typeface="+mn-lt"/>
              </a:rPr>
              <a:t>Ordenar</a:t>
            </a:r>
            <a:r>
              <a:rPr lang="en-US" sz="2000" b="1" dirty="0">
                <a:latin typeface="+mn-lt"/>
              </a:rPr>
              <a:t> </a:t>
            </a:r>
            <a:r>
              <a:rPr lang="en-US" sz="2000" b="1" dirty="0" err="1">
                <a:latin typeface="+mn-lt"/>
              </a:rPr>
              <a:t>unidades</a:t>
            </a:r>
            <a:r>
              <a:rPr lang="en-US" sz="2000" b="1" dirty="0">
                <a:latin typeface="+mn-lt"/>
              </a:rPr>
              <a:t> </a:t>
            </a:r>
            <a:r>
              <a:rPr lang="en-US" sz="2000" b="1" dirty="0" err="1">
                <a:latin typeface="+mn-lt"/>
              </a:rPr>
              <a:t>administrativas</a:t>
            </a:r>
            <a:r>
              <a:rPr lang="en-US" sz="2000" b="1" dirty="0">
                <a:latin typeface="+mn-lt"/>
              </a:rPr>
              <a:t>]</a:t>
            </a:r>
          </a:p>
          <a:p>
            <a:pPr marL="457200" lvl="1" indent="-457200">
              <a:spcAft>
                <a:spcPts val="1200"/>
              </a:spcAft>
              <a:buFont typeface="+mj-lt"/>
              <a:buAutoNum type="arabicPeriod"/>
            </a:pPr>
            <a:r>
              <a:rPr lang="en-US" sz="2000" dirty="0" err="1">
                <a:latin typeface="+mn-lt"/>
              </a:rPr>
              <a:t>Arrastar</a:t>
            </a:r>
            <a:r>
              <a:rPr lang="en-US" sz="2000" dirty="0">
                <a:latin typeface="+mn-lt"/>
              </a:rPr>
              <a:t> a </a:t>
            </a:r>
            <a:r>
              <a:rPr lang="en-US" sz="2000" dirty="0" err="1">
                <a:latin typeface="+mn-lt"/>
              </a:rPr>
              <a:t>unidade</a:t>
            </a:r>
            <a:r>
              <a:rPr lang="en-US" sz="2000" dirty="0">
                <a:latin typeface="+mn-lt"/>
              </a:rPr>
              <a:t> </a:t>
            </a:r>
            <a:r>
              <a:rPr lang="en-US" sz="2000" dirty="0" err="1">
                <a:latin typeface="+mn-lt"/>
              </a:rPr>
              <a:t>administrativa</a:t>
            </a:r>
            <a:r>
              <a:rPr lang="en-US" sz="2000" dirty="0">
                <a:latin typeface="+mn-lt"/>
              </a:rPr>
              <a:t> e </a:t>
            </a:r>
            <a:r>
              <a:rPr lang="en-US" sz="2000" dirty="0" err="1">
                <a:latin typeface="+mn-lt"/>
              </a:rPr>
              <a:t>coloc</a:t>
            </a:r>
            <a:r>
              <a:rPr lang="en-US" sz="2000" dirty="0" err="1">
                <a:latin typeface="+mn-lt"/>
                <a:cs typeface="Calibri"/>
              </a:rPr>
              <a:t>á</a:t>
            </a:r>
            <a:r>
              <a:rPr lang="en-US" sz="2000" dirty="0">
                <a:latin typeface="+mn-lt"/>
                <a:cs typeface="Calibri"/>
              </a:rPr>
              <a:t>-la </a:t>
            </a:r>
            <a:r>
              <a:rPr lang="en-US" sz="2000" dirty="0" err="1">
                <a:latin typeface="+mn-lt"/>
                <a:cs typeface="Calibri"/>
              </a:rPr>
              <a:t>na</a:t>
            </a:r>
            <a:r>
              <a:rPr lang="en-US" sz="2000" dirty="0">
                <a:latin typeface="+mn-lt"/>
                <a:cs typeface="Calibri"/>
              </a:rPr>
              <a:t> </a:t>
            </a:r>
            <a:r>
              <a:rPr lang="en-US" sz="2000" dirty="0" err="1">
                <a:latin typeface="+mn-lt"/>
                <a:cs typeface="Calibri"/>
              </a:rPr>
              <a:t>ordem</a:t>
            </a:r>
            <a:r>
              <a:rPr lang="en-US" sz="2000" dirty="0">
                <a:latin typeface="+mn-lt"/>
                <a:cs typeface="Calibri"/>
              </a:rPr>
              <a:t> </a:t>
            </a:r>
            <a:r>
              <a:rPr lang="en-US" sz="2000" dirty="0" err="1">
                <a:latin typeface="+mn-lt"/>
                <a:cs typeface="Calibri"/>
              </a:rPr>
              <a:t>desejada</a:t>
            </a:r>
            <a:r>
              <a:rPr lang="en-US" sz="2000" dirty="0">
                <a:latin typeface="+mn-lt"/>
                <a:cs typeface="Calibri"/>
              </a:rPr>
              <a:t> </a:t>
            </a:r>
            <a:r>
              <a:rPr lang="en-US" sz="2000" dirty="0">
                <a:latin typeface="+mn-lt"/>
              </a:rPr>
              <a:t>(</a:t>
            </a:r>
            <a:r>
              <a:rPr lang="en-US" sz="2000" dirty="0" err="1">
                <a:latin typeface="+mn-lt"/>
              </a:rPr>
              <a:t>por</a:t>
            </a:r>
            <a:r>
              <a:rPr lang="en-US" sz="2000" dirty="0">
                <a:latin typeface="+mn-lt"/>
              </a:rPr>
              <a:t> </a:t>
            </a:r>
            <a:r>
              <a:rPr lang="en-US" sz="2000" dirty="0" err="1">
                <a:latin typeface="+mn-lt"/>
              </a:rPr>
              <a:t>exemplo</a:t>
            </a:r>
            <a:r>
              <a:rPr lang="en-US" sz="2000" dirty="0">
                <a:latin typeface="+mn-lt"/>
              </a:rPr>
              <a:t>, </a:t>
            </a:r>
            <a:r>
              <a:rPr lang="en-US" sz="2000" dirty="0" err="1">
                <a:latin typeface="+mn-lt"/>
              </a:rPr>
              <a:t>colocar</a:t>
            </a:r>
            <a:r>
              <a:rPr lang="en-US" sz="2000" dirty="0">
                <a:latin typeface="+mn-lt"/>
              </a:rPr>
              <a:t> Kora a </a:t>
            </a:r>
            <a:r>
              <a:rPr lang="en-US" sz="2000" dirty="0" err="1">
                <a:latin typeface="+mn-lt"/>
              </a:rPr>
              <a:t>seguir</a:t>
            </a:r>
            <a:r>
              <a:rPr lang="en-US" sz="2000" dirty="0">
                <a:latin typeface="+mn-lt"/>
              </a:rPr>
              <a:t> a Pravda)</a:t>
            </a:r>
          </a:p>
          <a:p>
            <a:pPr marL="457200" lvl="1" indent="-457200">
              <a:spcAft>
                <a:spcPts val="1200"/>
              </a:spcAft>
              <a:buFont typeface="+mj-lt"/>
              <a:buAutoNum type="arabicPeriod"/>
            </a:pPr>
            <a:r>
              <a:rPr lang="en-US" sz="2000" dirty="0" err="1">
                <a:latin typeface="+mn-lt"/>
              </a:rPr>
              <a:t>Clicar</a:t>
            </a:r>
            <a:r>
              <a:rPr lang="en-US" sz="2000" dirty="0">
                <a:latin typeface="+mn-lt"/>
              </a:rPr>
              <a:t> </a:t>
            </a:r>
            <a:r>
              <a:rPr lang="en-US" sz="2000" b="1" dirty="0">
                <a:latin typeface="+mn-lt"/>
              </a:rPr>
              <a:t>Save [</a:t>
            </a:r>
            <a:r>
              <a:rPr lang="en-US" sz="2000" b="1" dirty="0" err="1">
                <a:latin typeface="+mn-lt"/>
              </a:rPr>
              <a:t>Gravar</a:t>
            </a:r>
            <a:r>
              <a:rPr lang="en-US" sz="2000" b="1" dirty="0">
                <a:latin typeface="+mn-lt"/>
              </a:rPr>
              <a:t>]</a:t>
            </a:r>
          </a:p>
          <a:p>
            <a:pPr marL="457200" lvl="1" indent="-457200">
              <a:spcAft>
                <a:spcPts val="1200"/>
              </a:spcAft>
              <a:buFont typeface="+mj-lt"/>
              <a:buAutoNum type="arabicPeriod"/>
            </a:pPr>
            <a:r>
              <a:rPr lang="en-US" sz="2000" dirty="0" err="1">
                <a:latin typeface="+mn-lt"/>
              </a:rPr>
              <a:t>Reparar</a:t>
            </a:r>
            <a:r>
              <a:rPr lang="en-US" sz="2000" dirty="0">
                <a:latin typeface="+mn-lt"/>
              </a:rPr>
              <a:t> que a </a:t>
            </a:r>
            <a:r>
              <a:rPr lang="en-US" sz="2000" dirty="0" err="1">
                <a:latin typeface="+mn-lt"/>
              </a:rPr>
              <a:t>ordem</a:t>
            </a:r>
            <a:r>
              <a:rPr lang="en-US" sz="2000" dirty="0">
                <a:latin typeface="+mn-lt"/>
              </a:rPr>
              <a:t> da </a:t>
            </a:r>
            <a:r>
              <a:rPr lang="en-US" sz="2000" dirty="0" err="1">
                <a:latin typeface="+mn-lt"/>
              </a:rPr>
              <a:t>unidade</a:t>
            </a:r>
            <a:r>
              <a:rPr lang="en-US" sz="2000" dirty="0">
                <a:latin typeface="+mn-lt"/>
              </a:rPr>
              <a:t> </a:t>
            </a:r>
            <a:r>
              <a:rPr lang="en-US" sz="2000" dirty="0" err="1">
                <a:latin typeface="+mn-lt"/>
              </a:rPr>
              <a:t>administrativa</a:t>
            </a:r>
            <a:r>
              <a:rPr lang="en-US" sz="2000" dirty="0">
                <a:latin typeface="+mn-lt"/>
              </a:rPr>
              <a:t> </a:t>
            </a:r>
            <a:r>
              <a:rPr lang="en-US" sz="2000" dirty="0" err="1">
                <a:latin typeface="+mn-lt"/>
              </a:rPr>
              <a:t>aparece</a:t>
            </a:r>
            <a:r>
              <a:rPr lang="en-US" sz="2000" dirty="0">
                <a:latin typeface="+mn-lt"/>
              </a:rPr>
              <a:t> </a:t>
            </a:r>
            <a:r>
              <a:rPr lang="en-US" sz="2000" dirty="0" err="1">
                <a:latin typeface="+mn-lt"/>
              </a:rPr>
              <a:t>alterada</a:t>
            </a:r>
            <a:r>
              <a:rPr lang="en-US" sz="2000" dirty="0">
                <a:latin typeface="+mn-lt"/>
              </a:rPr>
              <a:t> </a:t>
            </a:r>
            <a:r>
              <a:rPr lang="en-US" sz="2000" dirty="0" err="1">
                <a:latin typeface="+mn-lt"/>
              </a:rPr>
              <a:t>na</a:t>
            </a:r>
            <a:r>
              <a:rPr lang="en-US" sz="2000" dirty="0">
                <a:latin typeface="+mn-lt"/>
              </a:rPr>
              <a:t> </a:t>
            </a:r>
            <a:r>
              <a:rPr lang="en-US" sz="2000" dirty="0" err="1">
                <a:latin typeface="+mn-lt"/>
              </a:rPr>
              <a:t>árvore</a:t>
            </a:r>
            <a:r>
              <a:rPr lang="en-US" sz="2000" dirty="0">
                <a:latin typeface="+mn-lt"/>
              </a:rPr>
              <a:t> de </a:t>
            </a:r>
            <a:r>
              <a:rPr lang="en-US" sz="2000" dirty="0" err="1">
                <a:latin typeface="+mn-lt"/>
              </a:rPr>
              <a:t>unidade</a:t>
            </a:r>
            <a:r>
              <a:rPr lang="en-US" sz="2000" dirty="0">
                <a:latin typeface="+mn-lt"/>
              </a:rPr>
              <a:t> </a:t>
            </a:r>
            <a:r>
              <a:rPr lang="en-US" sz="2000" dirty="0" err="1">
                <a:latin typeface="+mn-lt"/>
              </a:rPr>
              <a:t>administrativa</a:t>
            </a:r>
            <a:endParaRPr lang="en-US" sz="2000" dirty="0">
              <a:latin typeface="+mn-lt"/>
            </a:endParaRPr>
          </a:p>
        </p:txBody>
      </p:sp>
    </p:spTree>
    <p:extLst>
      <p:ext uri="{BB962C8B-B14F-4D97-AF65-F5344CB8AC3E}">
        <p14:creationId xmlns:p14="http://schemas.microsoft.com/office/powerpoint/2010/main" val="1288309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1676401" y="1600200"/>
            <a:ext cx="6400800" cy="4525963"/>
          </a:xfrm>
        </p:spPr>
        <p:txBody>
          <a:bodyPr>
            <a:normAutofit fontScale="25000" lnSpcReduction="20000"/>
          </a:bodyPr>
          <a:lstStyle/>
          <a:p>
            <a:pPr marL="0" lvl="2" indent="-274320">
              <a:lnSpc>
                <a:spcPct val="120000"/>
              </a:lnSpc>
              <a:spcBef>
                <a:spcPts val="200"/>
              </a:spcBef>
              <a:spcAft>
                <a:spcPts val="4800"/>
              </a:spcAft>
              <a:buSzPct val="120000"/>
              <a:buNone/>
              <a:defRPr/>
            </a:pPr>
            <a:r>
              <a:rPr lang="pt-PT" sz="8000" dirty="0">
                <a:solidFill>
                  <a:srgbClr val="17375D"/>
                </a:solidFill>
              </a:rPr>
              <a:t>Armazenar grandes volumes de dados de M&amp;E  gerados </a:t>
            </a:r>
            <a:r>
              <a:rPr lang="pt-PT" sz="8000" dirty="0"/>
              <a:t>ao longo do tempo </a:t>
            </a:r>
            <a:r>
              <a:rPr lang="pt-PT" sz="8000" dirty="0">
                <a:solidFill>
                  <a:srgbClr val="17375D"/>
                </a:solidFill>
              </a:rPr>
              <a:t>pelos programas de Doença</a:t>
            </a:r>
            <a:r>
              <a:rPr lang="pt-PT" sz="8000" dirty="0"/>
              <a:t>s Tropicais Negligenciadas </a:t>
            </a:r>
          </a:p>
          <a:p>
            <a:pPr marL="0" lvl="2" indent="-274320">
              <a:lnSpc>
                <a:spcPct val="120000"/>
              </a:lnSpc>
              <a:spcBef>
                <a:spcPts val="200"/>
              </a:spcBef>
              <a:spcAft>
                <a:spcPts val="4800"/>
              </a:spcAft>
              <a:buClr>
                <a:srgbClr val="066E9F"/>
              </a:buClr>
              <a:buSzPct val="120000"/>
              <a:buNone/>
              <a:defRPr/>
            </a:pPr>
            <a:r>
              <a:rPr lang="pt-PT" sz="8000" dirty="0">
                <a:solidFill>
                  <a:srgbClr val="17375D"/>
                </a:solidFill>
              </a:rPr>
              <a:t>Ajudar na gestão e análise de dados a nível nacional,  apoiando assim a tomada de decisão nos programas</a:t>
            </a:r>
          </a:p>
          <a:p>
            <a:pPr marL="0" lvl="2" indent="-274320">
              <a:lnSpc>
                <a:spcPct val="120000"/>
              </a:lnSpc>
              <a:spcBef>
                <a:spcPts val="200"/>
              </a:spcBef>
              <a:spcAft>
                <a:spcPts val="3000"/>
              </a:spcAft>
              <a:buClr>
                <a:srgbClr val="066E9F"/>
              </a:buClr>
              <a:buSzPct val="120000"/>
              <a:buNone/>
              <a:defRPr/>
            </a:pPr>
            <a:r>
              <a:rPr lang="pt-PT" sz="8000" dirty="0">
                <a:solidFill>
                  <a:srgbClr val="17375D"/>
                </a:solidFill>
              </a:rPr>
              <a:t>Fortalecer a capacidade de partilha de dados entre pa</a:t>
            </a:r>
            <a:r>
              <a:rPr lang="pt-PT" sz="8000" dirty="0"/>
              <a:t>íses, OMS e parceiros</a:t>
            </a:r>
            <a:r>
              <a:rPr lang="pt-PT" sz="8000" dirty="0">
                <a:solidFill>
                  <a:srgbClr val="17375D"/>
                </a:solidFill>
              </a:rPr>
              <a:t> </a:t>
            </a:r>
          </a:p>
          <a:p>
            <a:pPr lvl="1">
              <a:buNone/>
              <a:defRPr/>
            </a:pPr>
            <a:endParaRPr lang="en-US" sz="2400" dirty="0"/>
          </a:p>
          <a:p>
            <a:pPr lvl="1">
              <a:buNone/>
              <a:defRPr/>
            </a:pPr>
            <a:r>
              <a:rPr lang="en-US" sz="2400" i="1" dirty="0"/>
              <a:t>	</a:t>
            </a:r>
          </a:p>
          <a:p>
            <a:pPr lvl="1">
              <a:buNone/>
              <a:defRPr/>
            </a:pPr>
            <a:r>
              <a:rPr lang="en-US" sz="2400" i="1" dirty="0"/>
              <a:t>			</a:t>
            </a:r>
          </a:p>
          <a:p>
            <a:pPr marL="384175" lvl="1" indent="0">
              <a:buFont typeface="Calibri" charset="0"/>
              <a:buNone/>
              <a:defRPr/>
            </a:pPr>
            <a:endParaRPr lang="en-US" sz="2400" dirty="0"/>
          </a:p>
          <a:p>
            <a:pPr lvl="1">
              <a:buFont typeface="Calibri" charset="0"/>
              <a:buChar char="◦"/>
              <a:defRPr/>
            </a:pPr>
            <a:endParaRPr lang="en-US" sz="2400" dirty="0"/>
          </a:p>
          <a:p>
            <a:pPr eaLnBrk="1" hangingPunct="1">
              <a:lnSpc>
                <a:spcPct val="110000"/>
              </a:lnSpc>
              <a:buFont typeface="Arial" charset="0"/>
              <a:buNone/>
              <a:defRPr/>
            </a:pPr>
            <a:endParaRPr lang="en-US" sz="2400" b="1" dirty="0">
              <a:ea typeface="MS PGothic" charset="0"/>
            </a:endParaRPr>
          </a:p>
          <a:p>
            <a:pPr eaLnBrk="1" hangingPunct="1">
              <a:lnSpc>
                <a:spcPct val="80000"/>
              </a:lnSpc>
              <a:buFont typeface="Calibri" charset="0"/>
              <a:buNone/>
              <a:defRPr/>
            </a:pPr>
            <a:endParaRPr lang="en-US" sz="2400" dirty="0">
              <a:ea typeface="MS PGothic" charset="0"/>
            </a:endParaRPr>
          </a:p>
        </p:txBody>
      </p:sp>
      <p:sp>
        <p:nvSpPr>
          <p:cNvPr id="14" name="Title 1"/>
          <p:cNvSpPr txBox="1">
            <a:spLocks/>
          </p:cNvSpPr>
          <p:nvPr/>
        </p:nvSpPr>
        <p:spPr>
          <a:xfrm>
            <a:off x="1165455" y="1614921"/>
            <a:ext cx="553185" cy="61118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3800" b="1" i="0" u="none" strike="noStrike" kern="1200" cap="none" spc="-50" normalizeH="0" baseline="0" noProof="0" dirty="0">
                <a:ln>
                  <a:noFill/>
                </a:ln>
                <a:solidFill>
                  <a:srgbClr val="066E9F"/>
                </a:solidFill>
                <a:effectLst/>
                <a:uLnTx/>
                <a:uFillTx/>
                <a:latin typeface="Microsoft Sans Serif" pitchFamily="34" charset="0"/>
                <a:ea typeface="Segoe UI" pitchFamily="34" charset="0"/>
                <a:cs typeface="Microsoft Sans Serif" pitchFamily="34" charset="0"/>
              </a:rPr>
              <a:t>1</a:t>
            </a:r>
          </a:p>
        </p:txBody>
      </p:sp>
      <p:sp>
        <p:nvSpPr>
          <p:cNvPr id="15" name="Title 1"/>
          <p:cNvSpPr txBox="1">
            <a:spLocks/>
          </p:cNvSpPr>
          <p:nvPr/>
        </p:nvSpPr>
        <p:spPr>
          <a:xfrm>
            <a:off x="1168401" y="3153064"/>
            <a:ext cx="553185" cy="609600"/>
          </a:xfrm>
          <a:prstGeom prst="rect">
            <a:avLst/>
          </a:prstGeom>
        </p:spPr>
        <p:txBody>
          <a:bodyPr vert="horz" lIns="91440" tIns="45720" rIns="91440" bIns="45720" rtlCol="0" anchor="ctr" anchorCtr="0">
            <a:normAutofit/>
          </a:body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3800" b="1" i="0" u="none" strike="noStrike" kern="1200" cap="none" spc="-50" normalizeH="0" baseline="0" noProof="0" dirty="0">
                <a:ln>
                  <a:noFill/>
                </a:ln>
                <a:solidFill>
                  <a:srgbClr val="066E9F"/>
                </a:solidFill>
                <a:effectLst/>
                <a:uLnTx/>
                <a:uFillTx/>
                <a:latin typeface="Microsoft Sans Serif" pitchFamily="34" charset="0"/>
                <a:ea typeface="Segoe UI" pitchFamily="34" charset="0"/>
                <a:cs typeface="Microsoft Sans Serif" pitchFamily="34" charset="0"/>
              </a:rPr>
              <a:t>2</a:t>
            </a:r>
          </a:p>
        </p:txBody>
      </p:sp>
      <p:sp>
        <p:nvSpPr>
          <p:cNvPr id="16" name="Title 1"/>
          <p:cNvSpPr txBox="1">
            <a:spLocks/>
          </p:cNvSpPr>
          <p:nvPr/>
        </p:nvSpPr>
        <p:spPr>
          <a:xfrm>
            <a:off x="1168401" y="4310496"/>
            <a:ext cx="553185" cy="762000"/>
          </a:xfrm>
          <a:prstGeom prst="rect">
            <a:avLst/>
          </a:prstGeom>
        </p:spPr>
        <p:txBody>
          <a:bodyPr vert="horz" lIns="91440" tIns="45720" rIns="91440" bIns="45720" rtlCol="0" anchor="ctr" anchorCtr="0">
            <a:normAutofit/>
          </a:body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3800" b="1" i="0" u="none" strike="noStrike" kern="1200" cap="none" spc="-50" normalizeH="0" baseline="0" noProof="0" dirty="0">
                <a:ln>
                  <a:noFill/>
                </a:ln>
                <a:solidFill>
                  <a:srgbClr val="066E9F"/>
                </a:solidFill>
                <a:effectLst/>
                <a:uLnTx/>
                <a:uFillTx/>
                <a:latin typeface="Microsoft Sans Serif" pitchFamily="34" charset="0"/>
                <a:ea typeface="Segoe UI" pitchFamily="34" charset="0"/>
                <a:cs typeface="Microsoft Sans Serif" pitchFamily="34" charset="0"/>
              </a:rPr>
              <a:t>3</a:t>
            </a:r>
          </a:p>
        </p:txBody>
      </p:sp>
      <p:cxnSp>
        <p:nvCxnSpPr>
          <p:cNvPr id="18" name="Straight Connector 17"/>
          <p:cNvCxnSpPr/>
          <p:nvPr/>
        </p:nvCxnSpPr>
        <p:spPr>
          <a:xfrm>
            <a:off x="1773783" y="2892712"/>
            <a:ext cx="6071586" cy="6928"/>
          </a:xfrm>
          <a:prstGeom prst="line">
            <a:avLst/>
          </a:prstGeom>
          <a:ln w="2540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73769" y="4120572"/>
            <a:ext cx="6071616" cy="6928"/>
          </a:xfrm>
          <a:prstGeom prst="line">
            <a:avLst/>
          </a:prstGeom>
          <a:ln w="2540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135469" y="206613"/>
            <a:ext cx="4362068" cy="580787"/>
          </a:xfrm>
        </p:spPr>
        <p:txBody>
          <a:bodyPr/>
          <a:lstStyle/>
          <a:p>
            <a:r>
              <a:rPr lang="pt-PT" dirty="0"/>
              <a:t>Objectivos do sistema</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71331" y="59269"/>
            <a:ext cx="2725683" cy="307777"/>
          </a:xfrm>
        </p:spPr>
        <p:txBody>
          <a:bodyPr/>
          <a:lstStyle/>
          <a:p>
            <a:r>
              <a:rPr lang="en-US" dirty="0"/>
              <a:t>a tour of the tool: main menu</a:t>
            </a:r>
          </a:p>
        </p:txBody>
      </p:sp>
      <p:sp>
        <p:nvSpPr>
          <p:cNvPr id="4" name="Content Placeholder 3"/>
          <p:cNvSpPr>
            <a:spLocks noGrp="1"/>
          </p:cNvSpPr>
          <p:nvPr>
            <p:ph idx="1"/>
          </p:nvPr>
        </p:nvSpPr>
        <p:spPr>
          <a:xfrm>
            <a:off x="533400" y="1143000"/>
            <a:ext cx="8229600" cy="4525963"/>
          </a:xfrm>
        </p:spPr>
        <p:txBody>
          <a:bodyPr/>
          <a:lstStyle/>
          <a:p>
            <a:pPr marL="0" indent="0">
              <a:spcAft>
                <a:spcPts val="1200"/>
              </a:spcAft>
              <a:buSzPct val="120000"/>
              <a:buNone/>
            </a:pPr>
            <a:r>
              <a:rPr lang="en-US" dirty="0">
                <a:solidFill>
                  <a:srgbClr val="17375D"/>
                </a:solidFill>
                <a:latin typeface="+mn-lt"/>
              </a:rPr>
              <a:t>A </a:t>
            </a:r>
            <a:r>
              <a:rPr lang="en-US" dirty="0" err="1">
                <a:solidFill>
                  <a:srgbClr val="17375D"/>
                </a:solidFill>
                <a:latin typeface="+mn-lt"/>
              </a:rPr>
              <a:t>op</a:t>
            </a:r>
            <a:r>
              <a:rPr lang="en-US" dirty="0" err="1">
                <a:solidFill>
                  <a:srgbClr val="17375D"/>
                </a:solidFill>
                <a:latin typeface="+mn-lt"/>
                <a:cs typeface="Calibri"/>
              </a:rPr>
              <a:t>ção</a:t>
            </a:r>
            <a:r>
              <a:rPr lang="en-US" dirty="0">
                <a:solidFill>
                  <a:srgbClr val="17375D"/>
                </a:solidFill>
                <a:latin typeface="+mn-lt"/>
                <a:cs typeface="Calibri"/>
              </a:rPr>
              <a:t> </a:t>
            </a:r>
            <a:r>
              <a:rPr lang="en-US" b="1" dirty="0">
                <a:solidFill>
                  <a:srgbClr val="17375D"/>
                </a:solidFill>
                <a:latin typeface="+mn-lt"/>
                <a:cs typeface="Calibri"/>
              </a:rPr>
              <a:t>Split </a:t>
            </a:r>
            <a:r>
              <a:rPr lang="en-US" b="1" dirty="0">
                <a:solidFill>
                  <a:srgbClr val="17375D"/>
                </a:solidFill>
                <a:latin typeface="+mn-lt"/>
              </a:rPr>
              <a:t>(</a:t>
            </a:r>
            <a:r>
              <a:rPr lang="en-US" b="1" dirty="0" err="1">
                <a:solidFill>
                  <a:srgbClr val="17375D"/>
                </a:solidFill>
                <a:latin typeface="+mn-lt"/>
              </a:rPr>
              <a:t>cis</a:t>
            </a:r>
            <a:r>
              <a:rPr lang="en-US" b="1" dirty="0" err="1">
                <a:solidFill>
                  <a:srgbClr val="17375D"/>
                </a:solidFill>
                <a:latin typeface="+mn-lt"/>
                <a:cs typeface="Calibri"/>
              </a:rPr>
              <a:t>ão</a:t>
            </a:r>
            <a:r>
              <a:rPr lang="en-US" b="1" dirty="0">
                <a:solidFill>
                  <a:srgbClr val="17375D"/>
                </a:solidFill>
                <a:latin typeface="+mn-lt"/>
                <a:cs typeface="Calibri"/>
              </a:rPr>
              <a:t>) de </a:t>
            </a:r>
            <a:r>
              <a:rPr lang="en-US" b="1" dirty="0" err="1">
                <a:solidFill>
                  <a:srgbClr val="17375D"/>
                </a:solidFill>
                <a:latin typeface="+mn-lt"/>
                <a:cs typeface="Calibri"/>
              </a:rPr>
              <a:t>unidades</a:t>
            </a:r>
            <a:r>
              <a:rPr lang="en-US" b="1" dirty="0">
                <a:solidFill>
                  <a:srgbClr val="17375D"/>
                </a:solidFill>
                <a:latin typeface="+mn-lt"/>
                <a:cs typeface="Calibri"/>
              </a:rPr>
              <a:t> </a:t>
            </a:r>
            <a:r>
              <a:rPr lang="en-US" b="1" dirty="0" err="1">
                <a:solidFill>
                  <a:srgbClr val="17375D"/>
                </a:solidFill>
                <a:latin typeface="+mn-lt"/>
                <a:cs typeface="Calibri"/>
              </a:rPr>
              <a:t>administrativas</a:t>
            </a:r>
            <a:r>
              <a:rPr lang="en-US" b="1" dirty="0">
                <a:solidFill>
                  <a:srgbClr val="17375D"/>
                </a:solidFill>
                <a:latin typeface="+mn-lt"/>
              </a:rPr>
              <a:t> </a:t>
            </a:r>
            <a:r>
              <a:rPr lang="en-US" dirty="0" err="1">
                <a:solidFill>
                  <a:srgbClr val="17375D"/>
                </a:solidFill>
                <a:latin typeface="+mn-lt"/>
              </a:rPr>
              <a:t>permite</a:t>
            </a:r>
            <a:r>
              <a:rPr lang="en-US" dirty="0">
                <a:solidFill>
                  <a:srgbClr val="17375D"/>
                </a:solidFill>
                <a:latin typeface="+mn-lt"/>
              </a:rPr>
              <a:t> </a:t>
            </a:r>
            <a:r>
              <a:rPr lang="en-US" dirty="0" err="1">
                <a:solidFill>
                  <a:srgbClr val="17375D"/>
                </a:solidFill>
                <a:latin typeface="+mn-lt"/>
              </a:rPr>
              <a:t>dividir</a:t>
            </a:r>
            <a:r>
              <a:rPr lang="en-US" dirty="0">
                <a:solidFill>
                  <a:srgbClr val="17375D"/>
                </a:solidFill>
                <a:latin typeface="+mn-lt"/>
              </a:rPr>
              <a:t> as </a:t>
            </a:r>
            <a:r>
              <a:rPr lang="en-US" dirty="0" err="1">
                <a:solidFill>
                  <a:srgbClr val="17375D"/>
                </a:solidFill>
                <a:latin typeface="+mn-lt"/>
              </a:rPr>
              <a:t>unidades</a:t>
            </a:r>
            <a:r>
              <a:rPr lang="en-US" dirty="0">
                <a:solidFill>
                  <a:srgbClr val="17375D"/>
                </a:solidFill>
                <a:latin typeface="+mn-lt"/>
              </a:rPr>
              <a:t> </a:t>
            </a:r>
            <a:r>
              <a:rPr lang="en-US" dirty="0" err="1">
                <a:solidFill>
                  <a:srgbClr val="17375D"/>
                </a:solidFill>
                <a:latin typeface="+mn-lt"/>
              </a:rPr>
              <a:t>administrativas</a:t>
            </a:r>
            <a:r>
              <a:rPr lang="en-US" dirty="0">
                <a:solidFill>
                  <a:srgbClr val="17375D"/>
                </a:solidFill>
                <a:latin typeface="+mn-lt"/>
              </a:rPr>
              <a:t> </a:t>
            </a:r>
            <a:r>
              <a:rPr lang="en-US" dirty="0" err="1">
                <a:solidFill>
                  <a:srgbClr val="17375D"/>
                </a:solidFill>
                <a:latin typeface="+mn-lt"/>
              </a:rPr>
              <a:t>em</a:t>
            </a:r>
            <a:r>
              <a:rPr lang="en-US" dirty="0">
                <a:solidFill>
                  <a:srgbClr val="17375D"/>
                </a:solidFill>
                <a:latin typeface="+mn-lt"/>
              </a:rPr>
              <a:t> </a:t>
            </a:r>
            <a:r>
              <a:rPr lang="en-US" dirty="0" err="1">
                <a:solidFill>
                  <a:srgbClr val="17375D"/>
                </a:solidFill>
                <a:latin typeface="+mn-lt"/>
              </a:rPr>
              <a:t>diversas</a:t>
            </a:r>
            <a:r>
              <a:rPr lang="en-US" dirty="0">
                <a:solidFill>
                  <a:srgbClr val="17375D"/>
                </a:solidFill>
                <a:latin typeface="+mn-lt"/>
              </a:rPr>
              <a:t> </a:t>
            </a:r>
            <a:r>
              <a:rPr lang="en-US" dirty="0" err="1">
                <a:solidFill>
                  <a:srgbClr val="17375D"/>
                </a:solidFill>
                <a:latin typeface="+mn-lt"/>
              </a:rPr>
              <a:t>unidades</a:t>
            </a:r>
            <a:r>
              <a:rPr lang="en-US" dirty="0">
                <a:latin typeface="+mn-lt"/>
              </a:rPr>
              <a:t>. </a:t>
            </a:r>
          </a:p>
          <a:p>
            <a:pPr marL="0" indent="0">
              <a:spcAft>
                <a:spcPts val="1200"/>
              </a:spcAft>
              <a:buSzPct val="120000"/>
              <a:buNone/>
            </a:pPr>
            <a:r>
              <a:rPr lang="en-US" dirty="0">
                <a:solidFill>
                  <a:srgbClr val="17375D"/>
                </a:solidFill>
              </a:rPr>
              <a:t>A </a:t>
            </a:r>
            <a:r>
              <a:rPr lang="en-US" dirty="0" err="1">
                <a:solidFill>
                  <a:srgbClr val="17375D"/>
                </a:solidFill>
              </a:rPr>
              <a:t>op</a:t>
            </a:r>
            <a:r>
              <a:rPr lang="en-US" dirty="0" err="1">
                <a:solidFill>
                  <a:srgbClr val="17375D"/>
                </a:solidFill>
                <a:cs typeface="Calibri"/>
              </a:rPr>
              <a:t>ção</a:t>
            </a:r>
            <a:r>
              <a:rPr lang="en-US" dirty="0">
                <a:solidFill>
                  <a:srgbClr val="17375D"/>
                </a:solidFill>
                <a:cs typeface="Calibri"/>
              </a:rPr>
              <a:t> </a:t>
            </a:r>
            <a:r>
              <a:rPr lang="en-US" b="1" dirty="0">
                <a:solidFill>
                  <a:srgbClr val="17375D"/>
                </a:solidFill>
                <a:latin typeface="+mn-lt"/>
              </a:rPr>
              <a:t>Merge (</a:t>
            </a:r>
            <a:r>
              <a:rPr lang="en-US" b="1" dirty="0" err="1">
                <a:solidFill>
                  <a:srgbClr val="17375D"/>
                </a:solidFill>
                <a:latin typeface="+mn-lt"/>
              </a:rPr>
              <a:t>fus</a:t>
            </a:r>
            <a:r>
              <a:rPr lang="en-US" b="1" dirty="0" err="1">
                <a:solidFill>
                  <a:srgbClr val="17375D"/>
                </a:solidFill>
                <a:latin typeface="Calibri"/>
                <a:cs typeface="Calibri"/>
              </a:rPr>
              <a:t>ão</a:t>
            </a:r>
            <a:r>
              <a:rPr lang="en-US" b="1" dirty="0">
                <a:solidFill>
                  <a:srgbClr val="17375D"/>
                </a:solidFill>
                <a:latin typeface="Calibri"/>
                <a:cs typeface="Calibri"/>
              </a:rPr>
              <a:t>) de </a:t>
            </a:r>
            <a:r>
              <a:rPr lang="en-US" b="1" dirty="0" err="1">
                <a:solidFill>
                  <a:srgbClr val="17375D"/>
                </a:solidFill>
                <a:latin typeface="Calibri"/>
                <a:cs typeface="Calibri"/>
              </a:rPr>
              <a:t>unidades</a:t>
            </a:r>
            <a:r>
              <a:rPr lang="en-US" b="1" dirty="0">
                <a:solidFill>
                  <a:srgbClr val="17375D"/>
                </a:solidFill>
                <a:latin typeface="Calibri"/>
                <a:cs typeface="Calibri"/>
              </a:rPr>
              <a:t> </a:t>
            </a:r>
            <a:r>
              <a:rPr lang="en-US" b="1" dirty="0" err="1">
                <a:solidFill>
                  <a:srgbClr val="17375D"/>
                </a:solidFill>
                <a:latin typeface="Calibri"/>
                <a:cs typeface="Calibri"/>
              </a:rPr>
              <a:t>ad</a:t>
            </a:r>
            <a:r>
              <a:rPr lang="en-US" b="1" dirty="0" err="1">
                <a:solidFill>
                  <a:srgbClr val="17375D"/>
                </a:solidFill>
                <a:latin typeface="+mn-lt"/>
              </a:rPr>
              <a:t>ministrativas</a:t>
            </a:r>
            <a:r>
              <a:rPr lang="en-US" b="1" dirty="0">
                <a:solidFill>
                  <a:srgbClr val="17375D"/>
                </a:solidFill>
                <a:latin typeface="+mn-lt"/>
              </a:rPr>
              <a:t> </a:t>
            </a:r>
            <a:r>
              <a:rPr lang="en-US" dirty="0" err="1">
                <a:solidFill>
                  <a:srgbClr val="17375D"/>
                </a:solidFill>
                <a:latin typeface="+mn-lt"/>
              </a:rPr>
              <a:t>permite</a:t>
            </a:r>
            <a:r>
              <a:rPr lang="en-US" dirty="0">
                <a:solidFill>
                  <a:srgbClr val="17375D"/>
                </a:solidFill>
                <a:latin typeface="+mn-lt"/>
              </a:rPr>
              <a:t> </a:t>
            </a:r>
            <a:r>
              <a:rPr lang="en-US" dirty="0" err="1">
                <a:solidFill>
                  <a:srgbClr val="17375D"/>
                </a:solidFill>
                <a:latin typeface="+mn-lt"/>
              </a:rPr>
              <a:t>juntar</a:t>
            </a:r>
            <a:r>
              <a:rPr lang="en-US" dirty="0">
                <a:solidFill>
                  <a:srgbClr val="17375D"/>
                </a:solidFill>
                <a:latin typeface="+mn-lt"/>
              </a:rPr>
              <a:t> </a:t>
            </a:r>
            <a:r>
              <a:rPr lang="en-US" dirty="0" err="1">
                <a:solidFill>
                  <a:srgbClr val="17375D"/>
                </a:solidFill>
                <a:latin typeface="+mn-lt"/>
              </a:rPr>
              <a:t>diversas</a:t>
            </a:r>
            <a:r>
              <a:rPr lang="en-US" dirty="0">
                <a:solidFill>
                  <a:srgbClr val="17375D"/>
                </a:solidFill>
                <a:latin typeface="+mn-lt"/>
              </a:rPr>
              <a:t> </a:t>
            </a:r>
            <a:r>
              <a:rPr lang="en-US" dirty="0" err="1">
                <a:solidFill>
                  <a:srgbClr val="17375D"/>
                </a:solidFill>
                <a:latin typeface="+mn-lt"/>
              </a:rPr>
              <a:t>unidades</a:t>
            </a:r>
            <a:r>
              <a:rPr lang="en-US" dirty="0">
                <a:solidFill>
                  <a:srgbClr val="17375D"/>
                </a:solidFill>
                <a:latin typeface="+mn-lt"/>
              </a:rPr>
              <a:t> </a:t>
            </a:r>
            <a:r>
              <a:rPr lang="en-US" dirty="0" err="1">
                <a:solidFill>
                  <a:srgbClr val="17375D"/>
                </a:solidFill>
                <a:latin typeface="+mn-lt"/>
              </a:rPr>
              <a:t>administrativas</a:t>
            </a:r>
            <a:r>
              <a:rPr lang="en-US" dirty="0">
                <a:solidFill>
                  <a:srgbClr val="17375D"/>
                </a:solidFill>
                <a:latin typeface="+mn-lt"/>
              </a:rPr>
              <a:t> </a:t>
            </a:r>
            <a:r>
              <a:rPr lang="en-US" dirty="0" err="1">
                <a:solidFill>
                  <a:srgbClr val="17375D"/>
                </a:solidFill>
                <a:latin typeface="+mn-lt"/>
              </a:rPr>
              <a:t>numa</a:t>
            </a:r>
            <a:r>
              <a:rPr lang="en-US" dirty="0">
                <a:solidFill>
                  <a:srgbClr val="17375D"/>
                </a:solidFill>
                <a:latin typeface="+mn-lt"/>
              </a:rPr>
              <a:t> </a:t>
            </a:r>
            <a:r>
              <a:rPr lang="en-US" dirty="0" err="1">
                <a:solidFill>
                  <a:srgbClr val="17375D"/>
                </a:solidFill>
                <a:latin typeface="Calibri"/>
                <a:cs typeface="Calibri"/>
              </a:rPr>
              <a:t>única</a:t>
            </a:r>
            <a:r>
              <a:rPr lang="en-US" dirty="0">
                <a:solidFill>
                  <a:srgbClr val="17375D"/>
                </a:solidFill>
                <a:latin typeface="Calibri"/>
                <a:cs typeface="Calibri"/>
              </a:rPr>
              <a:t> </a:t>
            </a:r>
            <a:r>
              <a:rPr lang="en-US" dirty="0" err="1">
                <a:solidFill>
                  <a:srgbClr val="17375D"/>
                </a:solidFill>
                <a:latin typeface="Calibri"/>
                <a:cs typeface="Calibri"/>
              </a:rPr>
              <a:t>unidade</a:t>
            </a:r>
            <a:r>
              <a:rPr lang="en-US" dirty="0">
                <a:latin typeface="+mn-lt"/>
              </a:rPr>
              <a:t>.</a:t>
            </a:r>
          </a:p>
          <a:p>
            <a:pPr marL="0" indent="0">
              <a:buNone/>
            </a:pPr>
            <a:r>
              <a:rPr lang="en-US" dirty="0" err="1">
                <a:latin typeface="+mn-lt"/>
              </a:rPr>
              <a:t>Estas</a:t>
            </a:r>
            <a:r>
              <a:rPr lang="en-US" dirty="0">
                <a:latin typeface="+mn-lt"/>
              </a:rPr>
              <a:t> </a:t>
            </a:r>
            <a:r>
              <a:rPr lang="en-US" dirty="0" err="1">
                <a:latin typeface="+mn-lt"/>
              </a:rPr>
              <a:t>duas</a:t>
            </a:r>
            <a:r>
              <a:rPr lang="en-US" dirty="0">
                <a:latin typeface="+mn-lt"/>
              </a:rPr>
              <a:t> </a:t>
            </a:r>
            <a:r>
              <a:rPr lang="en-US" dirty="0" err="1">
                <a:latin typeface="+mn-lt"/>
              </a:rPr>
              <a:t>formas</a:t>
            </a:r>
            <a:r>
              <a:rPr lang="en-US" dirty="0">
                <a:latin typeface="+mn-lt"/>
              </a:rPr>
              <a:t> de </a:t>
            </a:r>
            <a:r>
              <a:rPr lang="en-US" dirty="0" err="1">
                <a:latin typeface="+mn-lt"/>
              </a:rPr>
              <a:t>reorganiza</a:t>
            </a:r>
            <a:r>
              <a:rPr lang="en-US" dirty="0" err="1">
                <a:latin typeface="Calibri"/>
                <a:cs typeface="Calibri"/>
              </a:rPr>
              <a:t>ção</a:t>
            </a:r>
            <a:r>
              <a:rPr lang="en-US" dirty="0">
                <a:latin typeface="Calibri"/>
                <a:cs typeface="Calibri"/>
              </a:rPr>
              <a:t> </a:t>
            </a:r>
            <a:r>
              <a:rPr lang="en-US" dirty="0" err="1">
                <a:latin typeface="Calibri"/>
                <a:cs typeface="Calibri"/>
              </a:rPr>
              <a:t>distrital</a:t>
            </a:r>
            <a:r>
              <a:rPr lang="en-US" dirty="0">
                <a:latin typeface="Calibri"/>
                <a:cs typeface="Calibri"/>
              </a:rPr>
              <a:t> </a:t>
            </a:r>
            <a:r>
              <a:rPr lang="en-US" dirty="0" err="1">
                <a:latin typeface="Calibri"/>
                <a:cs typeface="Calibri"/>
              </a:rPr>
              <a:t>serão</a:t>
            </a:r>
            <a:r>
              <a:rPr lang="en-US" dirty="0">
                <a:latin typeface="Calibri"/>
                <a:cs typeface="Calibri"/>
              </a:rPr>
              <a:t> </a:t>
            </a:r>
            <a:r>
              <a:rPr lang="en-US" dirty="0" err="1">
                <a:latin typeface="Calibri"/>
                <a:cs typeface="Calibri"/>
              </a:rPr>
              <a:t>abordadas</a:t>
            </a:r>
            <a:r>
              <a:rPr lang="en-US" dirty="0">
                <a:latin typeface="Calibri"/>
                <a:cs typeface="Calibri"/>
              </a:rPr>
              <a:t> </a:t>
            </a:r>
            <a:r>
              <a:rPr lang="en-US" dirty="0" err="1">
                <a:latin typeface="Calibri"/>
                <a:cs typeface="Calibri"/>
              </a:rPr>
              <a:t>mais</a:t>
            </a:r>
            <a:r>
              <a:rPr lang="en-US" dirty="0">
                <a:latin typeface="Calibri"/>
                <a:cs typeface="Calibri"/>
              </a:rPr>
              <a:t> à </a:t>
            </a:r>
            <a:r>
              <a:rPr lang="en-US" dirty="0" err="1">
                <a:latin typeface="Calibri"/>
                <a:cs typeface="Calibri"/>
              </a:rPr>
              <a:t>frente</a:t>
            </a:r>
            <a:r>
              <a:rPr lang="en-US" dirty="0">
                <a:latin typeface="Calibri"/>
                <a:cs typeface="Calibri"/>
              </a:rPr>
              <a:t> </a:t>
            </a:r>
            <a:r>
              <a:rPr lang="en-US" dirty="0" err="1">
                <a:latin typeface="Calibri"/>
                <a:cs typeface="Calibri"/>
              </a:rPr>
              <a:t>neste</a:t>
            </a:r>
            <a:r>
              <a:rPr lang="en-US" dirty="0">
                <a:latin typeface="Calibri"/>
                <a:cs typeface="Calibri"/>
              </a:rPr>
              <a:t> manual.</a:t>
            </a:r>
            <a:endParaRPr lang="en-US" dirty="0">
              <a:latin typeface="+mn-lt"/>
            </a:endParaRPr>
          </a:p>
          <a:p>
            <a:pPr marL="0" indent="0">
              <a:buNone/>
            </a:pPr>
            <a:endParaRPr lang="en-US" dirty="0">
              <a:latin typeface="+mn-lt"/>
            </a:endParaRPr>
          </a:p>
        </p:txBody>
      </p:sp>
      <p:sp>
        <p:nvSpPr>
          <p:cNvPr id="2" name="Title 1"/>
          <p:cNvSpPr>
            <a:spLocks noGrp="1"/>
          </p:cNvSpPr>
          <p:nvPr>
            <p:ph type="title"/>
          </p:nvPr>
        </p:nvSpPr>
        <p:spPr>
          <a:xfrm>
            <a:off x="171212" y="626745"/>
            <a:ext cx="4511165" cy="516255"/>
          </a:xfrm>
        </p:spPr>
        <p:txBody>
          <a:bodyPr/>
          <a:lstStyle/>
          <a:p>
            <a:pPr algn="l"/>
            <a:r>
              <a:rPr lang="en-US" dirty="0" err="1"/>
              <a:t>Unidades</a:t>
            </a:r>
            <a:r>
              <a:rPr lang="en-US" dirty="0"/>
              <a:t> </a:t>
            </a:r>
            <a:r>
              <a:rPr lang="en-US" dirty="0" err="1"/>
              <a:t>administrativas</a:t>
            </a:r>
            <a:endParaRPr lang="en-US" dirty="0"/>
          </a:p>
        </p:txBody>
      </p:sp>
    </p:spTree>
    <p:extLst>
      <p:ext uri="{BB962C8B-B14F-4D97-AF65-F5344CB8AC3E}">
        <p14:creationId xmlns:p14="http://schemas.microsoft.com/office/powerpoint/2010/main" val="12447287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685800" y="1143000"/>
            <a:ext cx="6858000" cy="3962399"/>
          </a:xfrm>
          <a:prstGeom prst="rect">
            <a:avLst/>
          </a:prstGeom>
        </p:spPr>
        <p:txBody>
          <a:bodyPr vert="horz" lIns="91440" tIns="45720" rIns="91440" bIns="45720" rtlCol="0">
            <a:noAutofit/>
          </a:bodyPr>
          <a:lstStyle/>
          <a:p>
            <a:pPr lvl="0" indent="-342900">
              <a:spcBef>
                <a:spcPct val="20000"/>
              </a:spcBef>
              <a:spcAft>
                <a:spcPts val="2400"/>
              </a:spcAft>
              <a:buClr>
                <a:srgbClr val="066E9F"/>
              </a:buClr>
              <a:buSzPct val="120000"/>
            </a:pPr>
            <a:r>
              <a:rPr kumimoji="0" lang="pt-PT" sz="220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A opção </a:t>
            </a:r>
            <a:r>
              <a:rPr kumimoji="0" lang="pt-PT" sz="22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Import (Importação)</a:t>
            </a:r>
            <a:r>
              <a:rPr kumimoji="0" lang="pt-PT" sz="2200" b="1" i="0" u="none" strike="noStrike" kern="1200" cap="none" spc="0" normalizeH="0" baseline="0" noProof="0" dirty="0">
                <a:ln>
                  <a:noFill/>
                </a:ln>
                <a:solidFill>
                  <a:srgbClr val="066E9F"/>
                </a:solidFill>
                <a:effectLst/>
                <a:uLnTx/>
                <a:uFillTx/>
                <a:latin typeface="Segoe UI" pitchFamily="34" charset="0"/>
                <a:ea typeface="Segoe UI" pitchFamily="34" charset="0"/>
                <a:cs typeface="Segoe UI" pitchFamily="34" charset="0"/>
              </a:rPr>
              <a:t> </a:t>
            </a:r>
            <a:r>
              <a:rPr lang="pt-PT" sz="2200" dirty="0">
                <a:solidFill>
                  <a:srgbClr val="17375D"/>
                </a:solidFill>
                <a:latin typeface="Segoe UI" pitchFamily="34" charset="0"/>
                <a:ea typeface="Segoe UI" pitchFamily="34" charset="0"/>
                <a:cs typeface="Segoe UI" pitchFamily="34" charset="0"/>
              </a:rPr>
              <a:t>permite juntar os dados importados</a:t>
            </a:r>
            <a:r>
              <a:rPr kumimoji="0" lang="pt-PT" sz="2200" b="0" i="0" u="none" strike="noStrike" kern="1200" cap="none" spc="0" normalizeH="0" noProof="0" dirty="0">
                <a:ln>
                  <a:noFill/>
                </a:ln>
                <a:solidFill>
                  <a:srgbClr val="17375D"/>
                </a:solidFill>
                <a:effectLst/>
                <a:uLnTx/>
                <a:uFillTx/>
                <a:latin typeface="Segoe UI" pitchFamily="34" charset="0"/>
                <a:ea typeface="Segoe UI" pitchFamily="34" charset="0"/>
                <a:cs typeface="Segoe UI" pitchFamily="34" charset="0"/>
              </a:rPr>
              <a:t>.</a:t>
            </a:r>
            <a:endParaRPr lang="pt-PT" sz="2200" dirty="0">
              <a:solidFill>
                <a:srgbClr val="17375D"/>
              </a:solidFill>
              <a:latin typeface="Segoe UI Semibold" pitchFamily="34" charset="0"/>
              <a:ea typeface="Segoe UI" pitchFamily="34" charset="0"/>
              <a:cs typeface="Segoe UI" pitchFamily="34" charset="0"/>
            </a:endParaRPr>
          </a:p>
          <a:p>
            <a:pPr lvl="0" indent="-342900">
              <a:spcBef>
                <a:spcPct val="20000"/>
              </a:spcBef>
              <a:spcAft>
                <a:spcPts val="1200"/>
              </a:spcAft>
              <a:buClr>
                <a:srgbClr val="066E9F"/>
              </a:buClr>
              <a:buSzPct val="120000"/>
            </a:pPr>
            <a:r>
              <a:rPr lang="pt-PT" sz="2200" dirty="0">
                <a:solidFill>
                  <a:srgbClr val="17375D"/>
                </a:solidFill>
                <a:latin typeface="Segoe UI" pitchFamily="34" charset="0"/>
                <a:ea typeface="Segoe UI" pitchFamily="34" charset="0"/>
                <a:cs typeface="Segoe UI" pitchFamily="34" charset="0"/>
              </a:rPr>
              <a:t>A opção </a:t>
            </a:r>
            <a:r>
              <a:rPr lang="pt-PT" sz="2200" b="1" dirty="0">
                <a:solidFill>
                  <a:srgbClr val="17375D"/>
                </a:solidFill>
                <a:latin typeface="Segoe UI" pitchFamily="34" charset="0"/>
                <a:ea typeface="Segoe UI" pitchFamily="34" charset="0"/>
                <a:cs typeface="Segoe UI" pitchFamily="34" charset="0"/>
              </a:rPr>
              <a:t>Reports (Relatórios)</a:t>
            </a:r>
            <a:r>
              <a:rPr lang="pt-PT" sz="2200" dirty="0">
                <a:solidFill>
                  <a:srgbClr val="17375D"/>
                </a:solidFill>
                <a:latin typeface="Segoe UI" pitchFamily="34" charset="0"/>
                <a:ea typeface="Segoe UI" pitchFamily="34" charset="0"/>
                <a:cs typeface="Segoe UI" pitchFamily="34" charset="0"/>
              </a:rPr>
              <a:t> oferece uma interface para realizar relatórios personalizados e padr</a:t>
            </a:r>
            <a:r>
              <a:rPr lang="pt-PT" sz="2200" dirty="0">
                <a:solidFill>
                  <a:srgbClr val="17375D"/>
                </a:solidFill>
                <a:latin typeface="Calibri"/>
                <a:ea typeface="Segoe UI" pitchFamily="34" charset="0"/>
                <a:cs typeface="Calibri"/>
              </a:rPr>
              <a:t>ão</a:t>
            </a:r>
            <a:r>
              <a:rPr lang="pt-PT" sz="2200" dirty="0">
                <a:solidFill>
                  <a:srgbClr val="17375D"/>
                </a:solidFill>
                <a:latin typeface="Segoe UI" pitchFamily="34" charset="0"/>
                <a:ea typeface="Segoe UI" pitchFamily="34" charset="0"/>
                <a:cs typeface="Segoe UI" pitchFamily="34" charset="0"/>
              </a:rPr>
              <a:t>.</a:t>
            </a:r>
          </a:p>
          <a:p>
            <a:pPr lvl="0" indent="-342900">
              <a:spcBef>
                <a:spcPct val="20000"/>
              </a:spcBef>
              <a:spcAft>
                <a:spcPts val="1200"/>
              </a:spcAft>
              <a:buClr>
                <a:srgbClr val="066E9F"/>
              </a:buClr>
              <a:buSzPct val="120000"/>
            </a:pPr>
            <a:r>
              <a:rPr lang="pt-PT" sz="2200" b="1" dirty="0">
                <a:solidFill>
                  <a:srgbClr val="17375D"/>
                </a:solidFill>
                <a:latin typeface="Segoe UI" pitchFamily="34" charset="0"/>
                <a:ea typeface="Segoe UI" pitchFamily="34" charset="0"/>
                <a:cs typeface="Segoe UI" pitchFamily="34" charset="0"/>
              </a:rPr>
              <a:t>Uma visão geral de ambas as secções será abordada mais tarde neste manual</a:t>
            </a:r>
            <a:r>
              <a:rPr lang="pt-PT" sz="2200" dirty="0">
                <a:solidFill>
                  <a:srgbClr val="17375D"/>
                </a:solidFill>
                <a:latin typeface="Segoe UI" pitchFamily="34" charset="0"/>
                <a:ea typeface="Segoe UI" pitchFamily="34" charset="0"/>
                <a:cs typeface="Segoe UI" pitchFamily="34" charset="0"/>
              </a:rPr>
              <a:t>.</a:t>
            </a:r>
            <a:endParaRPr lang="pt-PT" sz="2200" dirty="0">
              <a:solidFill>
                <a:srgbClr val="17375D"/>
              </a:solidFill>
              <a:latin typeface="Segoe UI Semibold" pitchFamily="34" charset="0"/>
              <a:ea typeface="Segoe UI" pitchFamily="34" charset="0"/>
              <a:cs typeface="Segoe UI" pitchFamily="34" charset="0"/>
            </a:endParaRPr>
          </a:p>
        </p:txBody>
      </p:sp>
      <p:sp>
        <p:nvSpPr>
          <p:cNvPr id="12" name="Title 20"/>
          <p:cNvSpPr>
            <a:spLocks noGrp="1"/>
          </p:cNvSpPr>
          <p:nvPr>
            <p:ph type="title"/>
          </p:nvPr>
        </p:nvSpPr>
        <p:spPr>
          <a:xfrm>
            <a:off x="152400" y="369094"/>
            <a:ext cx="4089317" cy="516255"/>
          </a:xfrm>
        </p:spPr>
        <p:txBody>
          <a:bodyPr/>
          <a:lstStyle/>
          <a:p>
            <a:r>
              <a:rPr lang="pt-PT" sz="2600" dirty="0">
                <a:solidFill>
                  <a:srgbClr val="066E9F"/>
                </a:solidFill>
              </a:rPr>
              <a:t>Importação e relatórios</a:t>
            </a:r>
          </a:p>
        </p:txBody>
      </p:sp>
      <p:sp>
        <p:nvSpPr>
          <p:cNvPr id="7" name="Text Placeholder 2"/>
          <p:cNvSpPr>
            <a:spLocks noGrp="1"/>
          </p:cNvSpPr>
          <p:nvPr>
            <p:ph type="body" sz="quarter" idx="13"/>
          </p:nvPr>
        </p:nvSpPr>
        <p:spPr>
          <a:xfrm>
            <a:off x="171331" y="42335"/>
            <a:ext cx="3790653" cy="307777"/>
          </a:xfrm>
        </p:spPr>
        <p:txBody>
          <a:bodyPr/>
          <a:lstStyle/>
          <a:p>
            <a:r>
              <a:rPr lang="pt-BR" dirty="0"/>
              <a:t>uma visão da ferramenta: menu principal</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14400"/>
            <a:ext cx="8001000" cy="5715000"/>
          </a:xfrm>
        </p:spPr>
        <p:txBody>
          <a:bodyPr/>
          <a:lstStyle/>
          <a:p>
            <a:pPr>
              <a:spcAft>
                <a:spcPts val="600"/>
              </a:spcAft>
              <a:buNone/>
            </a:pPr>
            <a:r>
              <a:rPr lang="pt-PT" sz="2000" dirty="0">
                <a:latin typeface="+mn-lt"/>
              </a:rPr>
              <a:t>Existem quatro selecções sob a opção help (ajuda):</a:t>
            </a:r>
          </a:p>
          <a:p>
            <a:pPr marL="525780">
              <a:spcAft>
                <a:spcPts val="1800"/>
              </a:spcAft>
              <a:buSzPct val="100000"/>
              <a:buFont typeface="Wingdings" charset="2"/>
              <a:buChar char="§"/>
            </a:pPr>
            <a:r>
              <a:rPr lang="pt-PT" sz="2000" b="1" dirty="0">
                <a:latin typeface="+mn-lt"/>
              </a:rPr>
              <a:t>Visualizar ajuda. </a:t>
            </a:r>
            <a:r>
              <a:rPr lang="pt-PT" sz="2000" dirty="0">
                <a:latin typeface="+mn-lt"/>
              </a:rPr>
              <a:t>Abre a funcionalidade de ajuda na ferramenta. Clicar aqui para procurar as definições de termos ou ter informações sobre diferentes tópicos. </a:t>
            </a:r>
          </a:p>
          <a:p>
            <a:pPr marL="525780">
              <a:spcAft>
                <a:spcPts val="1800"/>
              </a:spcAft>
            </a:pPr>
            <a:r>
              <a:rPr lang="pt-PT" sz="2000" b="1" dirty="0">
                <a:latin typeface="+mn-lt"/>
              </a:rPr>
              <a:t>Visualizar o manual em PowerPoint. </a:t>
            </a:r>
            <a:r>
              <a:rPr lang="pt-PT" sz="2000" dirty="0">
                <a:latin typeface="+mn-lt"/>
              </a:rPr>
              <a:t>Visualizar este manual</a:t>
            </a:r>
          </a:p>
          <a:p>
            <a:pPr marL="525780">
              <a:spcAft>
                <a:spcPts val="600"/>
              </a:spcAft>
            </a:pPr>
            <a:r>
              <a:rPr lang="pt-PT" sz="2000" b="1" dirty="0">
                <a:latin typeface="+mn-lt"/>
              </a:rPr>
              <a:t>Verificar actualizações</a:t>
            </a:r>
            <a:r>
              <a:rPr lang="pt-PT" sz="2000" dirty="0">
                <a:latin typeface="+mn-lt"/>
              </a:rPr>
              <a:t>. Se estiver ligado </a:t>
            </a:r>
            <a:r>
              <a:rPr lang="pt-PT" sz="2000" dirty="0">
                <a:latin typeface="+mn-lt"/>
                <a:cs typeface="Calibri"/>
              </a:rPr>
              <a:t>à</a:t>
            </a:r>
            <a:r>
              <a:rPr lang="pt-PT" sz="2000" dirty="0">
                <a:latin typeface="+mn-lt"/>
              </a:rPr>
              <a:t> Internet, pode clicar aqui para verificar se existe disponível uma nova versão. </a:t>
            </a:r>
          </a:p>
          <a:p>
            <a:pPr marL="914400" indent="-365760">
              <a:spcAft>
                <a:spcPts val="600"/>
              </a:spcAft>
              <a:buFont typeface="Lucida Grande"/>
              <a:buChar char="-"/>
            </a:pPr>
            <a:r>
              <a:rPr lang="pt-PT" sz="2000" dirty="0">
                <a:latin typeface="+mn-lt"/>
              </a:rPr>
              <a:t>As versões actualizadas incluem correcções de erros e novas funcionalidades. </a:t>
            </a:r>
          </a:p>
          <a:p>
            <a:pPr marL="914400" indent="-365760">
              <a:spcAft>
                <a:spcPts val="600"/>
              </a:spcAft>
              <a:buFont typeface="Lucida Grande"/>
              <a:buChar char="-"/>
            </a:pPr>
            <a:r>
              <a:rPr lang="pt-BR" sz="2000" dirty="0">
                <a:latin typeface="+mn-lt"/>
              </a:rPr>
              <a:t>A  base de dados integrada DTN</a:t>
            </a:r>
            <a:r>
              <a:rPr lang="pt-PT" sz="2000" dirty="0">
                <a:latin typeface="+mn-lt"/>
              </a:rPr>
              <a:t> também verifica as actualizações de cada vez que </a:t>
            </a:r>
            <a:r>
              <a:rPr lang="pt-PT" sz="2000" dirty="0">
                <a:latin typeface="+mn-lt"/>
                <a:cs typeface="Calibri"/>
              </a:rPr>
              <a:t>é aberta</a:t>
            </a:r>
            <a:r>
              <a:rPr lang="pt-PT" sz="2000" dirty="0">
                <a:latin typeface="+mn-lt"/>
              </a:rPr>
              <a:t>, mas se recusar fazer download de uma nova versão nesta altura, pode clicar aqui mais tarde para fazer  download da actualização. </a:t>
            </a:r>
          </a:p>
          <a:p>
            <a:pPr marL="914400" indent="-365760">
              <a:spcAft>
                <a:spcPts val="1800"/>
              </a:spcAft>
              <a:buFont typeface="Lucida Grande"/>
              <a:buChar char="-"/>
            </a:pPr>
            <a:r>
              <a:rPr lang="pt-PT" sz="2000" b="1" dirty="0">
                <a:latin typeface="+mn-lt"/>
              </a:rPr>
              <a:t>Sobre. </a:t>
            </a:r>
            <a:r>
              <a:rPr lang="pt-PT" sz="2000" dirty="0">
                <a:latin typeface="+mn-lt"/>
              </a:rPr>
              <a:t>Faculta informações sobre a ferramenta</a:t>
            </a:r>
            <a:r>
              <a:rPr lang="en-US" dirty="0">
                <a:latin typeface="+mn-lt"/>
              </a:rPr>
              <a:t>.</a:t>
            </a:r>
          </a:p>
        </p:txBody>
      </p:sp>
      <p:sp>
        <p:nvSpPr>
          <p:cNvPr id="11" name="Title 20"/>
          <p:cNvSpPr>
            <a:spLocks noGrp="1"/>
          </p:cNvSpPr>
          <p:nvPr>
            <p:ph type="title"/>
          </p:nvPr>
        </p:nvSpPr>
        <p:spPr>
          <a:xfrm>
            <a:off x="152400" y="369094"/>
            <a:ext cx="4223330" cy="516255"/>
          </a:xfrm>
        </p:spPr>
        <p:txBody>
          <a:bodyPr/>
          <a:lstStyle/>
          <a:p>
            <a:r>
              <a:rPr lang="pt-PT" sz="2600" dirty="0">
                <a:solidFill>
                  <a:srgbClr val="066E9F"/>
                </a:solidFill>
              </a:rPr>
              <a:t>Funcionalidade de ajuda</a:t>
            </a:r>
          </a:p>
        </p:txBody>
      </p:sp>
      <p:sp>
        <p:nvSpPr>
          <p:cNvPr id="6" name="Text Placeholder 2"/>
          <p:cNvSpPr>
            <a:spLocks noGrp="1"/>
          </p:cNvSpPr>
          <p:nvPr>
            <p:ph type="body" sz="quarter" idx="13"/>
          </p:nvPr>
        </p:nvSpPr>
        <p:spPr>
          <a:xfrm>
            <a:off x="171331" y="42335"/>
            <a:ext cx="3790653" cy="307777"/>
          </a:xfrm>
        </p:spPr>
        <p:txBody>
          <a:bodyPr/>
          <a:lstStyle/>
          <a:p>
            <a:r>
              <a:rPr lang="pt-BR" dirty="0"/>
              <a:t>uma visão da ferramenta: menu principal</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5800" y="1143000"/>
            <a:ext cx="7848600" cy="4525963"/>
          </a:xfrm>
        </p:spPr>
        <p:txBody>
          <a:bodyPr/>
          <a:lstStyle/>
          <a:p>
            <a:pPr marL="0">
              <a:spcAft>
                <a:spcPts val="1200"/>
              </a:spcAft>
              <a:buNone/>
            </a:pPr>
            <a:r>
              <a:rPr lang="pt-PT" sz="2000" dirty="0"/>
              <a:t>O painel mostra todos os módulos de dados que podem ser inseridos n</a:t>
            </a:r>
            <a:r>
              <a:rPr lang="pt-BR" sz="2000" dirty="0"/>
              <a:t>a base de dados integrada DTN</a:t>
            </a:r>
            <a:r>
              <a:rPr lang="pt-PT" sz="2000" dirty="0"/>
              <a:t>, constituído pelas seguintes actividades:</a:t>
            </a:r>
          </a:p>
          <a:p>
            <a:pPr marL="525780">
              <a:spcAft>
                <a:spcPts val="600"/>
              </a:spcAft>
              <a:buSzPct val="100000"/>
              <a:buFont typeface="Wingdings" charset="2"/>
              <a:buChar char="§"/>
            </a:pPr>
            <a:r>
              <a:rPr lang="pt-PT" sz="2000" b="1" dirty="0">
                <a:latin typeface="+mn-lt"/>
              </a:rPr>
              <a:t>Demografia</a:t>
            </a:r>
          </a:p>
          <a:p>
            <a:pPr marL="525780">
              <a:spcAft>
                <a:spcPts val="600"/>
              </a:spcAft>
              <a:buSzPct val="100000"/>
              <a:buFont typeface="Wingdings" charset="2"/>
              <a:buChar char="§"/>
            </a:pPr>
            <a:r>
              <a:rPr lang="pt-PT" sz="2000" b="1" dirty="0">
                <a:latin typeface="+mn-lt"/>
              </a:rPr>
              <a:t>Distribuição de doenças</a:t>
            </a:r>
          </a:p>
          <a:p>
            <a:pPr marL="525780">
              <a:spcAft>
                <a:spcPts val="600"/>
              </a:spcAft>
              <a:buSzPct val="100000"/>
              <a:buFont typeface="Wingdings" charset="2"/>
              <a:buChar char="§"/>
            </a:pPr>
            <a:r>
              <a:rPr lang="pt-PT" sz="2000" b="1" dirty="0">
                <a:latin typeface="+mn-lt"/>
              </a:rPr>
              <a:t>Inqu</a:t>
            </a:r>
            <a:r>
              <a:rPr lang="pt-PT" sz="2000" b="1" dirty="0">
                <a:latin typeface="+mn-lt"/>
                <a:cs typeface="Calibri"/>
              </a:rPr>
              <a:t>éritos</a:t>
            </a:r>
            <a:r>
              <a:rPr lang="pt-PT" sz="2000" b="1" dirty="0">
                <a:latin typeface="+mn-lt"/>
              </a:rPr>
              <a:t> </a:t>
            </a:r>
          </a:p>
          <a:p>
            <a:pPr marL="525780">
              <a:spcAft>
                <a:spcPts val="600"/>
              </a:spcAft>
              <a:buSzPct val="100000"/>
              <a:buFont typeface="Wingdings" charset="2"/>
              <a:buChar char="§"/>
            </a:pPr>
            <a:r>
              <a:rPr lang="pt-PT" sz="2000" b="1" dirty="0">
                <a:latin typeface="+mn-lt"/>
              </a:rPr>
              <a:t>Intervenções </a:t>
            </a:r>
          </a:p>
          <a:p>
            <a:pPr marL="525780">
              <a:spcAft>
                <a:spcPts val="600"/>
              </a:spcAft>
              <a:buSzPct val="100000"/>
              <a:buFont typeface="Wingdings" charset="2"/>
              <a:buChar char="§"/>
            </a:pPr>
            <a:r>
              <a:rPr lang="pt-PT" sz="2000" b="1" dirty="0">
                <a:latin typeface="+mn-lt"/>
              </a:rPr>
              <a:t>Indicadores de processo</a:t>
            </a:r>
          </a:p>
        </p:txBody>
      </p:sp>
      <p:pic>
        <p:nvPicPr>
          <p:cNvPr id="8" name="Picture 7" descr="53.PNG"/>
          <p:cNvPicPr>
            <a:picLocks noChangeAspect="1"/>
          </p:cNvPicPr>
          <p:nvPr/>
        </p:nvPicPr>
        <p:blipFill rotWithShape="1">
          <a:blip r:embed="rId3">
            <a:extLst>
              <a:ext uri="{28A0092B-C50C-407E-A947-70E740481C1C}">
                <a14:useLocalDpi xmlns:a14="http://schemas.microsoft.com/office/drawing/2010/main" val="0"/>
              </a:ext>
            </a:extLst>
          </a:blip>
          <a:srcRect l="25139" t="6389" r="48951" b="55568"/>
          <a:stretch/>
        </p:blipFill>
        <p:spPr>
          <a:xfrm>
            <a:off x="5715000" y="2286000"/>
            <a:ext cx="2221697" cy="2743200"/>
          </a:xfrm>
          <a:prstGeom prst="rect">
            <a:avLst/>
          </a:prstGeom>
          <a:effectLst>
            <a:outerShdw blurRad="63500" sx="102000" sy="102000" algn="ctr" rotWithShape="0">
              <a:schemeClr val="bg1">
                <a:lumMod val="65000"/>
                <a:alpha val="40000"/>
              </a:schemeClr>
            </a:outerShdw>
          </a:effectLst>
        </p:spPr>
      </p:pic>
      <p:sp>
        <p:nvSpPr>
          <p:cNvPr id="11" name="Text Placeholder 2"/>
          <p:cNvSpPr>
            <a:spLocks noGrp="1"/>
          </p:cNvSpPr>
          <p:nvPr>
            <p:ph type="body" sz="quarter" idx="13"/>
          </p:nvPr>
        </p:nvSpPr>
        <p:spPr>
          <a:xfrm>
            <a:off x="171331" y="42335"/>
            <a:ext cx="2239524" cy="307777"/>
          </a:xfrm>
        </p:spPr>
        <p:txBody>
          <a:bodyPr/>
          <a:lstStyle/>
          <a:p>
            <a:r>
              <a:rPr lang="pt-BR" dirty="0"/>
              <a:t>uma visão da ferramenta</a:t>
            </a:r>
            <a:endParaRPr lang="en-US" dirty="0">
              <a:solidFill>
                <a:srgbClr val="DCE6F2"/>
              </a:solidFill>
            </a:endParaRPr>
          </a:p>
        </p:txBody>
      </p:sp>
      <p:sp>
        <p:nvSpPr>
          <p:cNvPr id="2" name="Title 1"/>
          <p:cNvSpPr>
            <a:spLocks noGrp="1"/>
          </p:cNvSpPr>
          <p:nvPr>
            <p:ph type="title"/>
          </p:nvPr>
        </p:nvSpPr>
        <p:spPr>
          <a:xfrm>
            <a:off x="152400" y="369094"/>
            <a:ext cx="3536824" cy="516255"/>
          </a:xfrm>
        </p:spPr>
        <p:txBody>
          <a:bodyPr/>
          <a:lstStyle/>
          <a:p>
            <a:r>
              <a:rPr lang="pt-PT" dirty="0">
                <a:solidFill>
                  <a:srgbClr val="066E9F"/>
                </a:solidFill>
              </a:rPr>
              <a:t>Painel de actividade</a:t>
            </a:r>
          </a:p>
        </p:txBody>
      </p:sp>
      <p:sp>
        <p:nvSpPr>
          <p:cNvPr id="15" name="Rounded Rectangle 14"/>
          <p:cNvSpPr/>
          <p:nvPr/>
        </p:nvSpPr>
        <p:spPr>
          <a:xfrm rot="10800000">
            <a:off x="5854169" y="2667000"/>
            <a:ext cx="1934895" cy="214266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a:off x="5410200" y="3505200"/>
            <a:ext cx="4572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1.PNG"/>
          <p:cNvPicPr>
            <a:picLocks noChangeAspect="1"/>
          </p:cNvPicPr>
          <p:nvPr/>
        </p:nvPicPr>
        <p:blipFill rotWithShape="1">
          <a:blip r:embed="rId3">
            <a:extLst>
              <a:ext uri="{28A0092B-C50C-407E-A947-70E740481C1C}">
                <a14:useLocalDpi xmlns:a14="http://schemas.microsoft.com/office/drawing/2010/main" val="0"/>
              </a:ext>
            </a:extLst>
          </a:blip>
          <a:srcRect l="125" t="3012" r="54511" b="49988"/>
          <a:stretch/>
        </p:blipFill>
        <p:spPr>
          <a:xfrm>
            <a:off x="4114800" y="1219200"/>
            <a:ext cx="4419600" cy="3227792"/>
          </a:xfrm>
          <a:prstGeom prst="rect">
            <a:avLst/>
          </a:prstGeom>
          <a:effectLst>
            <a:outerShdw blurRad="63500" sx="102000" sy="102000" algn="ctr" rotWithShape="0">
              <a:schemeClr val="bg1">
                <a:lumMod val="65000"/>
                <a:alpha val="40000"/>
              </a:schemeClr>
            </a:outerShdw>
          </a:effectLst>
        </p:spPr>
      </p:pic>
      <p:sp>
        <p:nvSpPr>
          <p:cNvPr id="3" name="Text Placeholder 2"/>
          <p:cNvSpPr>
            <a:spLocks noGrp="1"/>
          </p:cNvSpPr>
          <p:nvPr>
            <p:ph type="body" sz="quarter" idx="13"/>
          </p:nvPr>
        </p:nvSpPr>
        <p:spPr>
          <a:xfrm>
            <a:off x="171331" y="42335"/>
            <a:ext cx="4120423" cy="566309"/>
          </a:xfrm>
        </p:spPr>
        <p:txBody>
          <a:bodyPr/>
          <a:lstStyle/>
          <a:p>
            <a:r>
              <a:rPr lang="pt-PT" dirty="0"/>
              <a:t>uma visão da ferramenta</a:t>
            </a:r>
            <a:r>
              <a:rPr lang="pt-PT" dirty="0">
                <a:solidFill>
                  <a:srgbClr val="DCE6F2"/>
                </a:solidFill>
              </a:rPr>
              <a:t>: </a:t>
            </a:r>
            <a:r>
              <a:rPr lang="pt-PT" dirty="0"/>
              <a:t>painel de </a:t>
            </a:r>
            <a:r>
              <a:rPr lang="pt-PT" dirty="0">
                <a:solidFill>
                  <a:srgbClr val="DCE6F2"/>
                </a:solidFill>
              </a:rPr>
              <a:t>actividade</a:t>
            </a:r>
          </a:p>
          <a:p>
            <a:endParaRPr lang="en-US" dirty="0"/>
          </a:p>
        </p:txBody>
      </p:sp>
      <p:sp>
        <p:nvSpPr>
          <p:cNvPr id="4" name="Content Placeholder 3"/>
          <p:cNvSpPr>
            <a:spLocks noGrp="1"/>
          </p:cNvSpPr>
          <p:nvPr>
            <p:ph idx="1"/>
          </p:nvPr>
        </p:nvSpPr>
        <p:spPr>
          <a:xfrm>
            <a:off x="685800" y="1143000"/>
            <a:ext cx="2743200" cy="4525963"/>
          </a:xfrm>
        </p:spPr>
        <p:txBody>
          <a:bodyPr/>
          <a:lstStyle/>
          <a:p>
            <a:pPr marL="0" indent="0">
              <a:spcAft>
                <a:spcPts val="1200"/>
              </a:spcAft>
              <a:buNone/>
            </a:pPr>
            <a:r>
              <a:rPr lang="pt-PT" dirty="0"/>
              <a:t>Os dados e as informações apresentadas nas actividades específicas do Painel de Actividade aplicar-se-ão sempre à localidade seleccionada na árvore de unidade administrativa.</a:t>
            </a:r>
            <a:endParaRPr lang="pt-PT" sz="2200" dirty="0"/>
          </a:p>
        </p:txBody>
      </p:sp>
      <p:sp>
        <p:nvSpPr>
          <p:cNvPr id="12" name="Title 20"/>
          <p:cNvSpPr>
            <a:spLocks noGrp="1"/>
          </p:cNvSpPr>
          <p:nvPr>
            <p:ph type="title"/>
          </p:nvPr>
        </p:nvSpPr>
        <p:spPr>
          <a:xfrm>
            <a:off x="152401" y="369094"/>
            <a:ext cx="6164444" cy="516255"/>
          </a:xfrm>
        </p:spPr>
        <p:txBody>
          <a:bodyPr/>
          <a:lstStyle/>
          <a:p>
            <a:r>
              <a:rPr lang="pt-PT" sz="2600" dirty="0">
                <a:solidFill>
                  <a:srgbClr val="066E9F"/>
                </a:solidFill>
              </a:rPr>
              <a:t>Funcionalidade importante do painel</a:t>
            </a:r>
          </a:p>
        </p:txBody>
      </p:sp>
      <p:sp>
        <p:nvSpPr>
          <p:cNvPr id="6" name="Rounded Rectangle 5"/>
          <p:cNvSpPr/>
          <p:nvPr/>
        </p:nvSpPr>
        <p:spPr>
          <a:xfrm rot="10800000">
            <a:off x="6420379" y="1593132"/>
            <a:ext cx="685800" cy="228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5400000">
            <a:off x="6597396" y="1175004"/>
            <a:ext cx="3810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3939120" y="3077895"/>
            <a:ext cx="3810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PT" dirty="0"/>
              <a:t>Explorar o Painel de Actividade</a:t>
            </a:r>
          </a:p>
        </p:txBody>
      </p:sp>
      <p:sp>
        <p:nvSpPr>
          <p:cNvPr id="2" name="Text Placeholder 1"/>
          <p:cNvSpPr>
            <a:spLocks noGrp="1"/>
          </p:cNvSpPr>
          <p:nvPr>
            <p:ph type="body" sz="quarter" idx="10"/>
          </p:nvPr>
        </p:nvSpPr>
        <p:spPr>
          <a:prstGeom prst="rect">
            <a:avLst/>
          </a:prstGeom>
        </p:spPr>
        <p:txBody>
          <a:bodyPr>
            <a:noAutofit/>
          </a:bodyPr>
          <a:lstStyle/>
          <a:p>
            <a:pPr marL="457200" lvl="1" indent="-457200">
              <a:spcAft>
                <a:spcPts val="1200"/>
              </a:spcAft>
              <a:buFont typeface="+mj-lt"/>
              <a:buAutoNum type="arabicPeriod"/>
            </a:pPr>
            <a:r>
              <a:rPr lang="pt-PT" sz="2000" dirty="0"/>
              <a:t>Utilizar os controlos </a:t>
            </a:r>
            <a:r>
              <a:rPr lang="pt-PT" sz="2000" b="1" dirty="0"/>
              <a:t>+</a:t>
            </a:r>
            <a:r>
              <a:rPr lang="pt-PT" sz="2000" dirty="0"/>
              <a:t> e </a:t>
            </a:r>
            <a:r>
              <a:rPr lang="pt-PT" sz="2000" b="1" dirty="0"/>
              <a:t>–</a:t>
            </a:r>
            <a:r>
              <a:rPr lang="pt-PT" sz="2000" dirty="0"/>
              <a:t>  para expandir e ajustar as actividades no painel.</a:t>
            </a:r>
            <a:endParaRPr lang="pt-PT" sz="2000" b="1" dirty="0"/>
          </a:p>
          <a:p>
            <a:pPr marL="457200" lvl="1" indent="-457200">
              <a:spcAft>
                <a:spcPts val="1200"/>
              </a:spcAft>
              <a:buFont typeface="+mj-lt"/>
              <a:buAutoNum type="arabicPeriod"/>
            </a:pPr>
            <a:r>
              <a:rPr lang="pt-PT" sz="2000" dirty="0"/>
              <a:t>Seleccionar diferentes localidades da Árvore de Localização.</a:t>
            </a:r>
          </a:p>
          <a:p>
            <a:pPr marL="457200" lvl="1" indent="-457200">
              <a:spcAft>
                <a:spcPts val="1200"/>
              </a:spcAft>
              <a:buNone/>
            </a:pPr>
            <a:endParaRPr lang="en-US" sz="2000" b="1"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3581400"/>
            <a:ext cx="8229600" cy="1752600"/>
          </a:xfrm>
        </p:spPr>
        <p:txBody>
          <a:bodyPr/>
          <a:lstStyle/>
          <a:p>
            <a:pPr>
              <a:lnSpc>
                <a:spcPct val="90000"/>
              </a:lnSpc>
            </a:pPr>
            <a:r>
              <a:rPr lang="pt-PT" dirty="0"/>
              <a:t>Introdução de dados: </a:t>
            </a:r>
            <a:br>
              <a:rPr lang="pt-PT" dirty="0"/>
            </a:br>
            <a:r>
              <a:rPr lang="pt-PT" dirty="0"/>
              <a:t>formulário a formulário</a:t>
            </a:r>
          </a:p>
        </p:txBody>
      </p:sp>
      <p:sp>
        <p:nvSpPr>
          <p:cNvPr id="3" name="Text Placeholder 2"/>
          <p:cNvSpPr>
            <a:spLocks noGrp="1"/>
          </p:cNvSpPr>
          <p:nvPr>
            <p:ph type="body" idx="1"/>
          </p:nvPr>
        </p:nvSpPr>
        <p:spPr>
          <a:xfrm>
            <a:off x="685800" y="4876800"/>
            <a:ext cx="8153400" cy="1371600"/>
          </a:xfrm>
        </p:spPr>
        <p:txBody>
          <a:bodyPr/>
          <a:lstStyle/>
          <a:p>
            <a:r>
              <a:rPr lang="pt-BR" dirty="0"/>
              <a:t>A  base de dados integrada DTN</a:t>
            </a:r>
            <a:r>
              <a:rPr lang="pt-PT" dirty="0"/>
              <a:t> est</a:t>
            </a:r>
            <a:r>
              <a:rPr lang="pt-PT" dirty="0">
                <a:latin typeface="Calibri"/>
                <a:cs typeface="Calibri"/>
              </a:rPr>
              <a:t>á</a:t>
            </a:r>
            <a:r>
              <a:rPr lang="pt-PT" dirty="0"/>
              <a:t> organizada por unidades administrativas. Na secção Introdução de dados, pode inserir e analisar os dados para actividades das DTN realizadas em cada região, distrito, comunidade ou outra localidade.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105400"/>
            <a:ext cx="9144000" cy="1479550"/>
          </a:xfrm>
          <a:prstGeom prst="rect">
            <a:avLst/>
          </a:prstGeom>
          <a:gradFill>
            <a:gsLst>
              <a:gs pos="0">
                <a:srgbClr val="FAF58E"/>
              </a:gs>
              <a:gs pos="100000">
                <a:srgbClr val="FCF9D8"/>
              </a:gs>
            </a:gsLst>
          </a:gra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Content Placeholder 2"/>
          <p:cNvSpPr>
            <a:spLocks noGrp="1"/>
          </p:cNvSpPr>
          <p:nvPr>
            <p:ph idx="1"/>
          </p:nvPr>
        </p:nvSpPr>
        <p:spPr>
          <a:prstGeom prst="rect">
            <a:avLst/>
          </a:prstGeom>
        </p:spPr>
        <p:txBody>
          <a:bodyPr/>
          <a:lstStyle/>
          <a:p>
            <a:pPr marL="0" lvl="1" indent="0">
              <a:lnSpc>
                <a:spcPct val="100000"/>
              </a:lnSpc>
              <a:spcAft>
                <a:spcPts val="1800"/>
              </a:spcAft>
              <a:buNone/>
              <a:defRPr/>
            </a:pPr>
            <a:r>
              <a:rPr lang="pt-PT" sz="2200" dirty="0">
                <a:latin typeface="+mn-lt"/>
              </a:rPr>
              <a:t>Existem seis módulos de i</a:t>
            </a:r>
            <a:r>
              <a:rPr lang="pt-PT" sz="2400" dirty="0">
                <a:latin typeface="+mn-lt"/>
              </a:rPr>
              <a:t>ntrodução </a:t>
            </a:r>
            <a:r>
              <a:rPr lang="pt-PT" sz="2200" dirty="0">
                <a:latin typeface="+mn-lt"/>
              </a:rPr>
              <a:t>de dados n</a:t>
            </a:r>
            <a:r>
              <a:rPr lang="pt-BR" sz="2200" dirty="0">
                <a:latin typeface="+mn-lt"/>
              </a:rPr>
              <a:t>a base de dados integrada DTN</a:t>
            </a:r>
            <a:r>
              <a:rPr lang="pt-PT" sz="2200" dirty="0">
                <a:latin typeface="+mn-lt"/>
              </a:rPr>
              <a:t>:</a:t>
            </a:r>
          </a:p>
          <a:p>
            <a:pPr marL="530352" indent="-274320">
              <a:spcAft>
                <a:spcPts val="600"/>
              </a:spcAft>
            </a:pPr>
            <a:r>
              <a:rPr lang="pt-PT" sz="2200" b="1" dirty="0">
                <a:latin typeface="+mn-lt"/>
              </a:rPr>
              <a:t>Demografia</a:t>
            </a:r>
          </a:p>
          <a:p>
            <a:pPr marL="530352" indent="-274320">
              <a:spcAft>
                <a:spcPts val="600"/>
              </a:spcAft>
            </a:pPr>
            <a:r>
              <a:rPr lang="pt-PT" sz="2200" b="1" dirty="0">
                <a:latin typeface="+mn-lt"/>
              </a:rPr>
              <a:t>Distribuição de Doenças</a:t>
            </a:r>
          </a:p>
          <a:p>
            <a:pPr marL="530352" indent="-274320">
              <a:spcAft>
                <a:spcPts val="600"/>
              </a:spcAft>
            </a:pPr>
            <a:r>
              <a:rPr lang="pt-PT" sz="2200" b="1" dirty="0">
                <a:latin typeface="+mn-lt"/>
              </a:rPr>
              <a:t>Inquéritos </a:t>
            </a:r>
          </a:p>
          <a:p>
            <a:pPr marL="530352" indent="-274320">
              <a:spcAft>
                <a:spcPts val="600"/>
              </a:spcAft>
            </a:pPr>
            <a:r>
              <a:rPr lang="pt-PT" sz="2200" b="1" dirty="0">
                <a:latin typeface="+mn-lt"/>
              </a:rPr>
              <a:t>Intervenções </a:t>
            </a:r>
          </a:p>
          <a:p>
            <a:pPr marL="530352" indent="-274320">
              <a:spcAft>
                <a:spcPts val="600"/>
              </a:spcAft>
            </a:pPr>
            <a:r>
              <a:rPr lang="pt-PT" sz="2200" b="1" dirty="0">
                <a:latin typeface="+mn-lt"/>
              </a:rPr>
              <a:t>Indicadores de Processo </a:t>
            </a:r>
            <a:r>
              <a:rPr lang="en-US" sz="2400" i="1" dirty="0">
                <a:latin typeface="+mn-lt"/>
              </a:rPr>
              <a:t>	</a:t>
            </a:r>
          </a:p>
        </p:txBody>
      </p:sp>
      <p:sp>
        <p:nvSpPr>
          <p:cNvPr id="2" name="Title 1"/>
          <p:cNvSpPr>
            <a:spLocks noGrp="1"/>
          </p:cNvSpPr>
          <p:nvPr>
            <p:ph type="title"/>
          </p:nvPr>
        </p:nvSpPr>
        <p:spPr>
          <a:xfrm>
            <a:off x="135469" y="206613"/>
            <a:ext cx="9291646" cy="580787"/>
          </a:xfrm>
        </p:spPr>
        <p:txBody>
          <a:bodyPr/>
          <a:lstStyle/>
          <a:p>
            <a:r>
              <a:rPr lang="pt-PT" dirty="0"/>
              <a:t>Introdução de dados: formulário por formulário</a:t>
            </a:r>
          </a:p>
        </p:txBody>
      </p:sp>
      <p:sp>
        <p:nvSpPr>
          <p:cNvPr id="7" name="TextBox 6"/>
          <p:cNvSpPr txBox="1"/>
          <p:nvPr/>
        </p:nvSpPr>
        <p:spPr>
          <a:xfrm>
            <a:off x="838200" y="5384796"/>
            <a:ext cx="7365999" cy="923330"/>
          </a:xfrm>
          <a:prstGeom prst="rect">
            <a:avLst/>
          </a:prstGeom>
          <a:noFill/>
        </p:spPr>
        <p:txBody>
          <a:bodyPr wrap="square" rtlCol="0">
            <a:spAutoFit/>
          </a:bodyPr>
          <a:lstStyle/>
          <a:p>
            <a:r>
              <a:rPr lang="pt-PT" b="1" dirty="0">
                <a:solidFill>
                  <a:srgbClr val="932323"/>
                </a:solidFill>
                <a:latin typeface="Segoe UI" pitchFamily="34" charset="0"/>
                <a:ea typeface="Segoe UI" pitchFamily="34" charset="0"/>
                <a:cs typeface="Segoe UI" pitchFamily="34" charset="0"/>
              </a:rPr>
              <a:t>Observação importante:</a:t>
            </a:r>
            <a:r>
              <a:rPr lang="pt-PT" b="1" dirty="0">
                <a:solidFill>
                  <a:srgbClr val="932323"/>
                </a:solidFill>
                <a:latin typeface="Segoe UI Semibold" pitchFamily="34" charset="0"/>
                <a:ea typeface="Segoe UI" pitchFamily="34" charset="0"/>
                <a:cs typeface="Segoe UI" pitchFamily="34" charset="0"/>
              </a:rPr>
              <a:t> </a:t>
            </a:r>
            <a:r>
              <a:rPr lang="pt-PT" b="1" dirty="0">
                <a:solidFill>
                  <a:srgbClr val="17375D"/>
                </a:solidFill>
                <a:latin typeface="Segoe UI Semibold" pitchFamily="34" charset="0"/>
                <a:ea typeface="Segoe UI" pitchFamily="34" charset="0"/>
                <a:cs typeface="Segoe UI" pitchFamily="34" charset="0"/>
              </a:rPr>
              <a:t>Quaisquer dados inseridos no sistema serão armazenados</a:t>
            </a:r>
            <a:r>
              <a:rPr lang="pt-PT" dirty="0">
                <a:solidFill>
                  <a:srgbClr val="17375D"/>
                </a:solidFill>
                <a:latin typeface="Segoe UI Semibold" pitchFamily="34" charset="0"/>
                <a:ea typeface="Segoe UI" pitchFamily="34" charset="0"/>
                <a:cs typeface="Segoe UI" pitchFamily="34" charset="0"/>
              </a:rPr>
              <a:t>.  Contudo, deve ter cuidado para não inserir dados duplicados – não existe uma verificação automática.</a:t>
            </a:r>
          </a:p>
        </p:txBody>
      </p:sp>
    </p:spTree>
    <p:extLst>
      <p:ext uri="{BB962C8B-B14F-4D97-AF65-F5344CB8AC3E}">
        <p14:creationId xmlns:p14="http://schemas.microsoft.com/office/powerpoint/2010/main" val="32838757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3"/>
          </p:nvPr>
        </p:nvSpPr>
        <p:spPr>
          <a:xfrm>
            <a:off x="171331" y="42335"/>
            <a:ext cx="4324469" cy="307777"/>
          </a:xfrm>
        </p:spPr>
        <p:txBody>
          <a:bodyPr>
            <a:normAutofit/>
          </a:bodyPr>
          <a:lstStyle/>
          <a:p>
            <a:r>
              <a:rPr lang="pt-PT" dirty="0"/>
              <a:t>introdução de dados</a:t>
            </a:r>
            <a:r>
              <a:rPr lang="pt-PT" dirty="0">
                <a:solidFill>
                  <a:srgbClr val="DCE6F2"/>
                </a:solidFill>
              </a:rPr>
              <a:t>: formulário por formulário</a:t>
            </a:r>
          </a:p>
        </p:txBody>
      </p:sp>
      <p:sp>
        <p:nvSpPr>
          <p:cNvPr id="4" name="Content Placeholder 3"/>
          <p:cNvSpPr>
            <a:spLocks noGrp="1"/>
          </p:cNvSpPr>
          <p:nvPr>
            <p:ph idx="1"/>
          </p:nvPr>
        </p:nvSpPr>
        <p:spPr>
          <a:xfrm>
            <a:off x="685800" y="1143000"/>
            <a:ext cx="7620000" cy="4525963"/>
          </a:xfrm>
        </p:spPr>
        <p:txBody>
          <a:bodyPr/>
          <a:lstStyle/>
          <a:p>
            <a:pPr marL="0" lvl="0" indent="0">
              <a:spcAft>
                <a:spcPts val="1200"/>
              </a:spcAft>
              <a:buNone/>
            </a:pPr>
            <a:r>
              <a:rPr lang="pt-PT" sz="2400" dirty="0">
                <a:solidFill>
                  <a:srgbClr val="066E9F"/>
                </a:solidFill>
                <a:latin typeface="Segoe UI Semibold" pitchFamily="34" charset="0"/>
              </a:rPr>
              <a:t>Indicadores e formulários personalizados </a:t>
            </a:r>
          </a:p>
          <a:p>
            <a:pPr marL="0" indent="0">
              <a:spcAft>
                <a:spcPts val="1200"/>
              </a:spcAft>
              <a:buNone/>
            </a:pPr>
            <a:r>
              <a:rPr lang="pt-BR" dirty="0"/>
              <a:t>A base de dados integrada DTN</a:t>
            </a:r>
            <a:r>
              <a:rPr lang="pt-PT" dirty="0"/>
              <a:t> contém indicadores de configuração para cada formulário de introdução de dados. </a:t>
            </a:r>
          </a:p>
          <a:p>
            <a:pPr marL="525780">
              <a:spcAft>
                <a:spcPts val="1200"/>
              </a:spcAft>
            </a:pPr>
            <a:r>
              <a:rPr lang="pt-PT" dirty="0"/>
              <a:t>Pode adicionar indicadores personalizados a </a:t>
            </a:r>
            <a:br>
              <a:rPr lang="pt-PT" dirty="0"/>
            </a:br>
            <a:r>
              <a:rPr lang="pt-PT" dirty="0"/>
              <a:t>qualquer formulário ou mesmo adicionar formulários completamente novos. </a:t>
            </a:r>
          </a:p>
          <a:p>
            <a:pPr marL="525780">
              <a:spcAft>
                <a:spcPts val="800"/>
              </a:spcAft>
              <a:buSzPct val="100000"/>
              <a:buFont typeface="Wingdings" charset="2"/>
              <a:buChar char="§"/>
            </a:pPr>
            <a:r>
              <a:rPr lang="pt-PT" dirty="0"/>
              <a:t>Estes novos indicadores e formulários </a:t>
            </a:r>
            <a:br>
              <a:rPr lang="pt-PT" dirty="0"/>
            </a:br>
            <a:r>
              <a:rPr lang="pt-PT" dirty="0"/>
              <a:t>aparecerão automaticamente no construtor </a:t>
            </a:r>
            <a:br>
              <a:rPr lang="pt-PT" dirty="0"/>
            </a:br>
            <a:r>
              <a:rPr lang="pt-PT" dirty="0"/>
              <a:t>de relatório personalizado. </a:t>
            </a:r>
          </a:p>
          <a:p>
            <a:pPr marL="0" indent="0">
              <a:buNone/>
            </a:pPr>
            <a:endParaRPr lang="en-US" dirty="0"/>
          </a:p>
        </p:txBody>
      </p:sp>
      <p:sp>
        <p:nvSpPr>
          <p:cNvPr id="2" name="Title 1"/>
          <p:cNvSpPr>
            <a:spLocks noGrp="1"/>
          </p:cNvSpPr>
          <p:nvPr>
            <p:ph type="title"/>
          </p:nvPr>
        </p:nvSpPr>
        <p:spPr>
          <a:xfrm>
            <a:off x="152400" y="369094"/>
            <a:ext cx="6690293" cy="516255"/>
          </a:xfrm>
        </p:spPr>
        <p:txBody>
          <a:bodyPr/>
          <a:lstStyle/>
          <a:p>
            <a:r>
              <a:rPr lang="pt-PT" dirty="0"/>
              <a:t>Funcionalidades na introdução de dados</a:t>
            </a:r>
          </a:p>
        </p:txBody>
      </p:sp>
      <p:pic>
        <p:nvPicPr>
          <p:cNvPr id="3" name="Picture 2" descr="75.PNG"/>
          <p:cNvPicPr>
            <a:picLocks noChangeAspect="1"/>
          </p:cNvPicPr>
          <p:nvPr/>
        </p:nvPicPr>
        <p:blipFill rotWithShape="1">
          <a:blip r:embed="rId3">
            <a:extLst>
              <a:ext uri="{28A0092B-C50C-407E-A947-70E740481C1C}">
                <a14:useLocalDpi xmlns:a14="http://schemas.microsoft.com/office/drawing/2010/main" val="0"/>
              </a:ext>
            </a:extLst>
          </a:blip>
          <a:srcRect l="1181" t="35925" r="74399" b="47997"/>
          <a:stretch/>
        </p:blipFill>
        <p:spPr>
          <a:xfrm>
            <a:off x="5221466" y="4953000"/>
            <a:ext cx="2870874" cy="1159096"/>
          </a:xfrm>
          <a:prstGeom prst="rect">
            <a:avLst/>
          </a:prstGeom>
          <a:effectLst>
            <a:outerShdw blurRad="63500" sx="102000" sy="102000" algn="ctr" rotWithShape="0">
              <a:schemeClr val="bg1">
                <a:lumMod val="65000"/>
                <a:alpha val="40000"/>
              </a:schemeClr>
            </a:outerShdw>
          </a:effectLst>
        </p:spPr>
      </p:pic>
    </p:spTree>
    <p:extLst>
      <p:ext uri="{BB962C8B-B14F-4D97-AF65-F5344CB8AC3E}">
        <p14:creationId xmlns:p14="http://schemas.microsoft.com/office/powerpoint/2010/main" val="26680411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a:spLocks noGrp="1"/>
          </p:cNvSpPr>
          <p:nvPr>
            <p:ph type="body" sz="quarter" idx="13"/>
          </p:nvPr>
        </p:nvSpPr>
        <p:spPr>
          <a:xfrm>
            <a:off x="171331" y="42335"/>
            <a:ext cx="8273483" cy="307777"/>
          </a:xfrm>
        </p:spPr>
        <p:txBody>
          <a:bodyPr/>
          <a:lstStyle/>
          <a:p>
            <a:r>
              <a:rPr lang="pt-PT" dirty="0">
                <a:solidFill>
                  <a:srgbClr val="DCE6F2"/>
                </a:solidFill>
              </a:rPr>
              <a:t>introdução de dados: formulário por formulário: Funcionalidade</a:t>
            </a:r>
            <a:r>
              <a:rPr lang="pt-PT" dirty="0"/>
              <a:t>s de introdução de dados</a:t>
            </a:r>
            <a:endParaRPr lang="pt-PT" dirty="0">
              <a:solidFill>
                <a:srgbClr val="DCE6F2"/>
              </a:solidFill>
            </a:endParaRPr>
          </a:p>
        </p:txBody>
      </p:sp>
      <p:sp>
        <p:nvSpPr>
          <p:cNvPr id="4" name="Content Placeholder 3"/>
          <p:cNvSpPr>
            <a:spLocks noGrp="1"/>
          </p:cNvSpPr>
          <p:nvPr>
            <p:ph idx="1"/>
          </p:nvPr>
        </p:nvSpPr>
        <p:spPr/>
        <p:txBody>
          <a:bodyPr/>
          <a:lstStyle/>
          <a:p>
            <a:pPr marL="0" indent="0">
              <a:spcAft>
                <a:spcPts val="1200"/>
              </a:spcAft>
              <a:buNone/>
            </a:pPr>
            <a:r>
              <a:rPr lang="pt-PT" dirty="0">
                <a:latin typeface="Calibri"/>
                <a:cs typeface="Calibri"/>
              </a:rPr>
              <a:t>Na parte inferior dos formulários de introdução de dados existem vários cálculos facultados para ajudar a analisar o seu programa. </a:t>
            </a:r>
          </a:p>
          <a:p>
            <a:pPr marL="0" indent="0">
              <a:buNone/>
            </a:pPr>
            <a:r>
              <a:rPr lang="pt-PT" dirty="0">
                <a:latin typeface="Calibri"/>
                <a:cs typeface="Calibri"/>
              </a:rPr>
              <a:t>Estes campos calculados estão também incluídos no construtor de relatório personalizado.    </a:t>
            </a:r>
            <a:r>
              <a:rPr lang="pt-PT" dirty="0"/>
              <a:t>	</a:t>
            </a:r>
          </a:p>
        </p:txBody>
      </p:sp>
      <p:sp>
        <p:nvSpPr>
          <p:cNvPr id="12" name="Title 20"/>
          <p:cNvSpPr>
            <a:spLocks noGrp="1"/>
          </p:cNvSpPr>
          <p:nvPr>
            <p:ph type="title"/>
          </p:nvPr>
        </p:nvSpPr>
        <p:spPr>
          <a:xfrm>
            <a:off x="152400" y="369094"/>
            <a:ext cx="3522516" cy="516255"/>
          </a:xfrm>
        </p:spPr>
        <p:txBody>
          <a:bodyPr/>
          <a:lstStyle/>
          <a:p>
            <a:r>
              <a:rPr lang="pt-PT" sz="2600" dirty="0">
                <a:solidFill>
                  <a:srgbClr val="066E9F"/>
                </a:solidFill>
              </a:rPr>
              <a:t>Campos calculados</a:t>
            </a:r>
          </a:p>
        </p:txBody>
      </p:sp>
      <p:pic>
        <p:nvPicPr>
          <p:cNvPr id="2" name="Picture 1" descr="76_83.PNG"/>
          <p:cNvPicPr>
            <a:picLocks noChangeAspect="1"/>
          </p:cNvPicPr>
          <p:nvPr/>
        </p:nvPicPr>
        <p:blipFill rotWithShape="1">
          <a:blip r:embed="rId3">
            <a:extLst>
              <a:ext uri="{28A0092B-C50C-407E-A947-70E740481C1C}">
                <a14:useLocalDpi xmlns:a14="http://schemas.microsoft.com/office/drawing/2010/main" val="0"/>
              </a:ext>
            </a:extLst>
          </a:blip>
          <a:srcRect l="890" t="70169" r="71251" b="8893"/>
          <a:stretch/>
        </p:blipFill>
        <p:spPr>
          <a:xfrm>
            <a:off x="4191000" y="3657600"/>
            <a:ext cx="3141315" cy="1447800"/>
          </a:xfrm>
          <a:prstGeom prst="rect">
            <a:avLst/>
          </a:prstGeom>
          <a:effectLst>
            <a:outerShdw blurRad="63500" sx="102000" sy="102000" algn="ctr" rotWithShape="0">
              <a:schemeClr val="bg1">
                <a:lumMod val="50000"/>
                <a:alpha val="40000"/>
              </a:schemeClr>
            </a:outerShdw>
          </a:effectLst>
        </p:spPr>
      </p:pic>
    </p:spTree>
    <p:extLst>
      <p:ext uri="{BB962C8B-B14F-4D97-AF65-F5344CB8AC3E}">
        <p14:creationId xmlns:p14="http://schemas.microsoft.com/office/powerpoint/2010/main" val="2668041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9261" y="1803401"/>
            <a:ext cx="8243740" cy="284479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 Placeholder 1"/>
          <p:cNvSpPr>
            <a:spLocks noGrp="1"/>
          </p:cNvSpPr>
          <p:nvPr>
            <p:ph type="body" sz="quarter" idx="13"/>
          </p:nvPr>
        </p:nvSpPr>
        <p:spPr>
          <a:xfrm>
            <a:off x="171331" y="42335"/>
            <a:ext cx="1256626" cy="566309"/>
          </a:xfrm>
        </p:spPr>
        <p:txBody>
          <a:bodyPr/>
          <a:lstStyle/>
          <a:p>
            <a:r>
              <a:rPr lang="en-US" dirty="0" err="1"/>
              <a:t>INTRODU</a:t>
            </a:r>
            <a:r>
              <a:rPr lang="en-US" dirty="0" err="1">
                <a:latin typeface="Calibri"/>
                <a:cs typeface="Calibri"/>
              </a:rPr>
              <a:t>ÇÃ</a:t>
            </a:r>
            <a:r>
              <a:rPr lang="en-US" dirty="0" err="1"/>
              <a:t>O</a:t>
            </a:r>
            <a:endParaRPr lang="en-US" dirty="0"/>
          </a:p>
          <a:p>
            <a:endParaRPr lang="en-US" dirty="0"/>
          </a:p>
        </p:txBody>
      </p:sp>
      <p:sp>
        <p:nvSpPr>
          <p:cNvPr id="3" name="Content Placeholder 2"/>
          <p:cNvSpPr>
            <a:spLocks noGrp="1"/>
          </p:cNvSpPr>
          <p:nvPr>
            <p:ph idx="1"/>
          </p:nvPr>
        </p:nvSpPr>
        <p:spPr/>
        <p:txBody>
          <a:bodyPr/>
          <a:lstStyle/>
          <a:p>
            <a:pPr marL="182880">
              <a:spcAft>
                <a:spcPts val="800"/>
              </a:spcAft>
              <a:buSzPct val="100000"/>
              <a:buNone/>
            </a:pPr>
            <a:r>
              <a:rPr lang="en-US" dirty="0">
                <a:latin typeface="Segoe UI Semibold" pitchFamily="34" charset="0"/>
              </a:rPr>
              <a:t>A base de dados </a:t>
            </a:r>
            <a:r>
              <a:rPr lang="en-US" dirty="0" err="1">
                <a:latin typeface="Segoe UI Semibold" pitchFamily="34" charset="0"/>
              </a:rPr>
              <a:t>pode</a:t>
            </a:r>
            <a:r>
              <a:rPr lang="en-US" dirty="0">
                <a:latin typeface="Segoe UI Semibold" pitchFamily="34" charset="0"/>
              </a:rPr>
              <a:t> </a:t>
            </a:r>
            <a:r>
              <a:rPr lang="en-US" dirty="0" err="1">
                <a:latin typeface="Segoe UI Semibold" pitchFamily="34" charset="0"/>
              </a:rPr>
              <a:t>ser</a:t>
            </a:r>
            <a:r>
              <a:rPr lang="en-US" dirty="0">
                <a:latin typeface="Segoe UI Semibold" pitchFamily="34" charset="0"/>
              </a:rPr>
              <a:t> </a:t>
            </a:r>
            <a:r>
              <a:rPr lang="en-US" dirty="0" err="1">
                <a:latin typeface="Segoe UI Semibold" pitchFamily="34" charset="0"/>
              </a:rPr>
              <a:t>utilizada</a:t>
            </a:r>
            <a:r>
              <a:rPr lang="en-US" dirty="0">
                <a:latin typeface="Segoe UI Semibold" pitchFamily="34" charset="0"/>
              </a:rPr>
              <a:t> </a:t>
            </a:r>
            <a:r>
              <a:rPr lang="en-US" dirty="0" err="1">
                <a:latin typeface="Segoe UI Semibold" pitchFamily="34" charset="0"/>
              </a:rPr>
              <a:t>em</a:t>
            </a:r>
            <a:r>
              <a:rPr lang="en-US" dirty="0">
                <a:latin typeface="Segoe UI Semibold" pitchFamily="34" charset="0"/>
              </a:rPr>
              <a:t> </a:t>
            </a:r>
            <a:r>
              <a:rPr lang="en-US" dirty="0" err="1">
                <a:latin typeface="Segoe UI Semibold" pitchFamily="34" charset="0"/>
              </a:rPr>
              <a:t>diversos</a:t>
            </a:r>
            <a:r>
              <a:rPr lang="en-US" dirty="0">
                <a:latin typeface="Segoe UI Semibold" pitchFamily="34" charset="0"/>
              </a:rPr>
              <a:t> </a:t>
            </a:r>
            <a:r>
              <a:rPr lang="en-US" dirty="0" err="1">
                <a:latin typeface="Segoe UI Semibold" pitchFamily="34" charset="0"/>
              </a:rPr>
              <a:t>cenários</a:t>
            </a:r>
            <a:endParaRPr lang="en-US" dirty="0">
              <a:latin typeface="Segoe UI Semibold" pitchFamily="34" charset="0"/>
            </a:endParaRPr>
          </a:p>
        </p:txBody>
      </p:sp>
      <p:sp>
        <p:nvSpPr>
          <p:cNvPr id="4" name="Title 3"/>
          <p:cNvSpPr>
            <a:spLocks noGrp="1"/>
          </p:cNvSpPr>
          <p:nvPr>
            <p:ph type="title"/>
          </p:nvPr>
        </p:nvSpPr>
        <p:spPr>
          <a:xfrm>
            <a:off x="0" y="545146"/>
            <a:ext cx="7409657" cy="516255"/>
          </a:xfrm>
        </p:spPr>
        <p:txBody>
          <a:bodyPr/>
          <a:lstStyle/>
          <a:p>
            <a:r>
              <a:rPr lang="en-US" dirty="0"/>
              <a:t>Como e </a:t>
            </a:r>
            <a:r>
              <a:rPr lang="en-US" dirty="0" err="1"/>
              <a:t>quando</a:t>
            </a:r>
            <a:r>
              <a:rPr lang="en-US" dirty="0"/>
              <a:t> se </a:t>
            </a:r>
            <a:r>
              <a:rPr lang="en-US" dirty="0" err="1"/>
              <a:t>deve</a:t>
            </a:r>
            <a:r>
              <a:rPr lang="en-US" dirty="0"/>
              <a:t> </a:t>
            </a:r>
            <a:r>
              <a:rPr lang="en-US" dirty="0" err="1"/>
              <a:t>utilizar</a:t>
            </a:r>
            <a:r>
              <a:rPr lang="en-US" dirty="0"/>
              <a:t> a </a:t>
            </a:r>
            <a:r>
              <a:rPr lang="en-US" dirty="0" err="1"/>
              <a:t>ferramenta</a:t>
            </a:r>
            <a:endParaRPr lang="en-US" dirty="0"/>
          </a:p>
        </p:txBody>
      </p:sp>
      <p:sp>
        <p:nvSpPr>
          <p:cNvPr id="6" name="Rectangle 5"/>
          <p:cNvSpPr/>
          <p:nvPr/>
        </p:nvSpPr>
        <p:spPr>
          <a:xfrm>
            <a:off x="519262" y="1981202"/>
            <a:ext cx="2693662" cy="3047999"/>
          </a:xfrm>
          <a:prstGeom prst="rect">
            <a:avLst/>
          </a:prstGeom>
          <a:solidFill>
            <a:srgbClr val="17375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0" rtlCol="0" anchor="t" anchorCtr="0"/>
          <a:lstStyle/>
          <a:p>
            <a:pPr marL="0" lvl="1">
              <a:spcAft>
                <a:spcPts val="600"/>
              </a:spcAft>
              <a:buSzPct val="110000"/>
            </a:pPr>
            <a:r>
              <a:rPr lang="en-US" b="1" dirty="0" err="1">
                <a:solidFill>
                  <a:schemeClr val="bg1"/>
                </a:solidFill>
                <a:latin typeface="Segoe UI" pitchFamily="34" charset="0"/>
                <a:ea typeface="Segoe UI" pitchFamily="34" charset="0"/>
                <a:cs typeface="Segoe UI" pitchFamily="34" charset="0"/>
              </a:rPr>
              <a:t>Armazenamento</a:t>
            </a:r>
            <a:r>
              <a:rPr lang="en-US" b="1" dirty="0">
                <a:solidFill>
                  <a:schemeClr val="bg1"/>
                </a:solidFill>
                <a:latin typeface="Segoe UI" pitchFamily="34" charset="0"/>
                <a:ea typeface="Segoe UI" pitchFamily="34" charset="0"/>
                <a:cs typeface="Segoe UI" pitchFamily="34" charset="0"/>
              </a:rPr>
              <a:t> de dados</a:t>
            </a:r>
          </a:p>
          <a:p>
            <a:pPr marL="285750" lvl="1" indent="-285750">
              <a:spcAft>
                <a:spcPts val="300"/>
              </a:spcAft>
              <a:buSzPct val="110000"/>
              <a:buFontTx/>
              <a:buChar char="-"/>
            </a:pPr>
            <a:r>
              <a:rPr lang="en-US" sz="1700" dirty="0" err="1">
                <a:solidFill>
                  <a:schemeClr val="bg1"/>
                </a:solidFill>
                <a:latin typeface="Segoe UI" pitchFamily="34" charset="0"/>
                <a:ea typeface="Segoe UI" pitchFamily="34" charset="0"/>
                <a:cs typeface="Segoe UI" pitchFamily="34" charset="0"/>
              </a:rPr>
              <a:t>Tratamento</a:t>
            </a:r>
            <a:r>
              <a:rPr lang="en-US" sz="1700" dirty="0">
                <a:solidFill>
                  <a:schemeClr val="bg1"/>
                </a:solidFill>
                <a:latin typeface="Segoe UI" pitchFamily="34" charset="0"/>
                <a:ea typeface="Segoe UI" pitchFamily="34" charset="0"/>
                <a:cs typeface="Segoe UI" pitchFamily="34" charset="0"/>
              </a:rPr>
              <a:t> de dados</a:t>
            </a:r>
          </a:p>
          <a:p>
            <a:pPr marL="285750" lvl="1" indent="-285750">
              <a:spcAft>
                <a:spcPts val="300"/>
              </a:spcAft>
              <a:buSzPct val="110000"/>
              <a:buFontTx/>
              <a:buChar char="-"/>
            </a:pPr>
            <a:r>
              <a:rPr lang="en-US" sz="1700" dirty="0">
                <a:solidFill>
                  <a:schemeClr val="bg1"/>
                </a:solidFill>
                <a:latin typeface="Segoe UI" pitchFamily="34" charset="0"/>
                <a:ea typeface="Segoe UI" pitchFamily="34" charset="0"/>
                <a:cs typeface="Segoe UI" pitchFamily="34" charset="0"/>
              </a:rPr>
              <a:t>Dados de </a:t>
            </a:r>
            <a:r>
              <a:rPr lang="en-US" sz="1700" dirty="0" err="1">
                <a:solidFill>
                  <a:schemeClr val="bg1"/>
                </a:solidFill>
                <a:latin typeface="Segoe UI" pitchFamily="34" charset="0"/>
                <a:ea typeface="Segoe UI" pitchFamily="34" charset="0"/>
                <a:cs typeface="Segoe UI" pitchFamily="34" charset="0"/>
              </a:rPr>
              <a:t>inquéritos</a:t>
            </a:r>
            <a:endParaRPr lang="en-US" sz="1700" dirty="0">
              <a:solidFill>
                <a:schemeClr val="bg1"/>
              </a:solidFill>
              <a:latin typeface="Segoe UI" pitchFamily="34" charset="0"/>
              <a:ea typeface="Segoe UI" pitchFamily="34" charset="0"/>
              <a:cs typeface="Segoe UI" pitchFamily="34" charset="0"/>
            </a:endParaRPr>
          </a:p>
          <a:p>
            <a:pPr marL="285750" lvl="1" indent="-285750">
              <a:spcAft>
                <a:spcPts val="300"/>
              </a:spcAft>
              <a:buSzPct val="110000"/>
              <a:buFontTx/>
              <a:buChar char="-"/>
            </a:pPr>
            <a:r>
              <a:rPr lang="en-US" sz="1700" dirty="0" err="1">
                <a:solidFill>
                  <a:schemeClr val="bg1"/>
                </a:solidFill>
                <a:latin typeface="Segoe UI" pitchFamily="34" charset="0"/>
                <a:ea typeface="Segoe UI" pitchFamily="34" charset="0"/>
                <a:cs typeface="Segoe UI" pitchFamily="34" charset="0"/>
              </a:rPr>
              <a:t>Gestão</a:t>
            </a:r>
            <a:r>
              <a:rPr lang="en-US" sz="1700" dirty="0">
                <a:solidFill>
                  <a:schemeClr val="bg1"/>
                </a:solidFill>
                <a:latin typeface="Segoe UI" pitchFamily="34" charset="0"/>
                <a:ea typeface="Segoe UI" pitchFamily="34" charset="0"/>
                <a:cs typeface="Segoe UI" pitchFamily="34" charset="0"/>
              </a:rPr>
              <a:t> da </a:t>
            </a:r>
            <a:r>
              <a:rPr lang="en-US" sz="1700" dirty="0" err="1">
                <a:solidFill>
                  <a:schemeClr val="bg1"/>
                </a:solidFill>
                <a:latin typeface="Segoe UI" pitchFamily="34" charset="0"/>
                <a:ea typeface="Segoe UI" pitchFamily="34" charset="0"/>
                <a:cs typeface="Segoe UI" pitchFamily="34" charset="0"/>
              </a:rPr>
              <a:t>cadeia</a:t>
            </a:r>
            <a:r>
              <a:rPr lang="en-US" sz="1700" dirty="0">
                <a:solidFill>
                  <a:schemeClr val="bg1"/>
                </a:solidFill>
                <a:latin typeface="Segoe UI" pitchFamily="34" charset="0"/>
                <a:ea typeface="Segoe UI" pitchFamily="34" charset="0"/>
                <a:cs typeface="Segoe UI" pitchFamily="34" charset="0"/>
              </a:rPr>
              <a:t> de </a:t>
            </a:r>
            <a:r>
              <a:rPr lang="en-US" sz="1700" dirty="0" err="1">
                <a:solidFill>
                  <a:schemeClr val="bg1"/>
                </a:solidFill>
                <a:latin typeface="Segoe UI" pitchFamily="34" charset="0"/>
                <a:ea typeface="Segoe UI" pitchFamily="34" charset="0"/>
                <a:cs typeface="Segoe UI" pitchFamily="34" charset="0"/>
              </a:rPr>
              <a:t>abastecimento</a:t>
            </a:r>
            <a:endParaRPr lang="en-US" sz="1700" dirty="0">
              <a:solidFill>
                <a:schemeClr val="bg1"/>
              </a:solidFill>
              <a:latin typeface="Segoe UI" pitchFamily="34" charset="0"/>
              <a:ea typeface="Segoe UI" pitchFamily="34" charset="0"/>
              <a:cs typeface="Segoe UI" pitchFamily="34" charset="0"/>
            </a:endParaRPr>
          </a:p>
          <a:p>
            <a:pPr marL="285750" lvl="1" indent="-285750">
              <a:spcAft>
                <a:spcPts val="300"/>
              </a:spcAft>
              <a:buSzPct val="110000"/>
              <a:buFontTx/>
              <a:buChar char="-"/>
            </a:pPr>
            <a:r>
              <a:rPr lang="en-US" sz="1700" dirty="0">
                <a:solidFill>
                  <a:schemeClr val="bg1"/>
                </a:solidFill>
                <a:latin typeface="Segoe UI" pitchFamily="34" charset="0"/>
                <a:ea typeface="Segoe UI" pitchFamily="34" charset="0"/>
                <a:cs typeface="Segoe UI" pitchFamily="34" charset="0"/>
              </a:rPr>
              <a:t>Dados para </a:t>
            </a:r>
            <a:r>
              <a:rPr lang="en-US" sz="1700" dirty="0" err="1">
                <a:solidFill>
                  <a:schemeClr val="bg1"/>
                </a:solidFill>
                <a:latin typeface="Segoe UI" pitchFamily="34" charset="0"/>
                <a:ea typeface="Segoe UI" pitchFamily="34" charset="0"/>
                <a:cs typeface="Segoe UI" pitchFamily="34" charset="0"/>
              </a:rPr>
              <a:t>formação</a:t>
            </a:r>
            <a:endParaRPr lang="en-US" sz="1700" dirty="0">
              <a:solidFill>
                <a:schemeClr val="bg1"/>
              </a:solidFill>
              <a:latin typeface="Segoe UI" pitchFamily="34" charset="0"/>
              <a:ea typeface="Segoe UI" pitchFamily="34" charset="0"/>
              <a:cs typeface="Segoe UI" pitchFamily="34" charset="0"/>
            </a:endParaRPr>
          </a:p>
          <a:p>
            <a:pPr marL="285750" lvl="1" indent="-285750">
              <a:spcAft>
                <a:spcPts val="300"/>
              </a:spcAft>
              <a:buSzPct val="110000"/>
              <a:buFontTx/>
              <a:buChar char="-"/>
            </a:pPr>
            <a:r>
              <a:rPr lang="en-US" sz="1700" dirty="0" err="1">
                <a:solidFill>
                  <a:schemeClr val="bg1"/>
                </a:solidFill>
                <a:latin typeface="Segoe UI" pitchFamily="34" charset="0"/>
                <a:ea typeface="Segoe UI" pitchFamily="34" charset="0"/>
                <a:cs typeface="Segoe UI" pitchFamily="34" charset="0"/>
              </a:rPr>
              <a:t>Outras</a:t>
            </a:r>
            <a:r>
              <a:rPr lang="en-US" sz="1700" dirty="0">
                <a:solidFill>
                  <a:schemeClr val="bg1"/>
                </a:solidFill>
                <a:latin typeface="Segoe UI" pitchFamily="34" charset="0"/>
                <a:ea typeface="Segoe UI" pitchFamily="34" charset="0"/>
                <a:cs typeface="Segoe UI" pitchFamily="34" charset="0"/>
              </a:rPr>
              <a:t> </a:t>
            </a:r>
            <a:r>
              <a:rPr lang="en-US" sz="1700" dirty="0" err="1">
                <a:solidFill>
                  <a:schemeClr val="bg1"/>
                </a:solidFill>
                <a:latin typeface="Segoe UI" pitchFamily="34" charset="0"/>
                <a:ea typeface="Segoe UI" pitchFamily="34" charset="0"/>
                <a:cs typeface="Segoe UI" pitchFamily="34" charset="0"/>
              </a:rPr>
              <a:t>intervenções</a:t>
            </a:r>
            <a:endParaRPr lang="en-US" sz="1700" dirty="0">
              <a:solidFill>
                <a:schemeClr val="bg1"/>
              </a:solidFill>
              <a:latin typeface="Segoe UI" pitchFamily="34" charset="0"/>
              <a:ea typeface="Segoe UI" pitchFamily="34" charset="0"/>
              <a:cs typeface="Segoe UI" pitchFamily="34" charset="0"/>
            </a:endParaRPr>
          </a:p>
          <a:p>
            <a:pPr marL="285750" lvl="1" indent="-285750">
              <a:spcAft>
                <a:spcPts val="300"/>
              </a:spcAft>
              <a:buSzPct val="110000"/>
              <a:buFontTx/>
              <a:buChar char="-"/>
            </a:pPr>
            <a:endParaRPr lang="en-US" sz="1700" dirty="0">
              <a:solidFill>
                <a:schemeClr val="bg1"/>
              </a:solidFill>
              <a:latin typeface="Segoe UI" pitchFamily="34" charset="0"/>
              <a:ea typeface="Segoe UI" pitchFamily="34" charset="0"/>
              <a:cs typeface="Segoe UI" pitchFamily="34" charset="0"/>
            </a:endParaRPr>
          </a:p>
        </p:txBody>
      </p:sp>
      <p:sp>
        <p:nvSpPr>
          <p:cNvPr id="8" name="Rectangle 7"/>
          <p:cNvSpPr/>
          <p:nvPr/>
        </p:nvSpPr>
        <p:spPr>
          <a:xfrm>
            <a:off x="3349592" y="1981201"/>
            <a:ext cx="2603394" cy="3047999"/>
          </a:xfrm>
          <a:prstGeom prst="rect">
            <a:avLst/>
          </a:prstGeom>
          <a:solidFill>
            <a:srgbClr val="6633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0" rtlCol="0" anchor="t" anchorCtr="0"/>
          <a:lstStyle/>
          <a:p>
            <a:pPr marL="0" lvl="1">
              <a:spcAft>
                <a:spcPts val="600"/>
              </a:spcAft>
              <a:buSzPct val="110000"/>
            </a:pPr>
            <a:r>
              <a:rPr lang="en-US" b="1" dirty="0" err="1">
                <a:solidFill>
                  <a:schemeClr val="bg1"/>
                </a:solidFill>
                <a:latin typeface="Segoe UI" pitchFamily="34" charset="0"/>
                <a:ea typeface="Segoe UI" pitchFamily="34" charset="0"/>
                <a:cs typeface="Segoe UI" pitchFamily="34" charset="0"/>
              </a:rPr>
              <a:t>Revis</a:t>
            </a:r>
            <a:r>
              <a:rPr lang="en-US" b="1" dirty="0" err="1">
                <a:solidFill>
                  <a:schemeClr val="bg1"/>
                </a:solidFill>
                <a:latin typeface="Calibri"/>
                <a:ea typeface="Segoe UI" pitchFamily="34" charset="0"/>
                <a:cs typeface="Calibri"/>
              </a:rPr>
              <a:t>ão</a:t>
            </a:r>
            <a:r>
              <a:rPr lang="en-US" b="1" dirty="0">
                <a:solidFill>
                  <a:schemeClr val="bg1"/>
                </a:solidFill>
                <a:latin typeface="Calibri"/>
                <a:ea typeface="Segoe UI" pitchFamily="34" charset="0"/>
                <a:cs typeface="Calibri"/>
              </a:rPr>
              <a:t> e </a:t>
            </a:r>
            <a:r>
              <a:rPr lang="en-US" b="1" dirty="0" err="1">
                <a:solidFill>
                  <a:schemeClr val="bg1"/>
                </a:solidFill>
                <a:latin typeface="Calibri"/>
                <a:ea typeface="Segoe UI" pitchFamily="34" charset="0"/>
                <a:cs typeface="Calibri"/>
              </a:rPr>
              <a:t>análise</a:t>
            </a:r>
            <a:endParaRPr lang="en-US" b="1" dirty="0">
              <a:solidFill>
                <a:schemeClr val="bg1"/>
              </a:solidFill>
              <a:latin typeface="Segoe UI" pitchFamily="34" charset="0"/>
              <a:ea typeface="Segoe UI" pitchFamily="34" charset="0"/>
              <a:cs typeface="Segoe UI" pitchFamily="34" charset="0"/>
            </a:endParaRPr>
          </a:p>
          <a:p>
            <a:pPr marL="285750" lvl="1" indent="-285750">
              <a:spcAft>
                <a:spcPts val="600"/>
              </a:spcAft>
              <a:buSzPct val="110000"/>
              <a:buFontTx/>
              <a:buChar char="-"/>
            </a:pPr>
            <a:r>
              <a:rPr lang="en-US" sz="1700" dirty="0" err="1">
                <a:solidFill>
                  <a:schemeClr val="bg1"/>
                </a:solidFill>
                <a:latin typeface="Segoe UI" pitchFamily="34" charset="0"/>
                <a:ea typeface="Segoe UI" pitchFamily="34" charset="0"/>
                <a:cs typeface="Segoe UI" pitchFamily="34" charset="0"/>
              </a:rPr>
              <a:t>Reuniões</a:t>
            </a:r>
            <a:r>
              <a:rPr lang="en-US" sz="1700" dirty="0">
                <a:solidFill>
                  <a:schemeClr val="bg1"/>
                </a:solidFill>
                <a:latin typeface="Segoe UI" pitchFamily="34" charset="0"/>
                <a:ea typeface="Segoe UI" pitchFamily="34" charset="0"/>
                <a:cs typeface="Segoe UI" pitchFamily="34" charset="0"/>
              </a:rPr>
              <a:t> de </a:t>
            </a:r>
            <a:r>
              <a:rPr lang="en-US" sz="1700" dirty="0" err="1">
                <a:solidFill>
                  <a:schemeClr val="bg1"/>
                </a:solidFill>
                <a:latin typeface="Segoe UI" pitchFamily="34" charset="0"/>
                <a:ea typeface="Segoe UI" pitchFamily="34" charset="0"/>
                <a:cs typeface="Segoe UI" pitchFamily="34" charset="0"/>
              </a:rPr>
              <a:t>revisão</a:t>
            </a:r>
            <a:endParaRPr lang="en-US" sz="1700" dirty="0">
              <a:solidFill>
                <a:schemeClr val="bg1"/>
              </a:solidFill>
              <a:latin typeface="Segoe UI" pitchFamily="34" charset="0"/>
              <a:ea typeface="Segoe UI" pitchFamily="34" charset="0"/>
              <a:cs typeface="Segoe UI" pitchFamily="34" charset="0"/>
            </a:endParaRPr>
          </a:p>
          <a:p>
            <a:pPr marL="285750" lvl="1" indent="-285750">
              <a:spcAft>
                <a:spcPts val="600"/>
              </a:spcAft>
              <a:buSzPct val="110000"/>
              <a:buFontTx/>
              <a:buChar char="-"/>
            </a:pPr>
            <a:r>
              <a:rPr lang="en-US" sz="1700" dirty="0">
                <a:solidFill>
                  <a:schemeClr val="bg1"/>
                </a:solidFill>
                <a:latin typeface="Segoe UI" pitchFamily="34" charset="0"/>
                <a:ea typeface="Segoe UI" pitchFamily="34" charset="0"/>
                <a:cs typeface="Segoe UI" pitchFamily="34" charset="0"/>
              </a:rPr>
              <a:t>Feedback a </a:t>
            </a:r>
            <a:r>
              <a:rPr lang="en-US" sz="1700" dirty="0" err="1">
                <a:solidFill>
                  <a:schemeClr val="bg1"/>
                </a:solidFill>
                <a:latin typeface="Segoe UI" pitchFamily="34" charset="0"/>
                <a:ea typeface="Segoe UI" pitchFamily="34" charset="0"/>
                <a:cs typeface="Segoe UI" pitchFamily="34" charset="0"/>
              </a:rPr>
              <a:t>nível</a:t>
            </a:r>
            <a:r>
              <a:rPr lang="en-US" sz="1700" dirty="0">
                <a:solidFill>
                  <a:schemeClr val="bg1"/>
                </a:solidFill>
                <a:latin typeface="Segoe UI" pitchFamily="34" charset="0"/>
                <a:ea typeface="Segoe UI" pitchFamily="34" charset="0"/>
                <a:cs typeface="Segoe UI" pitchFamily="34" charset="0"/>
              </a:rPr>
              <a:t> sub-</a:t>
            </a:r>
            <a:r>
              <a:rPr lang="en-US" sz="1700" dirty="0" err="1">
                <a:solidFill>
                  <a:schemeClr val="bg1"/>
                </a:solidFill>
                <a:latin typeface="Segoe UI" pitchFamily="34" charset="0"/>
                <a:ea typeface="Segoe UI" pitchFamily="34" charset="0"/>
                <a:cs typeface="Segoe UI" pitchFamily="34" charset="0"/>
              </a:rPr>
              <a:t>nacional</a:t>
            </a:r>
            <a:endParaRPr lang="en-US" sz="1700" dirty="0">
              <a:solidFill>
                <a:schemeClr val="bg1"/>
              </a:solidFill>
              <a:latin typeface="Segoe UI" pitchFamily="34" charset="0"/>
              <a:ea typeface="Segoe UI" pitchFamily="34" charset="0"/>
              <a:cs typeface="Segoe UI" pitchFamily="34" charset="0"/>
            </a:endParaRPr>
          </a:p>
          <a:p>
            <a:pPr marL="285750" lvl="1" indent="-285750">
              <a:spcAft>
                <a:spcPts val="600"/>
              </a:spcAft>
              <a:buSzPct val="110000"/>
              <a:buFontTx/>
              <a:buChar char="-"/>
            </a:pPr>
            <a:r>
              <a:rPr lang="en-US" sz="1700" dirty="0" err="1">
                <a:solidFill>
                  <a:schemeClr val="bg1"/>
                </a:solidFill>
                <a:latin typeface="Segoe UI" pitchFamily="34" charset="0"/>
                <a:ea typeface="Segoe UI" pitchFamily="34" charset="0"/>
                <a:cs typeface="Segoe UI" pitchFamily="34" charset="0"/>
              </a:rPr>
              <a:t>Planeamento</a:t>
            </a:r>
            <a:r>
              <a:rPr lang="en-US" sz="1700" dirty="0">
                <a:solidFill>
                  <a:schemeClr val="bg1"/>
                </a:solidFill>
                <a:latin typeface="Segoe UI" pitchFamily="34" charset="0"/>
                <a:ea typeface="Segoe UI" pitchFamily="34" charset="0"/>
                <a:cs typeface="Segoe UI" pitchFamily="34" charset="0"/>
              </a:rPr>
              <a:t> da </a:t>
            </a:r>
            <a:r>
              <a:rPr lang="en-US" sz="1700" dirty="0" err="1">
                <a:solidFill>
                  <a:schemeClr val="bg1"/>
                </a:solidFill>
                <a:latin typeface="Segoe UI" pitchFamily="34" charset="0"/>
                <a:ea typeface="Segoe UI" pitchFamily="34" charset="0"/>
                <a:cs typeface="Segoe UI" pitchFamily="34" charset="0"/>
              </a:rPr>
              <a:t>orientação</a:t>
            </a:r>
            <a:r>
              <a:rPr lang="en-US" sz="1700" dirty="0">
                <a:solidFill>
                  <a:schemeClr val="bg1"/>
                </a:solidFill>
                <a:latin typeface="Segoe UI" pitchFamily="34" charset="0"/>
                <a:ea typeface="Segoe UI" pitchFamily="34" charset="0"/>
                <a:cs typeface="Segoe UI" pitchFamily="34" charset="0"/>
              </a:rPr>
              <a:t> de </a:t>
            </a:r>
            <a:r>
              <a:rPr lang="en-US" sz="1700" dirty="0" err="1">
                <a:solidFill>
                  <a:schemeClr val="bg1"/>
                </a:solidFill>
                <a:latin typeface="Segoe UI" pitchFamily="34" charset="0"/>
                <a:ea typeface="Segoe UI" pitchFamily="34" charset="0"/>
                <a:cs typeface="Segoe UI" pitchFamily="34" charset="0"/>
              </a:rPr>
              <a:t>trabalhos</a:t>
            </a:r>
            <a:endParaRPr lang="en-US" sz="1700" dirty="0">
              <a:solidFill>
                <a:schemeClr val="bg1"/>
              </a:solidFill>
              <a:latin typeface="Segoe UI" pitchFamily="34" charset="0"/>
              <a:ea typeface="Segoe UI" pitchFamily="34" charset="0"/>
              <a:cs typeface="Segoe UI" pitchFamily="34" charset="0"/>
            </a:endParaRPr>
          </a:p>
          <a:p>
            <a:pPr marL="285750" lvl="1" indent="-285750">
              <a:spcAft>
                <a:spcPts val="600"/>
              </a:spcAft>
              <a:buSzPct val="110000"/>
              <a:buFontTx/>
              <a:buChar char="-"/>
            </a:pPr>
            <a:endParaRPr lang="en-US" sz="1700" dirty="0">
              <a:solidFill>
                <a:schemeClr val="bg1"/>
              </a:solidFill>
              <a:latin typeface="Segoe UI" pitchFamily="34" charset="0"/>
              <a:ea typeface="Segoe UI" pitchFamily="34" charset="0"/>
              <a:cs typeface="Segoe UI" pitchFamily="34" charset="0"/>
            </a:endParaRPr>
          </a:p>
        </p:txBody>
      </p:sp>
      <p:sp>
        <p:nvSpPr>
          <p:cNvPr id="9" name="Rectangle 8"/>
          <p:cNvSpPr/>
          <p:nvPr/>
        </p:nvSpPr>
        <p:spPr>
          <a:xfrm>
            <a:off x="6102919" y="1981201"/>
            <a:ext cx="2507682" cy="3047999"/>
          </a:xfrm>
          <a:prstGeom prst="rect">
            <a:avLst/>
          </a:prstGeom>
          <a:solidFill>
            <a:srgbClr val="59884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0" rtlCol="0" anchor="t" anchorCtr="0"/>
          <a:lstStyle/>
          <a:p>
            <a:pPr marL="0" lvl="1">
              <a:spcAft>
                <a:spcPts val="600"/>
              </a:spcAft>
              <a:buSzPct val="110000"/>
            </a:pPr>
            <a:r>
              <a:rPr lang="en-US" b="1" dirty="0" err="1">
                <a:solidFill>
                  <a:schemeClr val="bg1"/>
                </a:solidFill>
                <a:latin typeface="Segoe UI" pitchFamily="34" charset="0"/>
                <a:ea typeface="Segoe UI" pitchFamily="34" charset="0"/>
                <a:cs typeface="Segoe UI" pitchFamily="34" charset="0"/>
              </a:rPr>
              <a:t>Relatórios</a:t>
            </a:r>
            <a:endParaRPr lang="en-US" b="1" dirty="0">
              <a:solidFill>
                <a:schemeClr val="bg1"/>
              </a:solidFill>
              <a:latin typeface="Segoe UI" pitchFamily="34" charset="0"/>
              <a:ea typeface="Segoe UI" pitchFamily="34" charset="0"/>
              <a:cs typeface="Segoe UI" pitchFamily="34" charset="0"/>
            </a:endParaRPr>
          </a:p>
          <a:p>
            <a:pPr marL="285750" lvl="1" indent="-285750">
              <a:spcAft>
                <a:spcPts val="600"/>
              </a:spcAft>
              <a:buSzPct val="110000"/>
              <a:buFontTx/>
              <a:buChar char="-"/>
            </a:pPr>
            <a:r>
              <a:rPr lang="en-US" sz="1600" dirty="0" err="1">
                <a:solidFill>
                  <a:schemeClr val="bg1"/>
                </a:solidFill>
                <a:latin typeface="Segoe UI" pitchFamily="34" charset="0"/>
                <a:ea typeface="Segoe UI" pitchFamily="34" charset="0"/>
                <a:cs typeface="Segoe UI" pitchFamily="34" charset="0"/>
              </a:rPr>
              <a:t>Relatórios</a:t>
            </a:r>
            <a:r>
              <a:rPr lang="en-US" sz="1600" dirty="0">
                <a:solidFill>
                  <a:schemeClr val="bg1"/>
                </a:solidFill>
                <a:latin typeface="Segoe UI" pitchFamily="34" charset="0"/>
                <a:ea typeface="Segoe UI" pitchFamily="34" charset="0"/>
                <a:cs typeface="Segoe UI" pitchFamily="34" charset="0"/>
              </a:rPr>
              <a:t> </a:t>
            </a:r>
            <a:r>
              <a:rPr lang="en-US" sz="1600" dirty="0" err="1">
                <a:solidFill>
                  <a:schemeClr val="bg1"/>
                </a:solidFill>
                <a:latin typeface="Segoe UI" pitchFamily="34" charset="0"/>
                <a:ea typeface="Segoe UI" pitchFamily="34" charset="0"/>
                <a:cs typeface="Segoe UI" pitchFamily="34" charset="0"/>
              </a:rPr>
              <a:t>nacionais</a:t>
            </a:r>
            <a:endParaRPr lang="en-US" sz="1600" dirty="0">
              <a:solidFill>
                <a:schemeClr val="bg1"/>
              </a:solidFill>
              <a:latin typeface="Segoe UI" pitchFamily="34" charset="0"/>
              <a:ea typeface="Segoe UI" pitchFamily="34" charset="0"/>
              <a:cs typeface="Segoe UI" pitchFamily="34" charset="0"/>
            </a:endParaRPr>
          </a:p>
          <a:p>
            <a:pPr marL="285750" lvl="1" indent="-285750">
              <a:spcAft>
                <a:spcPts val="600"/>
              </a:spcAft>
              <a:buSzPct val="110000"/>
              <a:buFontTx/>
              <a:buChar char="-"/>
            </a:pPr>
            <a:r>
              <a:rPr lang="en-US" sz="1600" dirty="0" err="1">
                <a:solidFill>
                  <a:schemeClr val="bg1"/>
                </a:solidFill>
                <a:latin typeface="Segoe UI" pitchFamily="34" charset="0"/>
                <a:ea typeface="Segoe UI" pitchFamily="34" charset="0"/>
                <a:cs typeface="Segoe UI" pitchFamily="34" charset="0"/>
              </a:rPr>
              <a:t>Pedidos</a:t>
            </a:r>
            <a:r>
              <a:rPr lang="en-US" sz="1600" dirty="0">
                <a:solidFill>
                  <a:schemeClr val="bg1"/>
                </a:solidFill>
                <a:latin typeface="Segoe UI" pitchFamily="34" charset="0"/>
                <a:ea typeface="Segoe UI" pitchFamily="34" charset="0"/>
                <a:cs typeface="Segoe UI" pitchFamily="34" charset="0"/>
              </a:rPr>
              <a:t> ad hoc de dados</a:t>
            </a:r>
          </a:p>
          <a:p>
            <a:pPr marL="285750" lvl="1" indent="-285750">
              <a:spcAft>
                <a:spcPts val="600"/>
              </a:spcAft>
              <a:buSzPct val="110000"/>
              <a:buFontTx/>
              <a:buChar char="-"/>
            </a:pPr>
            <a:r>
              <a:rPr lang="en-US" sz="1600" dirty="0">
                <a:solidFill>
                  <a:schemeClr val="bg1"/>
                </a:solidFill>
                <a:latin typeface="Segoe UI" pitchFamily="34" charset="0"/>
                <a:ea typeface="Segoe UI" pitchFamily="34" charset="0"/>
                <a:cs typeface="Segoe UI" pitchFamily="34" charset="0"/>
              </a:rPr>
              <a:t>OMS (JRF, </a:t>
            </a:r>
            <a:r>
              <a:rPr lang="en-US" sz="1600" dirty="0" err="1">
                <a:solidFill>
                  <a:schemeClr val="bg1"/>
                </a:solidFill>
                <a:latin typeface="Segoe UI" pitchFamily="34" charset="0"/>
                <a:ea typeface="Segoe UI" pitchFamily="34" charset="0"/>
                <a:cs typeface="Segoe UI" pitchFamily="34" charset="0"/>
              </a:rPr>
              <a:t>formulário</a:t>
            </a:r>
            <a:r>
              <a:rPr lang="en-US" sz="1600" dirty="0">
                <a:solidFill>
                  <a:schemeClr val="bg1"/>
                </a:solidFill>
                <a:latin typeface="Segoe UI" pitchFamily="34" charset="0"/>
                <a:ea typeface="Segoe UI" pitchFamily="34" charset="0"/>
                <a:cs typeface="Segoe UI" pitchFamily="34" charset="0"/>
              </a:rPr>
              <a:t> de </a:t>
            </a:r>
            <a:r>
              <a:rPr lang="en-US" sz="1600" dirty="0" err="1">
                <a:solidFill>
                  <a:schemeClr val="bg1"/>
                </a:solidFill>
                <a:latin typeface="Segoe UI" pitchFamily="34" charset="0"/>
                <a:ea typeface="Segoe UI" pitchFamily="34" charset="0"/>
                <a:cs typeface="Segoe UI" pitchFamily="34" charset="0"/>
              </a:rPr>
              <a:t>elegibilidade</a:t>
            </a:r>
            <a:r>
              <a:rPr lang="en-US" sz="1600" dirty="0">
                <a:solidFill>
                  <a:schemeClr val="bg1"/>
                </a:solidFill>
                <a:latin typeface="Segoe UI" pitchFamily="34" charset="0"/>
                <a:ea typeface="Segoe UI" pitchFamily="34" charset="0"/>
                <a:cs typeface="Segoe UI" pitchFamily="34" charset="0"/>
              </a:rPr>
              <a:t> TAS, </a:t>
            </a:r>
            <a:r>
              <a:rPr lang="en-US" sz="1600" dirty="0" err="1">
                <a:solidFill>
                  <a:schemeClr val="bg1"/>
                </a:solidFill>
                <a:latin typeface="Segoe UI" pitchFamily="34" charset="0"/>
                <a:ea typeface="Segoe UI" pitchFamily="34" charset="0"/>
                <a:cs typeface="Segoe UI" pitchFamily="34" charset="0"/>
              </a:rPr>
              <a:t>dossiê</a:t>
            </a:r>
            <a:r>
              <a:rPr lang="en-US" sz="1600" dirty="0">
                <a:solidFill>
                  <a:schemeClr val="bg1"/>
                </a:solidFill>
                <a:latin typeface="Segoe UI" pitchFamily="34" charset="0"/>
                <a:ea typeface="Segoe UI" pitchFamily="34" charset="0"/>
                <a:cs typeface="Segoe UI" pitchFamily="34" charset="0"/>
              </a:rPr>
              <a:t> de </a:t>
            </a:r>
            <a:r>
              <a:rPr lang="en-US" sz="1600" dirty="0" err="1">
                <a:solidFill>
                  <a:schemeClr val="bg1"/>
                </a:solidFill>
                <a:latin typeface="Segoe UI" pitchFamily="34" charset="0"/>
                <a:ea typeface="Segoe UI" pitchFamily="34" charset="0"/>
                <a:cs typeface="Segoe UI" pitchFamily="34" charset="0"/>
              </a:rPr>
              <a:t>elimina</a:t>
            </a:r>
            <a:r>
              <a:rPr lang="en-US" sz="1600" dirty="0" err="1">
                <a:solidFill>
                  <a:schemeClr val="bg1"/>
                </a:solidFill>
                <a:latin typeface="Calibri"/>
                <a:ea typeface="Segoe UI" pitchFamily="34" charset="0"/>
                <a:cs typeface="Calibri"/>
              </a:rPr>
              <a:t>ção</a:t>
            </a:r>
            <a:endParaRPr lang="en-US" sz="1600" dirty="0">
              <a:solidFill>
                <a:schemeClr val="bg1"/>
              </a:solidFill>
              <a:latin typeface="Calibri"/>
              <a:ea typeface="Segoe UI" pitchFamily="34" charset="0"/>
              <a:cs typeface="Calibri"/>
            </a:endParaRPr>
          </a:p>
          <a:p>
            <a:pPr marL="285750" lvl="1" indent="-285750">
              <a:spcAft>
                <a:spcPts val="600"/>
              </a:spcAft>
              <a:buSzPct val="110000"/>
              <a:buFontTx/>
              <a:buChar char="-"/>
            </a:pPr>
            <a:r>
              <a:rPr lang="en-US" sz="1600" dirty="0" err="1">
                <a:solidFill>
                  <a:schemeClr val="bg1"/>
                </a:solidFill>
                <a:latin typeface="Segoe UI" pitchFamily="34" charset="0"/>
                <a:ea typeface="Segoe UI" pitchFamily="34" charset="0"/>
                <a:cs typeface="Segoe UI" pitchFamily="34" charset="0"/>
              </a:rPr>
              <a:t>Parceiros</a:t>
            </a:r>
            <a:endParaRPr lang="en-US" sz="1600" dirty="0">
              <a:solidFill>
                <a:schemeClr val="bg1"/>
              </a:solidFill>
              <a:latin typeface="Segoe UI" pitchFamily="34" charset="0"/>
              <a:ea typeface="Segoe UI" pitchFamily="34" charset="0"/>
              <a:cs typeface="Segoe UI" pitchFamily="34" charset="0"/>
            </a:endParaRPr>
          </a:p>
          <a:p>
            <a:pPr marL="285750" lvl="1" indent="-285750">
              <a:spcAft>
                <a:spcPts val="600"/>
              </a:spcAft>
              <a:buSzPct val="110000"/>
              <a:buFontTx/>
              <a:buChar char="-"/>
            </a:pPr>
            <a:endParaRPr lang="en-US" dirty="0">
              <a:solidFill>
                <a:schemeClr val="bg1"/>
              </a:solidFill>
              <a:latin typeface="Segoe UI" pitchFamily="34" charset="0"/>
              <a:ea typeface="Segoe UI" pitchFamily="34" charset="0"/>
              <a:cs typeface="Segoe UI" pitchFamily="34" charset="0"/>
            </a:endParaRPr>
          </a:p>
          <a:p>
            <a:pPr marL="0" lvl="1">
              <a:spcAft>
                <a:spcPts val="600"/>
              </a:spcAft>
              <a:buSzPct val="110000"/>
            </a:pPr>
            <a:endParaRPr lang="en-US" b="1" dirty="0">
              <a:solidFill>
                <a:schemeClr val="bg1"/>
              </a:solidFill>
              <a:latin typeface="Segoe UI" pitchFamily="34" charset="0"/>
              <a:ea typeface="Segoe UI" pitchFamily="34" charset="0"/>
              <a:cs typeface="Segoe UI" pitchFamily="34" charset="0"/>
            </a:endParaRPr>
          </a:p>
          <a:p>
            <a:pPr marL="0" lvl="1">
              <a:buSzPct val="110000"/>
            </a:pPr>
            <a:endParaRPr lang="en-US" sz="1700" dirty="0">
              <a:solidFill>
                <a:schemeClr val="bg1"/>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8886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53.PNG"/>
          <p:cNvPicPr>
            <a:picLocks noChangeAspect="1"/>
          </p:cNvPicPr>
          <p:nvPr/>
        </p:nvPicPr>
        <p:blipFill rotWithShape="1">
          <a:blip r:embed="rId3">
            <a:extLst>
              <a:ext uri="{28A0092B-C50C-407E-A947-70E740481C1C}">
                <a14:useLocalDpi xmlns:a14="http://schemas.microsoft.com/office/drawing/2010/main" val="0"/>
              </a:ext>
            </a:extLst>
          </a:blip>
          <a:srcRect l="25139" t="6389" r="48951" b="55568"/>
          <a:stretch/>
        </p:blipFill>
        <p:spPr>
          <a:xfrm>
            <a:off x="5486400" y="3047999"/>
            <a:ext cx="2514600" cy="3104857"/>
          </a:xfrm>
          <a:prstGeom prst="rect">
            <a:avLst/>
          </a:prstGeom>
          <a:effectLst>
            <a:outerShdw blurRad="63500" sx="102000" sy="102000" algn="ctr" rotWithShape="0">
              <a:schemeClr val="bg1">
                <a:lumMod val="65000"/>
                <a:alpha val="40000"/>
              </a:schemeClr>
            </a:outerShdw>
          </a:effectLst>
        </p:spPr>
      </p:pic>
      <p:sp>
        <p:nvSpPr>
          <p:cNvPr id="7" name="Text Placeholder 2"/>
          <p:cNvSpPr>
            <a:spLocks noGrp="1"/>
          </p:cNvSpPr>
          <p:nvPr>
            <p:ph type="body" sz="quarter" idx="13"/>
          </p:nvPr>
        </p:nvSpPr>
        <p:spPr/>
        <p:txBody>
          <a:bodyPr>
            <a:normAutofit/>
          </a:bodyPr>
          <a:lstStyle/>
          <a:p>
            <a:r>
              <a:rPr lang="pt-PT" dirty="0"/>
              <a:t>introdução de dados: formulário por formulário</a:t>
            </a:r>
          </a:p>
        </p:txBody>
      </p:sp>
      <p:sp>
        <p:nvSpPr>
          <p:cNvPr id="4" name="Content Placeholder 3"/>
          <p:cNvSpPr>
            <a:spLocks noGrp="1"/>
          </p:cNvSpPr>
          <p:nvPr>
            <p:ph idx="1"/>
          </p:nvPr>
        </p:nvSpPr>
        <p:spPr/>
        <p:txBody>
          <a:bodyPr/>
          <a:lstStyle/>
          <a:p>
            <a:pPr marL="0" indent="0">
              <a:spcAft>
                <a:spcPts val="1200"/>
              </a:spcAft>
              <a:buNone/>
            </a:pPr>
            <a:r>
              <a:rPr lang="pt-BR" dirty="0"/>
              <a:t>A base de dados integrada DTN</a:t>
            </a:r>
            <a:r>
              <a:rPr lang="pt-PT" dirty="0"/>
              <a:t> guarda os dados demogr</a:t>
            </a:r>
            <a:r>
              <a:rPr lang="pt-PT" dirty="0">
                <a:latin typeface="Calibri"/>
                <a:cs typeface="Calibri"/>
              </a:rPr>
              <a:t>áficos</a:t>
            </a:r>
            <a:r>
              <a:rPr lang="pt-PT" dirty="0"/>
              <a:t> inseridos na ferramenta. </a:t>
            </a:r>
          </a:p>
          <a:p>
            <a:pPr marL="0" indent="0">
              <a:buNone/>
            </a:pPr>
            <a:r>
              <a:rPr lang="pt-PT" dirty="0"/>
              <a:t>Pode editar a demografia a partir do painel no nível de</a:t>
            </a:r>
            <a:br>
              <a:rPr lang="pt-PT" dirty="0"/>
            </a:br>
            <a:r>
              <a:rPr lang="pt-PT" dirty="0"/>
              <a:t>agregação da lista vertical, mas para os níveis mais altos</a:t>
            </a:r>
            <a:br>
              <a:rPr lang="pt-PT" dirty="0"/>
            </a:br>
            <a:r>
              <a:rPr lang="pt-PT" dirty="0"/>
              <a:t>pode apenas visualizar os dados,  </a:t>
            </a:r>
            <a:br>
              <a:rPr lang="pt-PT" dirty="0"/>
            </a:br>
            <a:r>
              <a:rPr lang="pt-PT" dirty="0"/>
              <a:t>visto que estes números aparecem </a:t>
            </a:r>
            <a:br>
              <a:rPr lang="pt-PT" dirty="0"/>
            </a:br>
            <a:r>
              <a:rPr lang="pt-PT" dirty="0"/>
              <a:t>sumarizados.</a:t>
            </a:r>
          </a:p>
        </p:txBody>
      </p:sp>
      <p:sp>
        <p:nvSpPr>
          <p:cNvPr id="2" name="Title 1"/>
          <p:cNvSpPr>
            <a:spLocks noGrp="1"/>
          </p:cNvSpPr>
          <p:nvPr>
            <p:ph type="title"/>
          </p:nvPr>
        </p:nvSpPr>
        <p:spPr>
          <a:xfrm>
            <a:off x="152400" y="369094"/>
            <a:ext cx="2362200" cy="516255"/>
          </a:xfrm>
        </p:spPr>
        <p:txBody>
          <a:bodyPr/>
          <a:lstStyle/>
          <a:p>
            <a:pPr algn="l"/>
            <a:r>
              <a:rPr lang="pt-PT" dirty="0"/>
              <a:t>Demografia</a:t>
            </a:r>
          </a:p>
        </p:txBody>
      </p:sp>
      <p:sp>
        <p:nvSpPr>
          <p:cNvPr id="13" name="Rounded Rectangle 12"/>
          <p:cNvSpPr/>
          <p:nvPr/>
        </p:nvSpPr>
        <p:spPr>
          <a:xfrm rot="10800000">
            <a:off x="5685535" y="3558790"/>
            <a:ext cx="1447800" cy="27432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a:off x="5260085" y="3536946"/>
            <a:ext cx="3810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3732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78.PNG"/>
          <p:cNvPicPr>
            <a:picLocks noChangeAspect="1"/>
          </p:cNvPicPr>
          <p:nvPr/>
        </p:nvPicPr>
        <p:blipFill rotWithShape="1">
          <a:blip r:embed="rId3">
            <a:extLst>
              <a:ext uri="{28A0092B-C50C-407E-A947-70E740481C1C}">
                <a14:useLocalDpi xmlns:a14="http://schemas.microsoft.com/office/drawing/2010/main" val="0"/>
              </a:ext>
            </a:extLst>
          </a:blip>
          <a:srcRect l="23261" t="7231" r="50428" b="59353"/>
          <a:stretch/>
        </p:blipFill>
        <p:spPr>
          <a:xfrm>
            <a:off x="5410200" y="2481204"/>
            <a:ext cx="3124200" cy="2796911"/>
          </a:xfrm>
          <a:prstGeom prst="rect">
            <a:avLst/>
          </a:prstGeom>
          <a:effectLst>
            <a:outerShdw blurRad="63500" sx="102000" sy="102000" algn="ctr" rotWithShape="0">
              <a:schemeClr val="bg1">
                <a:lumMod val="65000"/>
                <a:alpha val="40000"/>
              </a:schemeClr>
            </a:outerShdw>
          </a:effectLst>
        </p:spPr>
      </p:pic>
      <p:sp>
        <p:nvSpPr>
          <p:cNvPr id="3" name="Text Placeholder 2"/>
          <p:cNvSpPr>
            <a:spLocks noGrp="1"/>
          </p:cNvSpPr>
          <p:nvPr>
            <p:ph type="body" sz="quarter" idx="13"/>
          </p:nvPr>
        </p:nvSpPr>
        <p:spPr/>
        <p:txBody>
          <a:bodyPr>
            <a:normAutofit/>
          </a:bodyPr>
          <a:lstStyle/>
          <a:p>
            <a:r>
              <a:rPr lang="pt-PT" dirty="0"/>
              <a:t>introdução de dados: formulário por formulário</a:t>
            </a:r>
          </a:p>
        </p:txBody>
      </p:sp>
      <p:sp>
        <p:nvSpPr>
          <p:cNvPr id="4" name="Content Placeholder 3"/>
          <p:cNvSpPr>
            <a:spLocks noGrp="1"/>
          </p:cNvSpPr>
          <p:nvPr>
            <p:ph idx="1"/>
          </p:nvPr>
        </p:nvSpPr>
        <p:spPr/>
        <p:txBody>
          <a:bodyPr/>
          <a:lstStyle/>
          <a:p>
            <a:pPr marL="0" indent="0">
              <a:spcAft>
                <a:spcPts val="1200"/>
              </a:spcAft>
              <a:buNone/>
            </a:pPr>
            <a:r>
              <a:rPr lang="pt-BR" dirty="0"/>
              <a:t>A base de dados integrada DTN</a:t>
            </a:r>
            <a:r>
              <a:rPr lang="pt-PT" dirty="0"/>
              <a:t> cria automaticamente na ferramenta os respectivos formulários de distribuição de doença para uma.</a:t>
            </a:r>
          </a:p>
          <a:p>
            <a:pPr marL="0" indent="0">
              <a:buNone/>
            </a:pPr>
            <a:r>
              <a:rPr lang="pt-PT" dirty="0"/>
              <a:t>A maioria destes formulários </a:t>
            </a:r>
            <a:br>
              <a:rPr lang="pt-PT" dirty="0"/>
            </a:br>
            <a:r>
              <a:rPr lang="pt-PT" dirty="0"/>
              <a:t>tem indicadores de configuração</a:t>
            </a:r>
            <a:br>
              <a:rPr lang="pt-PT" dirty="0"/>
            </a:br>
            <a:r>
              <a:rPr lang="pt-PT" dirty="0"/>
              <a:t>facultados pela OMS. </a:t>
            </a:r>
          </a:p>
          <a:p>
            <a:pPr marL="0" indent="0">
              <a:buNone/>
            </a:pPr>
            <a:endParaRPr lang="en-US" dirty="0"/>
          </a:p>
          <a:p>
            <a:endParaRPr lang="en-US" dirty="0"/>
          </a:p>
          <a:p>
            <a:endParaRPr lang="en-US" dirty="0"/>
          </a:p>
          <a:p>
            <a:endParaRPr lang="en-US" dirty="0"/>
          </a:p>
          <a:p>
            <a:pPr>
              <a:buNone/>
            </a:pPr>
            <a:endParaRPr lang="en-US" dirty="0"/>
          </a:p>
        </p:txBody>
      </p:sp>
      <p:sp>
        <p:nvSpPr>
          <p:cNvPr id="2" name="Title 1"/>
          <p:cNvSpPr>
            <a:spLocks noGrp="1"/>
          </p:cNvSpPr>
          <p:nvPr>
            <p:ph type="title"/>
          </p:nvPr>
        </p:nvSpPr>
        <p:spPr>
          <a:xfrm>
            <a:off x="152400" y="369094"/>
            <a:ext cx="4153410" cy="516255"/>
          </a:xfrm>
        </p:spPr>
        <p:txBody>
          <a:bodyPr/>
          <a:lstStyle/>
          <a:p>
            <a:pPr algn="l"/>
            <a:r>
              <a:rPr lang="pt-PT" dirty="0">
                <a:solidFill>
                  <a:srgbClr val="066E9F"/>
                </a:solidFill>
              </a:rPr>
              <a:t>Distribuição de doenças</a:t>
            </a:r>
          </a:p>
        </p:txBody>
      </p:sp>
      <p:sp>
        <p:nvSpPr>
          <p:cNvPr id="11" name="Date Placeholder 3"/>
          <p:cNvSpPr>
            <a:spLocks noGrp="1"/>
          </p:cNvSpPr>
          <p:nvPr>
            <p:ph type="dt" sz="half" idx="4294967295"/>
          </p:nvPr>
        </p:nvSpPr>
        <p:spPr>
          <a:xfrm>
            <a:off x="2655612" y="6595458"/>
            <a:ext cx="2133600" cy="246888"/>
          </a:xfrm>
          <a:prstGeom prst="rect">
            <a:avLst/>
          </a:prstGeom>
        </p:spPr>
        <p:txBody>
          <a:bodyPr vert="horz" lIns="91440" tIns="45720" rIns="91440" bIns="45720" rtlCol="0" anchor="ctr"/>
          <a:lstStyle>
            <a:lvl1pPr algn="l">
              <a:defRPr sz="1000">
                <a:solidFill>
                  <a:schemeClr val="bg1"/>
                </a:solidFill>
                <a:latin typeface="Segoe"/>
                <a:cs typeface="Segoe"/>
              </a:defRPr>
            </a:lvl1pPr>
          </a:lstStyle>
          <a:p>
            <a:r>
              <a:rPr lang="en-US" dirty="0"/>
              <a:t>2014</a:t>
            </a:r>
          </a:p>
        </p:txBody>
      </p:sp>
      <p:sp>
        <p:nvSpPr>
          <p:cNvPr id="13" name="Rounded Rectangle 12"/>
          <p:cNvSpPr/>
          <p:nvPr/>
        </p:nvSpPr>
        <p:spPr>
          <a:xfrm rot="10800000">
            <a:off x="5638798" y="3628488"/>
            <a:ext cx="2362201" cy="27432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a:off x="5201435" y="3619344"/>
            <a:ext cx="381000" cy="31699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743418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1143000"/>
            <a:ext cx="7696200" cy="1600200"/>
          </a:xfrm>
        </p:spPr>
        <p:txBody>
          <a:bodyPr>
            <a:noAutofit/>
          </a:bodyPr>
          <a:lstStyle/>
          <a:p>
            <a:pPr marL="457200" indent="-457200">
              <a:spcAft>
                <a:spcPts val="600"/>
              </a:spcAft>
              <a:buAutoNum type="arabicPeriod"/>
            </a:pPr>
            <a:r>
              <a:rPr lang="pt-PT" sz="1700" dirty="0"/>
              <a:t>Seleccionar </a:t>
            </a:r>
            <a:r>
              <a:rPr lang="pt-PT" sz="1700" b="1" dirty="0"/>
              <a:t>Kora</a:t>
            </a:r>
            <a:r>
              <a:rPr lang="pt-PT" sz="1700" dirty="0"/>
              <a:t> (na Região Norte) da árvore de unidade administrativa.</a:t>
            </a:r>
          </a:p>
          <a:p>
            <a:pPr marL="457200" indent="-457200">
              <a:spcAft>
                <a:spcPts val="600"/>
              </a:spcAft>
              <a:buAutoNum type="arabicPeriod"/>
            </a:pPr>
            <a:r>
              <a:rPr lang="pt-PT" sz="1700" dirty="0"/>
              <a:t>Escolher </a:t>
            </a:r>
            <a:r>
              <a:rPr lang="pt-PT" sz="1700" b="1" dirty="0"/>
              <a:t>Lepra</a:t>
            </a:r>
            <a:r>
              <a:rPr lang="pt-PT" sz="1700" dirty="0"/>
              <a:t> da lista de Distribuição de Doença.</a:t>
            </a:r>
          </a:p>
          <a:p>
            <a:pPr>
              <a:spcAft>
                <a:spcPts val="600"/>
              </a:spcAft>
            </a:pPr>
            <a:r>
              <a:rPr lang="pt-PT" sz="1700" dirty="0"/>
              <a:t>Inserir no formulário os dados seguintes.</a:t>
            </a:r>
          </a:p>
          <a:p>
            <a:pPr marL="0" indent="0">
              <a:buNone/>
            </a:pPr>
            <a:endParaRPr lang="en-US" dirty="0"/>
          </a:p>
        </p:txBody>
      </p:sp>
      <p:sp>
        <p:nvSpPr>
          <p:cNvPr id="9" name="Text Placeholder 1"/>
          <p:cNvSpPr txBox="1">
            <a:spLocks/>
          </p:cNvSpPr>
          <p:nvPr/>
        </p:nvSpPr>
        <p:spPr>
          <a:xfrm>
            <a:off x="533400" y="2438400"/>
            <a:ext cx="8001000" cy="4038600"/>
          </a:xfrm>
          <a:prstGeom prst="rect">
            <a:avLst/>
          </a:prstGeom>
        </p:spPr>
        <p:txBody>
          <a:bodyPr vert="horz" lIns="91440" tIns="45720" rIns="91440" bIns="45720" numCol="2" rtlCol="0">
            <a:noAutofit/>
          </a:bodyPr>
          <a:lstStyle/>
          <a:p>
            <a:pPr marL="0" marR="0" lvl="1" indent="0" algn="l" defTabSz="914400" rtl="0" eaLnBrk="1" fontAlgn="auto" latinLnBrk="0" hangingPunct="1">
              <a:lnSpc>
                <a:spcPct val="100000"/>
              </a:lnSpc>
              <a:spcBef>
                <a:spcPct val="20000"/>
              </a:spcBef>
              <a:spcAft>
                <a:spcPts val="1200"/>
              </a:spcAft>
              <a:buClr>
                <a:srgbClr val="066E9F"/>
              </a:buClr>
              <a:buSzPct val="120000"/>
              <a:buFont typeface="Segoe UI" pitchFamily="34" charset="0"/>
              <a:buNone/>
              <a:tabLst/>
              <a:defRPr/>
            </a:pPr>
            <a:r>
              <a:rPr lang="pt-PT" sz="1700" dirty="0">
                <a:solidFill>
                  <a:srgbClr val="17375D"/>
                </a:solidFill>
                <a:latin typeface="Segoe UI" pitchFamily="34" charset="0"/>
                <a:ea typeface="Segoe UI" pitchFamily="34" charset="0"/>
                <a:cs typeface="Segoe UI" pitchFamily="34" charset="0"/>
              </a:rPr>
              <a:t>Data de início de dados</a:t>
            </a:r>
            <a:r>
              <a:rPr kumimoji="0" lang="pt-PT"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 </a:t>
            </a:r>
            <a:br>
              <a:rPr kumimoji="0" lang="pt-PT"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br>
            <a:r>
              <a:rPr lang="pt-PT" sz="1700" b="1" dirty="0">
                <a:solidFill>
                  <a:srgbClr val="17375D"/>
                </a:solidFill>
                <a:latin typeface="Segoe UI" pitchFamily="34" charset="0"/>
                <a:ea typeface="Segoe UI" pitchFamily="34" charset="0"/>
                <a:cs typeface="Segoe UI" pitchFamily="34" charset="0"/>
              </a:rPr>
              <a:t>1 de Março de </a:t>
            </a:r>
            <a:r>
              <a:rPr kumimoji="0" lang="pt-PT" sz="17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2014</a:t>
            </a:r>
          </a:p>
          <a:p>
            <a:pPr marL="0" marR="0" lvl="1" indent="0" algn="l" defTabSz="914400" rtl="0" eaLnBrk="1" fontAlgn="auto" latinLnBrk="0" hangingPunct="1">
              <a:lnSpc>
                <a:spcPct val="100000"/>
              </a:lnSpc>
              <a:spcBef>
                <a:spcPct val="20000"/>
              </a:spcBef>
              <a:spcAft>
                <a:spcPts val="1200"/>
              </a:spcAft>
              <a:buClr>
                <a:srgbClr val="066E9F"/>
              </a:buClr>
              <a:buSzPct val="120000"/>
              <a:buFont typeface="Segoe UI" pitchFamily="34" charset="0"/>
              <a:buNone/>
              <a:tabLst/>
              <a:defRPr/>
            </a:pPr>
            <a:r>
              <a:rPr kumimoji="0" lang="pt-PT"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Estratégia de descoberta de casos: </a:t>
            </a:r>
            <a:r>
              <a:rPr kumimoji="0" lang="pt-PT" sz="17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Activa</a:t>
            </a:r>
          </a:p>
          <a:p>
            <a:pPr marL="0" marR="0" lvl="1" indent="0" algn="l" defTabSz="914400" rtl="0" eaLnBrk="1" fontAlgn="auto" latinLnBrk="0" hangingPunct="1">
              <a:lnSpc>
                <a:spcPct val="100000"/>
              </a:lnSpc>
              <a:spcBef>
                <a:spcPct val="20000"/>
              </a:spcBef>
              <a:spcAft>
                <a:spcPts val="1200"/>
              </a:spcAft>
              <a:buClr>
                <a:srgbClr val="066E9F"/>
              </a:buClr>
              <a:buSzPct val="120000"/>
              <a:buFont typeface="Segoe UI" pitchFamily="34" charset="0"/>
              <a:buNone/>
              <a:tabLst/>
              <a:defRPr/>
            </a:pPr>
            <a:r>
              <a:rPr kumimoji="0" lang="pt-PT"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Número total de novos casos MB: </a:t>
            </a:r>
            <a:br>
              <a:rPr kumimoji="0" lang="pt-PT"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br>
            <a:r>
              <a:rPr kumimoji="0" lang="pt-PT" sz="17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100</a:t>
            </a:r>
          </a:p>
          <a:p>
            <a:pPr marL="0" marR="0" lvl="1" indent="0" algn="l" defTabSz="914400" rtl="0" eaLnBrk="1" fontAlgn="auto" latinLnBrk="0" hangingPunct="1">
              <a:lnSpc>
                <a:spcPct val="100000"/>
              </a:lnSpc>
              <a:spcBef>
                <a:spcPct val="20000"/>
              </a:spcBef>
              <a:spcAft>
                <a:spcPts val="1200"/>
              </a:spcAft>
              <a:buClr>
                <a:srgbClr val="066E9F"/>
              </a:buClr>
              <a:buSzPct val="120000"/>
              <a:buFont typeface="Segoe UI" pitchFamily="34" charset="0"/>
              <a:buNone/>
              <a:tabLst/>
              <a:defRPr/>
            </a:pPr>
            <a:r>
              <a:rPr kumimoji="0" lang="pt-PT"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Número total de novos casos </a:t>
            </a:r>
            <a:br>
              <a:rPr kumimoji="0" lang="pt-PT"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br>
            <a:r>
              <a:rPr lang="pt-PT" sz="1700" dirty="0">
                <a:solidFill>
                  <a:srgbClr val="17375D"/>
                </a:solidFill>
                <a:latin typeface="Segoe UI" pitchFamily="34" charset="0"/>
                <a:ea typeface="Segoe UI" pitchFamily="34" charset="0"/>
                <a:cs typeface="Segoe UI" pitchFamily="34" charset="0"/>
              </a:rPr>
              <a:t>em mulheres</a:t>
            </a:r>
            <a:r>
              <a:rPr kumimoji="0" lang="pt-PT"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 </a:t>
            </a:r>
            <a:r>
              <a:rPr kumimoji="0" lang="pt-PT" sz="17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40</a:t>
            </a:r>
          </a:p>
          <a:p>
            <a:pPr marL="0" marR="0" lvl="1" indent="0" algn="l" defTabSz="914400" rtl="0" eaLnBrk="1" fontAlgn="auto" latinLnBrk="0" hangingPunct="1">
              <a:lnSpc>
                <a:spcPct val="100000"/>
              </a:lnSpc>
              <a:spcBef>
                <a:spcPct val="20000"/>
              </a:spcBef>
              <a:spcAft>
                <a:spcPts val="1200"/>
              </a:spcAft>
              <a:buClr>
                <a:srgbClr val="066E9F"/>
              </a:buClr>
              <a:buSzPct val="120000"/>
              <a:buFont typeface="Segoe UI" pitchFamily="34" charset="0"/>
              <a:buNone/>
              <a:tabLst/>
              <a:defRPr/>
            </a:pPr>
            <a:r>
              <a:rPr kumimoji="0" lang="pt-PT"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Casos MB registados de MDT </a:t>
            </a:r>
            <a:br>
              <a:rPr kumimoji="0" lang="pt-PT"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br>
            <a:r>
              <a:rPr kumimoji="0" lang="pt-PT"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no início do ano: </a:t>
            </a:r>
            <a:r>
              <a:rPr kumimoji="0" lang="pt-PT" sz="17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10</a:t>
            </a:r>
            <a:endParaRPr kumimoji="0" lang="pt-PT"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L="0" marR="0" lvl="1" indent="0" algn="l" defTabSz="914400" rtl="0" eaLnBrk="1" fontAlgn="auto" latinLnBrk="0" hangingPunct="1">
              <a:lnSpc>
                <a:spcPct val="100000"/>
              </a:lnSpc>
              <a:spcBef>
                <a:spcPct val="20000"/>
              </a:spcBef>
              <a:spcAft>
                <a:spcPts val="1200"/>
              </a:spcAft>
              <a:buClr>
                <a:srgbClr val="066E9F"/>
              </a:buClr>
              <a:buSzPct val="120000"/>
              <a:buFont typeface="Segoe UI" pitchFamily="34" charset="0"/>
              <a:buNone/>
              <a:tabLst/>
              <a:defRPr/>
            </a:pPr>
            <a:endParaRPr kumimoji="0" lang="pt-PT"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L="0" marR="0" lvl="1" indent="0" algn="l" defTabSz="914400" rtl="0" eaLnBrk="1" fontAlgn="auto" latinLnBrk="0" hangingPunct="1">
              <a:lnSpc>
                <a:spcPct val="100000"/>
              </a:lnSpc>
              <a:spcBef>
                <a:spcPct val="20000"/>
              </a:spcBef>
              <a:spcAft>
                <a:spcPts val="1200"/>
              </a:spcAft>
              <a:buClr>
                <a:srgbClr val="066E9F"/>
              </a:buClr>
              <a:buSzPct val="120000"/>
              <a:buFont typeface="Segoe UI" pitchFamily="34" charset="0"/>
              <a:buNone/>
              <a:tabLst/>
              <a:defRPr/>
            </a:pPr>
            <a:r>
              <a:rPr kumimoji="0" lang="pt-PT"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Estado de </a:t>
            </a:r>
            <a:r>
              <a:rPr kumimoji="0" lang="pt-PT" sz="1700" b="0" i="0" u="none" strike="noStrike" kern="1200" cap="none" spc="0" normalizeH="0" baseline="0" noProof="0" dirty="0" err="1">
                <a:ln>
                  <a:noFill/>
                </a:ln>
                <a:solidFill>
                  <a:srgbClr val="17375D"/>
                </a:solidFill>
                <a:effectLst/>
                <a:uLnTx/>
                <a:uFillTx/>
                <a:latin typeface="Segoe UI" pitchFamily="34" charset="0"/>
                <a:ea typeface="Segoe UI" pitchFamily="34" charset="0"/>
                <a:cs typeface="Segoe UI" pitchFamily="34" charset="0"/>
              </a:rPr>
              <a:t>endemicidade</a:t>
            </a:r>
            <a:r>
              <a:rPr kumimoji="0" lang="pt-PT"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 </a:t>
            </a:r>
            <a:r>
              <a:rPr lang="pt-PT" sz="1700" b="1" dirty="0">
                <a:solidFill>
                  <a:srgbClr val="17375D"/>
                </a:solidFill>
                <a:latin typeface="Segoe UI" pitchFamily="34" charset="0"/>
                <a:ea typeface="Segoe UI" pitchFamily="34" charset="0"/>
                <a:cs typeface="Segoe UI" pitchFamily="34" charset="0"/>
              </a:rPr>
              <a:t>Alto</a:t>
            </a:r>
            <a:endParaRPr kumimoji="0" lang="pt-PT" sz="17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endParaRPr>
          </a:p>
          <a:p>
            <a:pPr marL="0" marR="0" lvl="1" indent="0" algn="l" defTabSz="914400" rtl="0" eaLnBrk="1" fontAlgn="auto" latinLnBrk="0" hangingPunct="1">
              <a:lnSpc>
                <a:spcPct val="100000"/>
              </a:lnSpc>
              <a:spcBef>
                <a:spcPct val="20000"/>
              </a:spcBef>
              <a:spcAft>
                <a:spcPts val="1200"/>
              </a:spcAft>
              <a:buClr>
                <a:srgbClr val="066E9F"/>
              </a:buClr>
              <a:buSzPct val="120000"/>
              <a:buFont typeface="Segoe UI" pitchFamily="34" charset="0"/>
              <a:buNone/>
              <a:tabLst/>
              <a:defRPr/>
            </a:pPr>
            <a:r>
              <a:rPr lang="pt-PT" sz="1700" dirty="0">
                <a:solidFill>
                  <a:srgbClr val="17375D"/>
                </a:solidFill>
                <a:latin typeface="Segoe UI" pitchFamily="34" charset="0"/>
                <a:ea typeface="Segoe UI" pitchFamily="34" charset="0"/>
                <a:cs typeface="Segoe UI" pitchFamily="34" charset="0"/>
              </a:rPr>
              <a:t>Número to</a:t>
            </a:r>
            <a:r>
              <a:rPr kumimoji="0" lang="pt-PT"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tal de novos casos: </a:t>
            </a:r>
            <a:r>
              <a:rPr kumimoji="0" lang="pt-PT" sz="17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120</a:t>
            </a:r>
          </a:p>
          <a:p>
            <a:pPr marL="0" marR="0" lvl="1" indent="0" algn="l" defTabSz="914400" rtl="0" eaLnBrk="1" fontAlgn="auto" latinLnBrk="0" hangingPunct="1">
              <a:lnSpc>
                <a:spcPct val="100000"/>
              </a:lnSpc>
              <a:spcBef>
                <a:spcPct val="20000"/>
              </a:spcBef>
              <a:spcAft>
                <a:spcPts val="1200"/>
              </a:spcAft>
              <a:buClr>
                <a:srgbClr val="066E9F"/>
              </a:buClr>
              <a:buSzPct val="120000"/>
              <a:buFont typeface="Segoe UI" pitchFamily="34" charset="0"/>
              <a:buNone/>
              <a:tabLst/>
              <a:defRPr/>
            </a:pPr>
            <a:r>
              <a:rPr kumimoji="0" lang="pt-PT"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Número total de crianças entre os novos</a:t>
            </a:r>
            <a:r>
              <a:rPr kumimoji="0" lang="pt-PT" sz="1700" b="0" i="0" u="none" strike="noStrike" kern="1200" cap="none" spc="0" normalizeH="0" noProof="0" dirty="0">
                <a:ln>
                  <a:noFill/>
                </a:ln>
                <a:solidFill>
                  <a:srgbClr val="17375D"/>
                </a:solidFill>
                <a:effectLst/>
                <a:uLnTx/>
                <a:uFillTx/>
                <a:latin typeface="Segoe UI" pitchFamily="34" charset="0"/>
                <a:ea typeface="Segoe UI" pitchFamily="34" charset="0"/>
                <a:cs typeface="Segoe UI" pitchFamily="34" charset="0"/>
              </a:rPr>
              <a:t> casos</a:t>
            </a:r>
            <a:r>
              <a:rPr kumimoji="0" lang="pt-PT"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 </a:t>
            </a:r>
            <a:r>
              <a:rPr kumimoji="0" lang="pt-PT" sz="17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30</a:t>
            </a:r>
          </a:p>
          <a:p>
            <a:pPr marL="0" marR="0" lvl="1" indent="0" algn="l" defTabSz="914400" rtl="0" eaLnBrk="1" fontAlgn="auto" latinLnBrk="0" hangingPunct="1">
              <a:lnSpc>
                <a:spcPct val="100000"/>
              </a:lnSpc>
              <a:spcBef>
                <a:spcPct val="20000"/>
              </a:spcBef>
              <a:spcAft>
                <a:spcPts val="1200"/>
              </a:spcAft>
              <a:buClr>
                <a:srgbClr val="066E9F"/>
              </a:buClr>
              <a:buSzPct val="120000"/>
              <a:buFont typeface="Segoe UI" pitchFamily="34" charset="0"/>
              <a:buNone/>
              <a:tabLst/>
              <a:defRPr/>
            </a:pPr>
            <a:r>
              <a:rPr kumimoji="0" lang="pt-PT"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Prevalência (casos registados de MDT) </a:t>
            </a:r>
            <a:br>
              <a:rPr kumimoji="0" lang="pt-PT"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br>
            <a:r>
              <a:rPr kumimoji="0" lang="pt-PT"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no</a:t>
            </a:r>
            <a:r>
              <a:rPr kumimoji="0" lang="pt-PT" sz="1700" b="0" i="0" u="none" strike="noStrike" kern="1200" cap="none" spc="0" normalizeH="0" noProof="0" dirty="0">
                <a:ln>
                  <a:noFill/>
                </a:ln>
                <a:solidFill>
                  <a:srgbClr val="17375D"/>
                </a:solidFill>
                <a:effectLst/>
                <a:uLnTx/>
                <a:uFillTx/>
                <a:latin typeface="Segoe UI" pitchFamily="34" charset="0"/>
                <a:ea typeface="Segoe UI" pitchFamily="34" charset="0"/>
                <a:cs typeface="Segoe UI" pitchFamily="34" charset="0"/>
              </a:rPr>
              <a:t> </a:t>
            </a:r>
            <a:r>
              <a:rPr kumimoji="0" lang="pt-PT"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início</a:t>
            </a:r>
            <a:r>
              <a:rPr kumimoji="0" lang="pt-PT" sz="1700" b="0" i="0" u="none" strike="noStrike" kern="1200" cap="none" spc="0" normalizeH="0" noProof="0" dirty="0">
                <a:ln>
                  <a:noFill/>
                </a:ln>
                <a:solidFill>
                  <a:srgbClr val="17375D"/>
                </a:solidFill>
                <a:effectLst/>
                <a:uLnTx/>
                <a:uFillTx/>
                <a:latin typeface="Segoe UI" pitchFamily="34" charset="0"/>
                <a:ea typeface="Segoe UI" pitchFamily="34" charset="0"/>
                <a:cs typeface="Segoe UI" pitchFamily="34" charset="0"/>
              </a:rPr>
              <a:t> do ano</a:t>
            </a:r>
            <a:r>
              <a:rPr kumimoji="0" lang="pt-PT"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 </a:t>
            </a:r>
            <a:r>
              <a:rPr kumimoji="0" lang="pt-PT" sz="17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20</a:t>
            </a:r>
          </a:p>
          <a:p>
            <a:pPr marL="0" marR="0" lvl="1" indent="0" algn="l" defTabSz="914400" rtl="0" eaLnBrk="1" fontAlgn="auto" latinLnBrk="0" hangingPunct="1">
              <a:lnSpc>
                <a:spcPct val="100000"/>
              </a:lnSpc>
              <a:spcBef>
                <a:spcPct val="20000"/>
              </a:spcBef>
              <a:spcAft>
                <a:spcPts val="1200"/>
              </a:spcAft>
              <a:buClr>
                <a:srgbClr val="066E9F"/>
              </a:buClr>
              <a:buSzPct val="120000"/>
              <a:buFont typeface="Segoe UI" pitchFamily="34" charset="0"/>
              <a:buNone/>
              <a:tabLst/>
              <a:defRPr/>
            </a:pPr>
            <a:r>
              <a:rPr kumimoji="0" lang="pt-PT"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Prevalência (casos registados de MDT) </a:t>
            </a:r>
            <a:br>
              <a:rPr kumimoji="0" lang="pt-PT"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br>
            <a:r>
              <a:rPr kumimoji="0" lang="pt-PT" sz="1700" b="0"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no fim do ano : </a:t>
            </a:r>
            <a:r>
              <a:rPr kumimoji="0" lang="pt-PT" sz="1700" b="1" i="0" u="none" strike="noStrike" kern="1200" cap="none" spc="0" normalizeH="0" baseline="0" noProof="0" dirty="0">
                <a:ln>
                  <a:noFill/>
                </a:ln>
                <a:solidFill>
                  <a:srgbClr val="17375D"/>
                </a:solidFill>
                <a:effectLst/>
                <a:uLnTx/>
                <a:uFillTx/>
                <a:latin typeface="Segoe UI" pitchFamily="34" charset="0"/>
                <a:ea typeface="Segoe UI" pitchFamily="34" charset="0"/>
                <a:cs typeface="Segoe UI" pitchFamily="34" charset="0"/>
              </a:rPr>
              <a:t>35</a:t>
            </a:r>
          </a:p>
        </p:txBody>
      </p:sp>
      <p:sp>
        <p:nvSpPr>
          <p:cNvPr id="10" name="TextBox 9"/>
          <p:cNvSpPr txBox="1"/>
          <p:nvPr/>
        </p:nvSpPr>
        <p:spPr>
          <a:xfrm>
            <a:off x="4426735" y="5943600"/>
            <a:ext cx="4572000" cy="784830"/>
          </a:xfrm>
          <a:prstGeom prst="rect">
            <a:avLst/>
          </a:prstGeom>
          <a:noFill/>
        </p:spPr>
        <p:txBody>
          <a:bodyPr wrap="square" rtlCol="0">
            <a:spAutoFit/>
          </a:bodyPr>
          <a:lstStyle/>
          <a:p>
            <a:pPr marL="0" lvl="1" indent="0">
              <a:spcAft>
                <a:spcPts val="1200"/>
              </a:spcAft>
              <a:buNone/>
              <a:defRPr/>
            </a:pPr>
            <a:r>
              <a:rPr lang="pt-PT" sz="1700" b="1" dirty="0">
                <a:solidFill>
                  <a:srgbClr val="17375D"/>
                </a:solidFill>
                <a:latin typeface="Segoe UI Semibold" pitchFamily="34" charset="0"/>
              </a:rPr>
              <a:t>Quando terminar, clicar </a:t>
            </a:r>
            <a:r>
              <a:rPr lang="pt-PT" sz="1700" b="1" dirty="0">
                <a:solidFill>
                  <a:srgbClr val="17375D"/>
                </a:solidFill>
                <a:latin typeface="Segoe UI" pitchFamily="34" charset="0"/>
                <a:ea typeface="Segoe UI" pitchFamily="34" charset="0"/>
                <a:cs typeface="Segoe UI" pitchFamily="34" charset="0"/>
              </a:rPr>
              <a:t>Next (Seguinte)</a:t>
            </a:r>
            <a:endParaRPr lang="pt-PT" dirty="0">
              <a:solidFill>
                <a:srgbClr val="17375D"/>
              </a:solidFill>
            </a:endParaRPr>
          </a:p>
          <a:p>
            <a:endParaRPr lang="en-US" dirty="0"/>
          </a:p>
        </p:txBody>
      </p:sp>
      <p:sp>
        <p:nvSpPr>
          <p:cNvPr id="5" name="Title 4"/>
          <p:cNvSpPr>
            <a:spLocks noGrp="1"/>
          </p:cNvSpPr>
          <p:nvPr>
            <p:ph type="title"/>
          </p:nvPr>
        </p:nvSpPr>
        <p:spPr/>
        <p:txBody>
          <a:bodyPr/>
          <a:lstStyle/>
          <a:p>
            <a:r>
              <a:rPr/>
              <a:t>Inserir a Distribuição de Doença</a:t>
            </a:r>
            <a:r>
              <a:rPr lang="en-US" dirty="0"/>
              <a:t> - </a:t>
            </a:r>
            <a:r>
              <a:rPr lang="en-US" dirty="0" err="1"/>
              <a:t>Lepra</a:t>
            </a:r>
            <a:endParaRPr lang="en-US" dirty="0"/>
          </a:p>
        </p:txBody>
      </p:sp>
    </p:spTree>
    <p:extLst>
      <p:ext uri="{BB962C8B-B14F-4D97-AF65-F5344CB8AC3E}">
        <p14:creationId xmlns:p14="http://schemas.microsoft.com/office/powerpoint/2010/main" val="28572017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sz="quarter" idx="13"/>
          </p:nvPr>
        </p:nvSpPr>
        <p:spPr>
          <a:xfrm>
            <a:off x="171331" y="42335"/>
            <a:ext cx="5010269" cy="307777"/>
          </a:xfrm>
        </p:spPr>
        <p:txBody>
          <a:bodyPr>
            <a:normAutofit/>
          </a:bodyPr>
          <a:lstStyle/>
          <a:p>
            <a:r>
              <a:rPr lang="pt-PT" dirty="0"/>
              <a:t>introdução de dados: formulário por formulário</a:t>
            </a:r>
          </a:p>
        </p:txBody>
      </p:sp>
      <p:sp>
        <p:nvSpPr>
          <p:cNvPr id="2" name="Title 1"/>
          <p:cNvSpPr>
            <a:spLocks noGrp="1"/>
          </p:cNvSpPr>
          <p:nvPr>
            <p:ph type="title"/>
          </p:nvPr>
        </p:nvSpPr>
        <p:spPr>
          <a:xfrm>
            <a:off x="152400" y="457200"/>
            <a:ext cx="1824143" cy="516255"/>
          </a:xfrm>
        </p:spPr>
        <p:txBody>
          <a:bodyPr/>
          <a:lstStyle/>
          <a:p>
            <a:pPr algn="l"/>
            <a:r>
              <a:rPr lang="pt-PT" dirty="0">
                <a:latin typeface="Calibri"/>
                <a:cs typeface="Calibri"/>
              </a:rPr>
              <a:t>Inquéritos</a:t>
            </a:r>
            <a:endParaRPr lang="en-US" dirty="0">
              <a:solidFill>
                <a:srgbClr val="066E9F"/>
              </a:solidFill>
            </a:endParaRPr>
          </a:p>
        </p:txBody>
      </p:sp>
      <p:sp>
        <p:nvSpPr>
          <p:cNvPr id="9" name="TextBox 8"/>
          <p:cNvSpPr txBox="1"/>
          <p:nvPr/>
        </p:nvSpPr>
        <p:spPr>
          <a:xfrm>
            <a:off x="535685" y="5514936"/>
            <a:ext cx="7831666" cy="369332"/>
          </a:xfrm>
          <a:prstGeom prst="rect">
            <a:avLst/>
          </a:prstGeom>
          <a:noFill/>
        </p:spPr>
        <p:txBody>
          <a:bodyPr wrap="square" rtlCol="0">
            <a:spAutoFit/>
          </a:bodyPr>
          <a:lstStyle/>
          <a:p>
            <a:endParaRPr lang="pt-PT" dirty="0">
              <a:solidFill>
                <a:srgbClr val="17375D"/>
              </a:solidFill>
              <a:latin typeface="Segoe UI Semibold" pitchFamily="34" charset="0"/>
              <a:ea typeface="Segoe UI" pitchFamily="34" charset="0"/>
              <a:cs typeface="Segoe UI" pitchFamily="34" charset="0"/>
            </a:endParaRPr>
          </a:p>
        </p:txBody>
      </p:sp>
      <p:sp>
        <p:nvSpPr>
          <p:cNvPr id="12" name="Content Placeholder 3"/>
          <p:cNvSpPr>
            <a:spLocks noGrp="1"/>
          </p:cNvSpPr>
          <p:nvPr>
            <p:ph idx="1"/>
          </p:nvPr>
        </p:nvSpPr>
        <p:spPr>
          <a:xfrm>
            <a:off x="609600" y="1066801"/>
            <a:ext cx="8077200" cy="4191000"/>
          </a:xfrm>
        </p:spPr>
        <p:txBody>
          <a:bodyPr>
            <a:noAutofit/>
          </a:bodyPr>
          <a:lstStyle/>
          <a:p>
            <a:pPr marL="0" indent="0">
              <a:spcAft>
                <a:spcPts val="900"/>
              </a:spcAft>
              <a:buNone/>
            </a:pPr>
            <a:r>
              <a:rPr lang="pt-PT" dirty="0"/>
              <a:t>O módulo de inquérito é onde se registam os inquéritos realizados no seu país:</a:t>
            </a:r>
          </a:p>
          <a:p>
            <a:pPr marL="502920" indent="-320040">
              <a:spcAft>
                <a:spcPts val="900"/>
              </a:spcAft>
            </a:pPr>
            <a:r>
              <a:rPr lang="pt-PT" sz="2000" dirty="0">
                <a:latin typeface="Segoe UI Semibold" pitchFamily="34" charset="0"/>
              </a:rPr>
              <a:t>Inclui o mapeamento, linha de base, médio prazo, entre outros</a:t>
            </a:r>
          </a:p>
          <a:p>
            <a:pPr marL="502920" indent="-320040">
              <a:spcAft>
                <a:spcPts val="900"/>
              </a:spcAft>
            </a:pPr>
            <a:r>
              <a:rPr lang="pt-PT" sz="2000" dirty="0">
                <a:latin typeface="Segoe UI Semibold" pitchFamily="34" charset="0"/>
              </a:rPr>
              <a:t>Permite escolher as localidades múltiplas que envolvem uma Área Ecológica, Unidade de Avaliação ou Sub-distritos. </a:t>
            </a:r>
          </a:p>
          <a:p>
            <a:pPr marL="502920" indent="-320040">
              <a:spcAft>
                <a:spcPts val="1800"/>
              </a:spcAft>
            </a:pPr>
            <a:r>
              <a:rPr lang="pt-PT" sz="2000" dirty="0">
                <a:latin typeface="Segoe UI Semibold" pitchFamily="34" charset="0"/>
              </a:rPr>
              <a:t>Permite-lhe adicionar os locais sentinelas ao seu instrumento, dando-lhe a opção de escolher o mesmo local de novo no futuro. </a:t>
            </a:r>
            <a:endParaRPr lang="pt-PT" dirty="0"/>
          </a:p>
        </p:txBody>
      </p:sp>
    </p:spTree>
    <p:extLst>
      <p:ext uri="{BB962C8B-B14F-4D97-AF65-F5344CB8AC3E}">
        <p14:creationId xmlns:p14="http://schemas.microsoft.com/office/powerpoint/2010/main" val="25320860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latin typeface="Calibri"/>
                <a:cs typeface="Calibri"/>
              </a:rPr>
              <a:t>Inserir</a:t>
            </a:r>
            <a:r>
              <a:rPr lang="en-US" dirty="0">
                <a:latin typeface="Calibri"/>
                <a:cs typeface="Calibri"/>
              </a:rPr>
              <a:t> o </a:t>
            </a:r>
            <a:r>
              <a:rPr lang="en-US" dirty="0" err="1">
                <a:latin typeface="Calibri"/>
                <a:cs typeface="Calibri"/>
              </a:rPr>
              <a:t>inquérito</a:t>
            </a:r>
            <a:r>
              <a:rPr lang="en-US" dirty="0">
                <a:latin typeface="Calibri"/>
                <a:cs typeface="Calibri"/>
              </a:rPr>
              <a:t> de </a:t>
            </a:r>
            <a:r>
              <a:rPr lang="en-US" dirty="0" err="1">
                <a:latin typeface="Calibri"/>
                <a:cs typeface="Calibri"/>
              </a:rPr>
              <a:t>avaliação</a:t>
            </a:r>
            <a:r>
              <a:rPr lang="en-US" dirty="0">
                <a:latin typeface="Calibri"/>
                <a:cs typeface="Calibri"/>
              </a:rPr>
              <a:t> da </a:t>
            </a:r>
            <a:r>
              <a:rPr lang="en-US" dirty="0" err="1">
                <a:latin typeface="Calibri"/>
                <a:cs typeface="Calibri"/>
              </a:rPr>
              <a:t>transmissão</a:t>
            </a:r>
            <a:r>
              <a:rPr lang="en-US" dirty="0">
                <a:latin typeface="Calibri"/>
                <a:cs typeface="Calibri"/>
              </a:rPr>
              <a:t> da </a:t>
            </a:r>
            <a:r>
              <a:rPr lang="en-US" dirty="0" err="1">
                <a:latin typeface="Calibri"/>
                <a:cs typeface="Calibri"/>
              </a:rPr>
              <a:t>Filaríase</a:t>
            </a:r>
            <a:r>
              <a:rPr lang="en-US" dirty="0">
                <a:latin typeface="Calibri"/>
                <a:cs typeface="Calibri"/>
              </a:rPr>
              <a:t> </a:t>
            </a:r>
            <a:r>
              <a:rPr lang="en-US" dirty="0" err="1">
                <a:latin typeface="Calibri"/>
                <a:cs typeface="Calibri"/>
              </a:rPr>
              <a:t>linfática</a:t>
            </a:r>
            <a:endParaRPr lang="en-US" sz="2400" dirty="0"/>
          </a:p>
        </p:txBody>
      </p:sp>
      <p:sp>
        <p:nvSpPr>
          <p:cNvPr id="2" name="Text Placeholder 1"/>
          <p:cNvSpPr>
            <a:spLocks noGrp="1"/>
          </p:cNvSpPr>
          <p:nvPr>
            <p:ph type="body" sz="quarter" idx="10"/>
          </p:nvPr>
        </p:nvSpPr>
        <p:spPr/>
        <p:txBody>
          <a:bodyPr>
            <a:noAutofit/>
          </a:bodyPr>
          <a:lstStyle/>
          <a:p>
            <a:pPr marL="457200" indent="-457200">
              <a:spcAft>
                <a:spcPts val="600"/>
              </a:spcAft>
              <a:buAutoNum type="arabicPeriod"/>
            </a:pPr>
            <a:r>
              <a:rPr lang="en-US" sz="1800" dirty="0" err="1">
                <a:latin typeface="+mn-lt"/>
              </a:rPr>
              <a:t>Seleccionar</a:t>
            </a:r>
            <a:r>
              <a:rPr lang="en-US" sz="1800" dirty="0">
                <a:latin typeface="+mn-lt"/>
              </a:rPr>
              <a:t> </a:t>
            </a:r>
            <a:r>
              <a:rPr lang="en-US" sz="1800" b="1" dirty="0" err="1">
                <a:latin typeface="+mn-lt"/>
              </a:rPr>
              <a:t>Lusson</a:t>
            </a:r>
            <a:r>
              <a:rPr lang="en-US" sz="1800" dirty="0">
                <a:latin typeface="+mn-lt"/>
              </a:rPr>
              <a:t> </a:t>
            </a:r>
            <a:r>
              <a:rPr lang="en-US" sz="1800" dirty="0" err="1">
                <a:latin typeface="+mn-lt"/>
              </a:rPr>
              <a:t>na</a:t>
            </a:r>
            <a:r>
              <a:rPr lang="en-US" sz="1800" dirty="0">
                <a:latin typeface="+mn-lt"/>
              </a:rPr>
              <a:t> </a:t>
            </a:r>
            <a:r>
              <a:rPr lang="en-US" sz="1800" dirty="0" err="1">
                <a:latin typeface="+mn-lt"/>
                <a:cs typeface="Calibri"/>
              </a:rPr>
              <a:t>árvore</a:t>
            </a:r>
            <a:r>
              <a:rPr lang="en-US" sz="1800" dirty="0">
                <a:latin typeface="+mn-lt"/>
                <a:cs typeface="Calibri"/>
              </a:rPr>
              <a:t> de </a:t>
            </a:r>
            <a:r>
              <a:rPr lang="en-US" sz="1800" dirty="0" err="1">
                <a:latin typeface="+mn-lt"/>
                <a:cs typeface="Calibri"/>
              </a:rPr>
              <a:t>unidade</a:t>
            </a:r>
            <a:r>
              <a:rPr lang="en-US" sz="1800" dirty="0">
                <a:latin typeface="+mn-lt"/>
                <a:cs typeface="Calibri"/>
              </a:rPr>
              <a:t> </a:t>
            </a:r>
            <a:r>
              <a:rPr lang="en-US" sz="1800" dirty="0" err="1">
                <a:latin typeface="+mn-lt"/>
                <a:cs typeface="Calibri"/>
              </a:rPr>
              <a:t>administrativa</a:t>
            </a:r>
            <a:r>
              <a:rPr lang="en-US" sz="1800" dirty="0">
                <a:latin typeface="+mn-lt"/>
              </a:rPr>
              <a:t>.</a:t>
            </a:r>
          </a:p>
          <a:p>
            <a:pPr>
              <a:spcAft>
                <a:spcPts val="600"/>
              </a:spcAft>
            </a:pPr>
            <a:r>
              <a:rPr lang="en-US" sz="1800" dirty="0" err="1">
                <a:latin typeface="+mn-lt"/>
              </a:rPr>
              <a:t>Seleccionar</a:t>
            </a:r>
            <a:r>
              <a:rPr lang="en-US" sz="1800" dirty="0">
                <a:latin typeface="+mn-lt"/>
              </a:rPr>
              <a:t> o </a:t>
            </a:r>
            <a:r>
              <a:rPr lang="en-US" sz="1800" b="1" dirty="0" err="1">
                <a:latin typeface="+mn-lt"/>
                <a:cs typeface="Calibri"/>
              </a:rPr>
              <a:t>inquérito</a:t>
            </a:r>
            <a:r>
              <a:rPr lang="en-US" sz="1800" b="1" dirty="0">
                <a:latin typeface="+mn-lt"/>
                <a:cs typeface="Calibri"/>
              </a:rPr>
              <a:t> de </a:t>
            </a:r>
            <a:r>
              <a:rPr lang="en-US" sz="1800" b="1" dirty="0" err="1">
                <a:latin typeface="+mn-lt"/>
                <a:cs typeface="Calibri"/>
              </a:rPr>
              <a:t>avaliação</a:t>
            </a:r>
            <a:r>
              <a:rPr lang="en-US" sz="1800" b="1" dirty="0">
                <a:latin typeface="+mn-lt"/>
                <a:cs typeface="Calibri"/>
              </a:rPr>
              <a:t> da </a:t>
            </a:r>
            <a:r>
              <a:rPr lang="en-US" sz="1800" b="1" dirty="0" err="1">
                <a:latin typeface="+mn-lt"/>
                <a:cs typeface="Calibri"/>
              </a:rPr>
              <a:t>transmissão</a:t>
            </a:r>
            <a:r>
              <a:rPr lang="en-US" sz="1800" b="1" dirty="0">
                <a:latin typeface="+mn-lt"/>
                <a:cs typeface="Calibri"/>
              </a:rPr>
              <a:t> da </a:t>
            </a:r>
            <a:r>
              <a:rPr lang="en-US" sz="1800" b="1" dirty="0" err="1">
                <a:latin typeface="+mn-lt"/>
                <a:cs typeface="Calibri"/>
              </a:rPr>
              <a:t>Filaríase</a:t>
            </a:r>
            <a:r>
              <a:rPr lang="en-US" sz="1800" b="1" dirty="0">
                <a:latin typeface="+mn-lt"/>
                <a:cs typeface="Calibri"/>
              </a:rPr>
              <a:t> </a:t>
            </a:r>
            <a:r>
              <a:rPr lang="en-US" sz="1800" b="1" dirty="0" err="1">
                <a:latin typeface="+mn-lt"/>
                <a:cs typeface="Calibri"/>
              </a:rPr>
              <a:t>linfática</a:t>
            </a:r>
            <a:r>
              <a:rPr lang="en-US" sz="1800" dirty="0">
                <a:latin typeface="+mn-lt"/>
                <a:cs typeface="Calibri"/>
              </a:rPr>
              <a:t>  </a:t>
            </a:r>
            <a:r>
              <a:rPr lang="en-US" sz="1800" dirty="0" err="1">
                <a:latin typeface="+mn-lt"/>
                <a:cs typeface="Calibri"/>
              </a:rPr>
              <a:t>na</a:t>
            </a:r>
            <a:r>
              <a:rPr lang="en-US" sz="1800" dirty="0">
                <a:latin typeface="+mn-lt"/>
                <a:cs typeface="Calibri"/>
              </a:rPr>
              <a:t> </a:t>
            </a:r>
            <a:r>
              <a:rPr lang="en-US" sz="1800" dirty="0" err="1">
                <a:latin typeface="+mn-lt"/>
                <a:cs typeface="Calibri"/>
              </a:rPr>
              <a:t>lista</a:t>
            </a:r>
            <a:r>
              <a:rPr lang="en-US" sz="1800" dirty="0">
                <a:latin typeface="+mn-lt"/>
                <a:cs typeface="Calibri"/>
              </a:rPr>
              <a:t> vertical</a:t>
            </a:r>
          </a:p>
          <a:p>
            <a:pPr>
              <a:spcAft>
                <a:spcPts val="600"/>
              </a:spcAft>
            </a:pPr>
            <a:r>
              <a:rPr lang="en-US" sz="1800" dirty="0" err="1">
                <a:latin typeface="+mn-lt"/>
              </a:rPr>
              <a:t>Seleccionar</a:t>
            </a:r>
            <a:r>
              <a:rPr lang="en-US" sz="1800" dirty="0">
                <a:latin typeface="+mn-lt"/>
              </a:rPr>
              <a:t> o </a:t>
            </a:r>
            <a:r>
              <a:rPr lang="en-US" sz="1800" b="1" dirty="0">
                <a:latin typeface="+mn-lt"/>
              </a:rPr>
              <a:t>Distrito</a:t>
            </a:r>
            <a:r>
              <a:rPr lang="en-US" sz="1800" dirty="0">
                <a:latin typeface="+mn-lt"/>
              </a:rPr>
              <a:t> para o </a:t>
            </a:r>
            <a:r>
              <a:rPr lang="en-US" sz="1800" dirty="0" err="1">
                <a:latin typeface="+mn-lt"/>
              </a:rPr>
              <a:t>n</a:t>
            </a:r>
            <a:r>
              <a:rPr lang="en-US" sz="1800" dirty="0" err="1">
                <a:latin typeface="Calibri"/>
                <a:cs typeface="Calibri"/>
              </a:rPr>
              <a:t>ível</a:t>
            </a:r>
            <a:r>
              <a:rPr lang="en-US" sz="1800" dirty="0">
                <a:latin typeface="Calibri"/>
                <a:cs typeface="Calibri"/>
              </a:rPr>
              <a:t> de </a:t>
            </a:r>
            <a:r>
              <a:rPr lang="en-US" sz="1800" dirty="0" err="1">
                <a:latin typeface="Calibri"/>
                <a:cs typeface="Calibri"/>
              </a:rPr>
              <a:t>implementação</a:t>
            </a:r>
            <a:endParaRPr lang="en-US" sz="1800" dirty="0">
              <a:latin typeface="+mn-lt"/>
            </a:endParaRPr>
          </a:p>
          <a:p>
            <a:pPr marL="457200" indent="-457200">
              <a:buAutoNum type="arabicPeriod"/>
            </a:pPr>
            <a:r>
              <a:rPr lang="en-US" sz="1800" dirty="0" err="1">
                <a:latin typeface="+mn-lt"/>
              </a:rPr>
              <a:t>Seleccionar</a:t>
            </a:r>
            <a:r>
              <a:rPr lang="en-US" sz="1800" dirty="0">
                <a:latin typeface="+mn-lt"/>
              </a:rPr>
              <a:t> </a:t>
            </a:r>
            <a:r>
              <a:rPr lang="en-US" sz="1800" dirty="0" err="1">
                <a:latin typeface="+mn-lt"/>
              </a:rPr>
              <a:t>os</a:t>
            </a:r>
            <a:r>
              <a:rPr lang="en-US" sz="1800" dirty="0">
                <a:latin typeface="+mn-lt"/>
              </a:rPr>
              <a:t> </a:t>
            </a:r>
            <a:r>
              <a:rPr lang="en-US" sz="1800" dirty="0" err="1">
                <a:latin typeface="+mn-lt"/>
              </a:rPr>
              <a:t>seguintes</a:t>
            </a:r>
            <a:r>
              <a:rPr lang="en-US" sz="1800" dirty="0">
                <a:latin typeface="+mn-lt"/>
              </a:rPr>
              <a:t> </a:t>
            </a:r>
            <a:r>
              <a:rPr lang="en-US" sz="1800" dirty="0" err="1">
                <a:latin typeface="+mn-lt"/>
              </a:rPr>
              <a:t>distritos</a:t>
            </a:r>
            <a:r>
              <a:rPr lang="en-US" sz="1800" dirty="0">
                <a:latin typeface="+mn-lt"/>
              </a:rPr>
              <a:t> para o </a:t>
            </a:r>
            <a:r>
              <a:rPr lang="en-US" sz="1800" dirty="0" err="1">
                <a:latin typeface="+mn-lt"/>
              </a:rPr>
              <a:t>inqu</a:t>
            </a:r>
            <a:r>
              <a:rPr lang="en-US" sz="1800" dirty="0" err="1">
                <a:latin typeface="Calibri"/>
                <a:cs typeface="Calibri"/>
              </a:rPr>
              <a:t>érito</a:t>
            </a:r>
            <a:r>
              <a:rPr lang="en-US" sz="1800" dirty="0">
                <a:latin typeface="+mn-lt"/>
              </a:rPr>
              <a:t>:</a:t>
            </a:r>
          </a:p>
          <a:p>
            <a:pPr marL="742950" lvl="2" indent="-285750">
              <a:buSzPct val="100000"/>
              <a:buFont typeface="Wingdings" charset="2"/>
              <a:buChar char="§"/>
            </a:pPr>
            <a:r>
              <a:rPr lang="en-US" b="1" dirty="0">
                <a:latin typeface="+mn-lt"/>
              </a:rPr>
              <a:t>Kora </a:t>
            </a:r>
            <a:r>
              <a:rPr lang="en-US" dirty="0">
                <a:latin typeface="+mn-lt"/>
              </a:rPr>
              <a:t>(</a:t>
            </a:r>
            <a:r>
              <a:rPr lang="en-US" dirty="0" err="1">
                <a:latin typeface="+mn-lt"/>
              </a:rPr>
              <a:t>na</a:t>
            </a:r>
            <a:r>
              <a:rPr lang="en-US" dirty="0">
                <a:latin typeface="+mn-lt"/>
              </a:rPr>
              <a:t> </a:t>
            </a:r>
            <a:r>
              <a:rPr lang="en-US" dirty="0" err="1">
                <a:latin typeface="+mn-lt"/>
              </a:rPr>
              <a:t>prov</a:t>
            </a:r>
            <a:r>
              <a:rPr lang="en-US" dirty="0" err="1">
                <a:latin typeface="Calibri"/>
                <a:cs typeface="Calibri"/>
              </a:rPr>
              <a:t>íncia</a:t>
            </a:r>
            <a:r>
              <a:rPr lang="en-US" dirty="0">
                <a:latin typeface="Calibri"/>
                <a:cs typeface="Calibri"/>
              </a:rPr>
              <a:t> </a:t>
            </a:r>
            <a:r>
              <a:rPr lang="en-US" dirty="0">
                <a:latin typeface="+mn-lt"/>
              </a:rPr>
              <a:t>Norte)</a:t>
            </a:r>
          </a:p>
          <a:p>
            <a:pPr marL="742950" lvl="2" indent="-285750">
              <a:spcAft>
                <a:spcPts val="600"/>
              </a:spcAft>
            </a:pPr>
            <a:r>
              <a:rPr lang="en-US" b="1" dirty="0" err="1">
                <a:latin typeface="+mn-lt"/>
              </a:rPr>
              <a:t>Lusson</a:t>
            </a:r>
            <a:r>
              <a:rPr lang="en-US" b="1" dirty="0">
                <a:latin typeface="+mn-lt"/>
              </a:rPr>
              <a:t> </a:t>
            </a:r>
            <a:r>
              <a:rPr lang="en-US" dirty="0"/>
              <a:t>(</a:t>
            </a:r>
            <a:r>
              <a:rPr lang="en-US" dirty="0" err="1">
                <a:latin typeface="+mn-lt"/>
              </a:rPr>
              <a:t>na</a:t>
            </a:r>
            <a:r>
              <a:rPr lang="en-US" dirty="0">
                <a:latin typeface="+mn-lt"/>
              </a:rPr>
              <a:t> </a:t>
            </a:r>
            <a:r>
              <a:rPr lang="en-US" dirty="0" err="1">
                <a:latin typeface="+mn-lt"/>
              </a:rPr>
              <a:t>província</a:t>
            </a:r>
            <a:r>
              <a:rPr lang="en-US" dirty="0">
                <a:latin typeface="+mn-lt"/>
              </a:rPr>
              <a:t> Norte)</a:t>
            </a:r>
          </a:p>
          <a:p>
            <a:pPr>
              <a:spcAft>
                <a:spcPts val="600"/>
              </a:spcAft>
            </a:pPr>
            <a:r>
              <a:rPr lang="en-US" sz="1800" dirty="0" err="1">
                <a:latin typeface="+mn-lt"/>
              </a:rPr>
              <a:t>Clicar</a:t>
            </a:r>
            <a:r>
              <a:rPr lang="en-US" sz="1800" dirty="0">
                <a:latin typeface="+mn-lt"/>
              </a:rPr>
              <a:t> no </a:t>
            </a:r>
            <a:r>
              <a:rPr lang="en-US" sz="1800" dirty="0" err="1">
                <a:latin typeface="+mn-lt"/>
              </a:rPr>
              <a:t>bot</a:t>
            </a:r>
            <a:r>
              <a:rPr lang="en-US" sz="1800" dirty="0" err="1">
                <a:latin typeface="Calibri"/>
                <a:cs typeface="Calibri"/>
              </a:rPr>
              <a:t>ão</a:t>
            </a:r>
            <a:r>
              <a:rPr lang="en-US" sz="1800" dirty="0">
                <a:latin typeface="Calibri"/>
                <a:cs typeface="Calibri"/>
              </a:rPr>
              <a:t> </a:t>
            </a:r>
            <a:r>
              <a:rPr lang="en-US" sz="1800" b="1" dirty="0">
                <a:latin typeface="Calibri"/>
                <a:cs typeface="Calibri"/>
              </a:rPr>
              <a:t>Select</a:t>
            </a:r>
            <a:endParaRPr lang="en-US" sz="1800" b="1" dirty="0">
              <a:latin typeface="+mn-lt"/>
            </a:endParaRPr>
          </a:p>
          <a:p>
            <a:pPr>
              <a:spcAft>
                <a:spcPts val="600"/>
              </a:spcAft>
            </a:pPr>
            <a:r>
              <a:rPr lang="en-US" sz="1800" dirty="0">
                <a:latin typeface="+mn-lt"/>
              </a:rPr>
              <a:t>Para </a:t>
            </a:r>
            <a:r>
              <a:rPr lang="en-US" sz="1800" dirty="0" err="1">
                <a:latin typeface="+mn-lt"/>
              </a:rPr>
              <a:t>adicionar</a:t>
            </a:r>
            <a:r>
              <a:rPr lang="en-US" sz="1800" dirty="0">
                <a:latin typeface="+mn-lt"/>
              </a:rPr>
              <a:t> o </a:t>
            </a:r>
            <a:r>
              <a:rPr lang="en-US" sz="1800" dirty="0" err="1">
                <a:latin typeface="+mn-lt"/>
              </a:rPr>
              <a:t>nome</a:t>
            </a:r>
            <a:r>
              <a:rPr lang="en-US" sz="1800" dirty="0">
                <a:latin typeface="+mn-lt"/>
              </a:rPr>
              <a:t> da </a:t>
            </a:r>
            <a:r>
              <a:rPr lang="en-US" sz="1800" dirty="0" err="1">
                <a:latin typeface="+mn-lt"/>
              </a:rPr>
              <a:t>Unidade</a:t>
            </a:r>
            <a:r>
              <a:rPr lang="en-US" sz="1800" dirty="0">
                <a:latin typeface="+mn-lt"/>
              </a:rPr>
              <a:t> de </a:t>
            </a:r>
            <a:r>
              <a:rPr lang="en-US" sz="1800" dirty="0" err="1">
                <a:latin typeface="+mn-lt"/>
              </a:rPr>
              <a:t>Avalia</a:t>
            </a:r>
            <a:r>
              <a:rPr lang="en-US" sz="1800" dirty="0" err="1">
                <a:latin typeface="Calibri"/>
                <a:cs typeface="Calibri"/>
              </a:rPr>
              <a:t>ção</a:t>
            </a:r>
            <a:r>
              <a:rPr lang="en-US" sz="1800" dirty="0">
                <a:latin typeface="Calibri"/>
                <a:cs typeface="Calibri"/>
              </a:rPr>
              <a:t> (</a:t>
            </a:r>
            <a:r>
              <a:rPr lang="en-US" sz="1800" dirty="0">
                <a:latin typeface="+mn-lt"/>
              </a:rPr>
              <a:t>EU), </a:t>
            </a:r>
            <a:r>
              <a:rPr lang="en-US" sz="1800" dirty="0" err="1">
                <a:latin typeface="+mn-lt"/>
              </a:rPr>
              <a:t>clicar</a:t>
            </a:r>
            <a:r>
              <a:rPr lang="en-US" sz="1800" dirty="0">
                <a:latin typeface="+mn-lt"/>
              </a:rPr>
              <a:t> </a:t>
            </a:r>
            <a:r>
              <a:rPr lang="en-US" sz="1800" b="1" dirty="0">
                <a:latin typeface="+mn-lt"/>
              </a:rPr>
              <a:t>&lt;Add new site&gt;</a:t>
            </a:r>
          </a:p>
          <a:p>
            <a:pPr>
              <a:spcAft>
                <a:spcPts val="600"/>
              </a:spcAft>
            </a:pPr>
            <a:r>
              <a:rPr lang="en-US" sz="1800" dirty="0">
                <a:latin typeface="+mn-lt"/>
              </a:rPr>
              <a:t>Nome: </a:t>
            </a:r>
            <a:r>
              <a:rPr lang="en-US" sz="1800" b="1" dirty="0">
                <a:latin typeface="+mn-lt"/>
              </a:rPr>
              <a:t>Evaluation Unit 1</a:t>
            </a:r>
          </a:p>
          <a:p>
            <a:pPr>
              <a:spcAft>
                <a:spcPts val="600"/>
              </a:spcAft>
            </a:pPr>
            <a:r>
              <a:rPr lang="en-US" sz="1800" dirty="0" err="1">
                <a:latin typeface="+mn-lt"/>
              </a:rPr>
              <a:t>Clicar</a:t>
            </a:r>
            <a:r>
              <a:rPr lang="en-US" sz="1800" dirty="0">
                <a:latin typeface="+mn-lt"/>
              </a:rPr>
              <a:t> </a:t>
            </a:r>
            <a:r>
              <a:rPr lang="en-US" sz="1800" dirty="0" err="1">
                <a:latin typeface="+mn-lt"/>
              </a:rPr>
              <a:t>em</a:t>
            </a:r>
            <a:r>
              <a:rPr lang="en-US" sz="1800" dirty="0">
                <a:latin typeface="+mn-lt"/>
              </a:rPr>
              <a:t> </a:t>
            </a:r>
            <a:r>
              <a:rPr lang="en-US" sz="1800" b="1" dirty="0">
                <a:latin typeface="+mn-lt"/>
              </a:rPr>
              <a:t>Save</a:t>
            </a:r>
            <a:r>
              <a:rPr lang="en-US" sz="1800" dirty="0">
                <a:latin typeface="+mn-lt"/>
              </a:rPr>
              <a:t> (</a:t>
            </a:r>
            <a:r>
              <a:rPr lang="en-US" sz="1800" dirty="0" err="1">
                <a:latin typeface="+mn-lt"/>
              </a:rPr>
              <a:t>Guardar</a:t>
            </a:r>
            <a:r>
              <a:rPr lang="en-US" sz="1800" dirty="0">
                <a:latin typeface="+mn-lt"/>
              </a:rPr>
              <a:t>) e </a:t>
            </a:r>
            <a:r>
              <a:rPr lang="en-US" sz="1800" dirty="0" err="1">
                <a:latin typeface="+mn-lt"/>
              </a:rPr>
              <a:t>continuar</a:t>
            </a:r>
            <a:r>
              <a:rPr lang="en-US" sz="1800" dirty="0">
                <a:latin typeface="+mn-lt"/>
              </a:rPr>
              <a:t> </a:t>
            </a:r>
            <a:r>
              <a:rPr lang="en-US" sz="1800" dirty="0" err="1">
                <a:latin typeface="+mn-lt"/>
              </a:rPr>
              <a:t>inserindo</a:t>
            </a:r>
            <a:r>
              <a:rPr lang="en-US" sz="1800" dirty="0">
                <a:latin typeface="+mn-lt"/>
              </a:rPr>
              <a:t> </a:t>
            </a:r>
            <a:r>
              <a:rPr lang="en-US" sz="1800" dirty="0" err="1">
                <a:latin typeface="+mn-lt"/>
              </a:rPr>
              <a:t>os</a:t>
            </a:r>
            <a:r>
              <a:rPr lang="en-US" sz="1800" dirty="0">
                <a:latin typeface="+mn-lt"/>
              </a:rPr>
              <a:t> dados a </a:t>
            </a:r>
            <a:r>
              <a:rPr lang="en-US" sz="1800" dirty="0" err="1">
                <a:latin typeface="+mn-lt"/>
              </a:rPr>
              <a:t>partir</a:t>
            </a:r>
            <a:r>
              <a:rPr lang="en-US" sz="1800" dirty="0">
                <a:latin typeface="+mn-lt"/>
              </a:rPr>
              <a:t> do </a:t>
            </a:r>
            <a:r>
              <a:rPr lang="en-US" sz="1800" dirty="0" err="1">
                <a:latin typeface="+mn-lt"/>
              </a:rPr>
              <a:t>pr</a:t>
            </a:r>
            <a:r>
              <a:rPr lang="en-US" sz="1800" dirty="0" err="1">
                <a:latin typeface="Calibri"/>
                <a:cs typeface="Calibri"/>
              </a:rPr>
              <a:t>óximo</a:t>
            </a:r>
            <a:r>
              <a:rPr lang="en-US" sz="1800" dirty="0">
                <a:latin typeface="Calibri"/>
                <a:cs typeface="Calibri"/>
              </a:rPr>
              <a:t> slide</a:t>
            </a:r>
          </a:p>
          <a:p>
            <a:pPr>
              <a:spcAft>
                <a:spcPts val="600"/>
              </a:spcAft>
            </a:pPr>
            <a:endParaRPr lang="en-US" dirty="0">
              <a:latin typeface="Calibri"/>
              <a:cs typeface="Calibri"/>
            </a:endParaRPr>
          </a:p>
          <a:p>
            <a:pPr>
              <a:spcAft>
                <a:spcPts val="600"/>
              </a:spcAft>
            </a:pPr>
            <a:r>
              <a:rPr lang="en-US" dirty="0">
                <a:latin typeface="+mn-lt"/>
              </a:rPr>
              <a:t>.</a:t>
            </a:r>
          </a:p>
          <a:p>
            <a:pPr marL="0" indent="0">
              <a:buNone/>
            </a:pPr>
            <a:endParaRPr lang="en-US" dirty="0"/>
          </a:p>
        </p:txBody>
      </p:sp>
    </p:spTree>
    <p:extLst>
      <p:ext uri="{BB962C8B-B14F-4D97-AF65-F5344CB8AC3E}">
        <p14:creationId xmlns:p14="http://schemas.microsoft.com/office/powerpoint/2010/main" val="6352554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685800"/>
            <a:ext cx="7696200" cy="5562600"/>
          </a:xfrm>
        </p:spPr>
        <p:txBody>
          <a:bodyPr numCol="2">
            <a:noAutofit/>
          </a:bodyPr>
          <a:lstStyle/>
          <a:p>
            <a:pPr marL="0" lvl="1" indent="0">
              <a:spcAft>
                <a:spcPts val="600"/>
              </a:spcAft>
              <a:buNone/>
              <a:defRPr/>
            </a:pPr>
            <a:r>
              <a:rPr lang="en-US" sz="1200" dirty="0">
                <a:latin typeface="+mn-lt"/>
              </a:rPr>
              <a:t>Data de </a:t>
            </a:r>
            <a:r>
              <a:rPr lang="en-US" sz="1200" dirty="0" err="1">
                <a:latin typeface="+mn-lt"/>
              </a:rPr>
              <a:t>in</a:t>
            </a:r>
            <a:r>
              <a:rPr lang="en-US" sz="1200" dirty="0" err="1">
                <a:latin typeface="+mn-lt"/>
                <a:cs typeface="Calibri"/>
              </a:rPr>
              <a:t>ício</a:t>
            </a:r>
            <a:r>
              <a:rPr lang="en-US" sz="1200" dirty="0">
                <a:latin typeface="+mn-lt"/>
                <a:cs typeface="Calibri"/>
              </a:rPr>
              <a:t> dos dados </a:t>
            </a:r>
            <a:r>
              <a:rPr lang="en-US" sz="1200" dirty="0" err="1">
                <a:latin typeface="+mn-lt"/>
                <a:cs typeface="Calibri"/>
              </a:rPr>
              <a:t>aplica</a:t>
            </a:r>
            <a:r>
              <a:rPr lang="en-US" sz="1200" dirty="0">
                <a:latin typeface="+mn-lt"/>
                <a:cs typeface="Calibri"/>
              </a:rPr>
              <a:t>-se a:</a:t>
            </a:r>
            <a:r>
              <a:rPr lang="en-US" sz="1200" dirty="0">
                <a:latin typeface="+mn-lt"/>
              </a:rPr>
              <a:t> </a:t>
            </a:r>
            <a:r>
              <a:rPr lang="en-US" sz="1200" b="1" dirty="0">
                <a:latin typeface="+mn-lt"/>
              </a:rPr>
              <a:t>1 de </a:t>
            </a:r>
            <a:r>
              <a:rPr lang="en-US" sz="1200" b="1" dirty="0" err="1">
                <a:latin typeface="+mn-lt"/>
              </a:rPr>
              <a:t>Fevereiro</a:t>
            </a:r>
            <a:r>
              <a:rPr lang="en-US" sz="1200" b="1" dirty="0">
                <a:latin typeface="+mn-lt"/>
              </a:rPr>
              <a:t> de 2014</a:t>
            </a:r>
          </a:p>
          <a:p>
            <a:pPr marL="0" lvl="1" indent="0">
              <a:spcAft>
                <a:spcPts val="600"/>
              </a:spcAft>
              <a:buNone/>
              <a:defRPr/>
            </a:pPr>
            <a:r>
              <a:rPr lang="en-US" sz="1200" dirty="0">
                <a:latin typeface="+mn-lt"/>
              </a:rPr>
              <a:t>Total da </a:t>
            </a:r>
            <a:r>
              <a:rPr lang="en-US" sz="1200" dirty="0" err="1">
                <a:latin typeface="+mn-lt"/>
              </a:rPr>
              <a:t>popula</a:t>
            </a:r>
            <a:r>
              <a:rPr lang="en-US" sz="1200" dirty="0" err="1">
                <a:latin typeface="+mn-lt"/>
                <a:cs typeface="Calibri"/>
              </a:rPr>
              <a:t>ção</a:t>
            </a:r>
            <a:r>
              <a:rPr lang="en-US" sz="1200" dirty="0">
                <a:latin typeface="+mn-lt"/>
                <a:cs typeface="Calibri"/>
              </a:rPr>
              <a:t> de EU</a:t>
            </a:r>
            <a:r>
              <a:rPr lang="en-US" sz="1200" dirty="0">
                <a:latin typeface="+mn-lt"/>
              </a:rPr>
              <a:t>: </a:t>
            </a:r>
            <a:r>
              <a:rPr lang="en-US" sz="1200" b="1" dirty="0">
                <a:latin typeface="+mn-lt"/>
              </a:rPr>
              <a:t>96,346</a:t>
            </a:r>
          </a:p>
          <a:p>
            <a:pPr marL="0" lvl="1" indent="0">
              <a:spcAft>
                <a:spcPts val="600"/>
              </a:spcAft>
              <a:buNone/>
              <a:defRPr/>
            </a:pPr>
            <a:r>
              <a:rPr lang="en-US" sz="1200" dirty="0" err="1">
                <a:latin typeface="+mn-lt"/>
                <a:ea typeface="MS PGothic" charset="0"/>
              </a:rPr>
              <a:t>N</a:t>
            </a:r>
            <a:r>
              <a:rPr lang="en-US" sz="1200" dirty="0" err="1">
                <a:latin typeface="+mn-lt"/>
                <a:ea typeface="MS PGothic" charset="0"/>
                <a:cs typeface="Calibri"/>
              </a:rPr>
              <a:t>ú</a:t>
            </a:r>
            <a:r>
              <a:rPr lang="en-US" sz="1200" dirty="0" err="1">
                <a:latin typeface="+mn-lt"/>
                <a:ea typeface="MS PGothic" charset="0"/>
              </a:rPr>
              <a:t>mero</a:t>
            </a:r>
            <a:r>
              <a:rPr lang="en-US" sz="1200" dirty="0">
                <a:latin typeface="+mn-lt"/>
                <a:ea typeface="MS PGothic" charset="0"/>
              </a:rPr>
              <a:t> de </a:t>
            </a:r>
            <a:r>
              <a:rPr lang="en-US" sz="1200" dirty="0" err="1">
                <a:latin typeface="+mn-lt"/>
                <a:ea typeface="MS PGothic" charset="0"/>
              </a:rPr>
              <a:t>distritos</a:t>
            </a:r>
            <a:r>
              <a:rPr lang="en-US" sz="1200" dirty="0">
                <a:latin typeface="+mn-lt"/>
                <a:ea typeface="MS PGothic" charset="0"/>
              </a:rPr>
              <a:t> </a:t>
            </a:r>
            <a:r>
              <a:rPr lang="en-US" sz="1200" dirty="0" err="1">
                <a:latin typeface="+mn-lt"/>
                <a:ea typeface="MS PGothic" charset="0"/>
              </a:rPr>
              <a:t>end</a:t>
            </a:r>
            <a:r>
              <a:rPr lang="en-US" sz="1200" dirty="0" err="1">
                <a:latin typeface="+mn-lt"/>
                <a:ea typeface="MS PGothic" charset="0"/>
                <a:cs typeface="Calibri"/>
              </a:rPr>
              <a:t>émicos</a:t>
            </a:r>
            <a:r>
              <a:rPr lang="en-US" sz="1200" dirty="0">
                <a:latin typeface="+mn-lt"/>
                <a:ea typeface="MS PGothic" charset="0"/>
                <a:cs typeface="Calibri"/>
              </a:rPr>
              <a:t> para </a:t>
            </a:r>
            <a:r>
              <a:rPr lang="en-US" sz="1200" dirty="0" err="1">
                <a:latin typeface="+mn-lt"/>
                <a:ea typeface="MS PGothic" charset="0"/>
                <a:cs typeface="Calibri"/>
              </a:rPr>
              <a:t>Flem</a:t>
            </a:r>
            <a:r>
              <a:rPr lang="en-US" sz="1200" dirty="0">
                <a:latin typeface="+mn-lt"/>
                <a:ea typeface="MS PGothic" charset="0"/>
                <a:cs typeface="Calibri"/>
              </a:rPr>
              <a:t> </a:t>
            </a:r>
            <a:r>
              <a:rPr lang="en-US" sz="1200" dirty="0" err="1">
                <a:latin typeface="+mn-lt"/>
                <a:ea typeface="MS PGothic" charset="0"/>
                <a:cs typeface="Calibri"/>
              </a:rPr>
              <a:t>torno</a:t>
            </a:r>
            <a:r>
              <a:rPr lang="en-US" sz="1200" dirty="0">
                <a:latin typeface="+mn-lt"/>
                <a:ea typeface="MS PGothic" charset="0"/>
                <a:cs typeface="Calibri"/>
              </a:rPr>
              <a:t> </a:t>
            </a:r>
            <a:r>
              <a:rPr lang="en-US" sz="1200" dirty="0" err="1">
                <a:latin typeface="+mn-lt"/>
                <a:ea typeface="MS PGothic" charset="0"/>
                <a:cs typeface="Calibri"/>
              </a:rPr>
              <a:t>desta</a:t>
            </a:r>
            <a:r>
              <a:rPr lang="en-US" sz="1200" dirty="0">
                <a:latin typeface="+mn-lt"/>
                <a:ea typeface="MS PGothic" charset="0"/>
                <a:cs typeface="Calibri"/>
              </a:rPr>
              <a:t> </a:t>
            </a:r>
            <a:r>
              <a:rPr lang="en-US" sz="1200" dirty="0" err="1">
                <a:latin typeface="+mn-lt"/>
                <a:ea typeface="MS PGothic" charset="0"/>
                <a:cs typeface="Calibri"/>
              </a:rPr>
              <a:t>unidade</a:t>
            </a:r>
            <a:r>
              <a:rPr lang="en-US" sz="1200" dirty="0">
                <a:latin typeface="+mn-lt"/>
                <a:ea typeface="MS PGothic" charset="0"/>
                <a:cs typeface="Calibri"/>
              </a:rPr>
              <a:t> de </a:t>
            </a:r>
            <a:r>
              <a:rPr lang="en-US" sz="1200" dirty="0" err="1">
                <a:latin typeface="+mn-lt"/>
                <a:ea typeface="MS PGothic" charset="0"/>
                <a:cs typeface="Calibri"/>
              </a:rPr>
              <a:t>avalia</a:t>
            </a:r>
            <a:r>
              <a:rPr lang="en-US" sz="1200" dirty="0" err="1">
                <a:latin typeface="+mn-lt"/>
                <a:cs typeface="Calibri"/>
              </a:rPr>
              <a:t>ção</a:t>
            </a:r>
            <a:r>
              <a:rPr lang="en-US" sz="1200" dirty="0">
                <a:latin typeface="+mn-lt"/>
                <a:cs typeface="Calibri"/>
              </a:rPr>
              <a:t> que </a:t>
            </a:r>
            <a:r>
              <a:rPr lang="en-US" sz="1200" dirty="0" err="1">
                <a:latin typeface="+mn-lt"/>
                <a:cs typeface="Calibri"/>
              </a:rPr>
              <a:t>não</a:t>
            </a:r>
            <a:r>
              <a:rPr lang="en-US" sz="1200" dirty="0">
                <a:latin typeface="+mn-lt"/>
                <a:cs typeface="Calibri"/>
              </a:rPr>
              <a:t> </a:t>
            </a:r>
            <a:r>
              <a:rPr lang="en-US" sz="1200" dirty="0" err="1">
                <a:latin typeface="+mn-lt"/>
                <a:cs typeface="Calibri"/>
              </a:rPr>
              <a:t>tenham</a:t>
            </a:r>
            <a:r>
              <a:rPr lang="en-US" sz="1200" dirty="0">
                <a:latin typeface="+mn-lt"/>
                <a:cs typeface="Calibri"/>
              </a:rPr>
              <a:t> </a:t>
            </a:r>
            <a:r>
              <a:rPr lang="en-US" sz="1200" dirty="0" err="1">
                <a:latin typeface="+mn-lt"/>
                <a:cs typeface="Calibri"/>
              </a:rPr>
              <a:t>iniciado</a:t>
            </a:r>
            <a:r>
              <a:rPr lang="en-US" sz="1200" dirty="0">
                <a:latin typeface="+mn-lt"/>
                <a:cs typeface="Calibri"/>
              </a:rPr>
              <a:t> o </a:t>
            </a:r>
            <a:r>
              <a:rPr lang="en-US" sz="1200" dirty="0" err="1">
                <a:latin typeface="+mn-lt"/>
                <a:cs typeface="Calibri"/>
              </a:rPr>
              <a:t>tratamento</a:t>
            </a:r>
            <a:r>
              <a:rPr lang="en-US" sz="1200" dirty="0">
                <a:latin typeface="+mn-lt"/>
                <a:ea typeface="MS PGothic" charset="0"/>
              </a:rPr>
              <a:t>: </a:t>
            </a:r>
            <a:r>
              <a:rPr lang="en-US" sz="1200" b="1" dirty="0">
                <a:latin typeface="+mn-lt"/>
                <a:ea typeface="MS PGothic" charset="0"/>
              </a:rPr>
              <a:t>0</a:t>
            </a:r>
          </a:p>
          <a:p>
            <a:pPr marL="0" lvl="1" indent="0">
              <a:spcAft>
                <a:spcPts val="600"/>
              </a:spcAft>
              <a:buNone/>
              <a:defRPr/>
            </a:pPr>
            <a:r>
              <a:rPr lang="en-US" sz="1200" dirty="0" err="1">
                <a:latin typeface="+mn-lt"/>
                <a:ea typeface="MS PGothic" charset="0"/>
              </a:rPr>
              <a:t>Esp</a:t>
            </a:r>
            <a:r>
              <a:rPr lang="en-US" sz="1200" dirty="0" err="1">
                <a:latin typeface="+mn-lt"/>
                <a:ea typeface="MS PGothic" charset="0"/>
                <a:cs typeface="Calibri"/>
              </a:rPr>
              <a:t>écies</a:t>
            </a:r>
            <a:r>
              <a:rPr lang="en-US" sz="1200" dirty="0">
                <a:latin typeface="+mn-lt"/>
                <a:ea typeface="MS PGothic" charset="0"/>
                <a:cs typeface="Calibri"/>
              </a:rPr>
              <a:t> de </a:t>
            </a:r>
            <a:r>
              <a:rPr lang="en-US" sz="1200" dirty="0" err="1">
                <a:latin typeface="+mn-lt"/>
                <a:ea typeface="MS PGothic" charset="0"/>
                <a:cs typeface="Calibri"/>
              </a:rPr>
              <a:t>parasitas</a:t>
            </a:r>
            <a:r>
              <a:rPr lang="en-US" sz="1200" dirty="0">
                <a:latin typeface="+mn-lt"/>
                <a:ea typeface="MS PGothic" charset="0"/>
                <a:cs typeface="Calibri"/>
              </a:rPr>
              <a:t> </a:t>
            </a:r>
            <a:r>
              <a:rPr lang="en-US" sz="1200" dirty="0" err="1">
                <a:latin typeface="+mn-lt"/>
                <a:ea typeface="MS PGothic" charset="0"/>
                <a:cs typeface="Calibri"/>
              </a:rPr>
              <a:t>na</a:t>
            </a:r>
            <a:r>
              <a:rPr lang="en-US" sz="1200" dirty="0">
                <a:latin typeface="+mn-lt"/>
                <a:ea typeface="MS PGothic" charset="0"/>
                <a:cs typeface="Calibri"/>
              </a:rPr>
              <a:t> EU: </a:t>
            </a:r>
            <a:r>
              <a:rPr lang="en-US" sz="1200" b="1" dirty="0">
                <a:latin typeface="+mn-lt"/>
                <a:ea typeface="MS PGothic" charset="0"/>
              </a:rPr>
              <a:t>W. </a:t>
            </a:r>
            <a:r>
              <a:rPr lang="en-US" sz="1200" b="1" dirty="0" err="1">
                <a:latin typeface="+mn-lt"/>
                <a:ea typeface="MS PGothic" charset="0"/>
              </a:rPr>
              <a:t>bancrofti</a:t>
            </a:r>
            <a:endParaRPr lang="en-US" sz="1200" b="1" dirty="0">
              <a:latin typeface="+mn-lt"/>
              <a:ea typeface="MS PGothic" charset="0"/>
            </a:endParaRPr>
          </a:p>
          <a:p>
            <a:pPr marL="0" lvl="1" indent="0">
              <a:spcAft>
                <a:spcPts val="600"/>
              </a:spcAft>
              <a:buNone/>
              <a:defRPr/>
            </a:pPr>
            <a:r>
              <a:rPr lang="en-US" sz="1200" dirty="0">
                <a:latin typeface="+mn-lt"/>
                <a:ea typeface="MS PGothic" charset="0"/>
              </a:rPr>
              <a:t># real de AMD </a:t>
            </a:r>
            <a:r>
              <a:rPr lang="en-US" sz="1200" dirty="0" err="1">
                <a:latin typeface="+mn-lt"/>
                <a:ea typeface="MS PGothic" charset="0"/>
              </a:rPr>
              <a:t>conclu</a:t>
            </a:r>
            <a:r>
              <a:rPr lang="en-US" sz="1200" dirty="0" err="1">
                <a:latin typeface="+mn-lt"/>
                <a:ea typeface="MS PGothic" charset="0"/>
                <a:cs typeface="Calibri"/>
              </a:rPr>
              <a:t>ídas</a:t>
            </a:r>
            <a:r>
              <a:rPr lang="en-US" sz="1200" dirty="0">
                <a:latin typeface="+mn-lt"/>
                <a:ea typeface="MS PGothic" charset="0"/>
                <a:cs typeface="Calibri"/>
              </a:rPr>
              <a:t>:</a:t>
            </a:r>
            <a:r>
              <a:rPr lang="en-US" sz="1200" dirty="0">
                <a:latin typeface="+mn-lt"/>
                <a:ea typeface="MS PGothic" charset="0"/>
              </a:rPr>
              <a:t> </a:t>
            </a:r>
            <a:r>
              <a:rPr lang="en-US" sz="1200" b="1" dirty="0">
                <a:latin typeface="+mn-lt"/>
                <a:ea typeface="MS PGothic" charset="0"/>
              </a:rPr>
              <a:t>5</a:t>
            </a:r>
            <a:endParaRPr lang="en-US" sz="1200" dirty="0">
              <a:latin typeface="+mn-lt"/>
              <a:ea typeface="MS PGothic" charset="0"/>
            </a:endParaRPr>
          </a:p>
          <a:p>
            <a:pPr marL="0" lvl="1" indent="0">
              <a:spcAft>
                <a:spcPts val="600"/>
              </a:spcAft>
              <a:buNone/>
              <a:defRPr/>
            </a:pPr>
            <a:r>
              <a:rPr lang="en-US" sz="1200" dirty="0" err="1">
                <a:latin typeface="+mn-lt"/>
                <a:ea typeface="MS PGothic" charset="0"/>
              </a:rPr>
              <a:t>Ano</a:t>
            </a:r>
            <a:r>
              <a:rPr lang="en-US" sz="1200" dirty="0">
                <a:latin typeface="+mn-lt"/>
                <a:ea typeface="MS PGothic" charset="0"/>
              </a:rPr>
              <a:t> da AMD real </a:t>
            </a:r>
            <a:r>
              <a:rPr lang="en-US" sz="1200" dirty="0" err="1">
                <a:latin typeface="+mn-lt"/>
                <a:ea typeface="MS PGothic" charset="0"/>
              </a:rPr>
              <a:t>mais</a:t>
            </a:r>
            <a:r>
              <a:rPr lang="en-US" sz="1200" dirty="0">
                <a:latin typeface="+mn-lt"/>
                <a:ea typeface="MS PGothic" charset="0"/>
              </a:rPr>
              <a:t> </a:t>
            </a:r>
            <a:r>
              <a:rPr lang="en-US" sz="1200" dirty="0" err="1">
                <a:latin typeface="+mn-lt"/>
                <a:ea typeface="MS PGothic" charset="0"/>
              </a:rPr>
              <a:t>recente</a:t>
            </a:r>
            <a:r>
              <a:rPr lang="en-US" sz="1200" dirty="0">
                <a:latin typeface="+mn-lt"/>
                <a:ea typeface="MS PGothic" charset="0"/>
              </a:rPr>
              <a:t>: </a:t>
            </a:r>
            <a:r>
              <a:rPr lang="en-US" sz="1200" b="1" dirty="0">
                <a:latin typeface="+mn-lt"/>
                <a:ea typeface="MS PGothic" charset="0"/>
              </a:rPr>
              <a:t>2013</a:t>
            </a:r>
            <a:endParaRPr lang="en-US" sz="1200" dirty="0">
              <a:latin typeface="+mn-lt"/>
              <a:ea typeface="MS PGothic" charset="0"/>
            </a:endParaRPr>
          </a:p>
          <a:p>
            <a:pPr marL="0" lvl="1" indent="0">
              <a:spcAft>
                <a:spcPts val="600"/>
              </a:spcAft>
              <a:buNone/>
              <a:defRPr/>
            </a:pPr>
            <a:r>
              <a:rPr lang="en-US" sz="1200" dirty="0">
                <a:latin typeface="+mn-lt"/>
                <a:ea typeface="MS PGothic" charset="0"/>
              </a:rPr>
              <a:t>Taxa </a:t>
            </a:r>
            <a:r>
              <a:rPr lang="en-US" sz="1200" dirty="0" err="1">
                <a:latin typeface="+mn-lt"/>
                <a:ea typeface="MS PGothic" charset="0"/>
              </a:rPr>
              <a:t>efectiva</a:t>
            </a:r>
            <a:r>
              <a:rPr lang="en-US" sz="1200" dirty="0">
                <a:latin typeface="+mn-lt"/>
                <a:ea typeface="MS PGothic" charset="0"/>
              </a:rPr>
              <a:t> de EU de </a:t>
            </a:r>
            <a:r>
              <a:rPr lang="en-US" sz="1200" dirty="0" err="1">
                <a:latin typeface="+mn-lt"/>
                <a:ea typeface="MS PGothic" charset="0"/>
              </a:rPr>
              <a:t>matr</a:t>
            </a:r>
            <a:r>
              <a:rPr lang="en-US" sz="1200" dirty="0" err="1">
                <a:latin typeface="+mn-lt"/>
                <a:ea typeface="MS PGothic" charset="0"/>
                <a:cs typeface="Calibri"/>
              </a:rPr>
              <a:t>ícula</a:t>
            </a:r>
            <a:r>
              <a:rPr lang="en-US" sz="1200" dirty="0">
                <a:latin typeface="+mn-lt"/>
                <a:ea typeface="MS PGothic" charset="0"/>
                <a:cs typeface="Calibri"/>
              </a:rPr>
              <a:t> </a:t>
            </a:r>
            <a:r>
              <a:rPr lang="en-US" sz="1200" dirty="0" err="1">
                <a:latin typeface="+mn-lt"/>
                <a:ea typeface="MS PGothic" charset="0"/>
                <a:cs typeface="Calibri"/>
              </a:rPr>
              <a:t>na</a:t>
            </a:r>
            <a:r>
              <a:rPr lang="en-US" sz="1200" dirty="0">
                <a:latin typeface="+mn-lt"/>
                <a:ea typeface="MS PGothic" charset="0"/>
                <a:cs typeface="Calibri"/>
              </a:rPr>
              <a:t> </a:t>
            </a:r>
            <a:r>
              <a:rPr lang="en-US" sz="1200" dirty="0" err="1">
                <a:latin typeface="+mn-lt"/>
                <a:ea typeface="MS PGothic" charset="0"/>
                <a:cs typeface="Calibri"/>
              </a:rPr>
              <a:t>escola</a:t>
            </a:r>
            <a:r>
              <a:rPr lang="en-US" sz="1200" dirty="0">
                <a:latin typeface="+mn-lt"/>
                <a:ea typeface="MS PGothic" charset="0"/>
                <a:cs typeface="Calibri"/>
              </a:rPr>
              <a:t> </a:t>
            </a:r>
            <a:r>
              <a:rPr lang="en-US" sz="1200" dirty="0" err="1">
                <a:latin typeface="+mn-lt"/>
                <a:ea typeface="MS PGothic" charset="0"/>
                <a:cs typeface="Calibri"/>
              </a:rPr>
              <a:t>primária</a:t>
            </a:r>
            <a:r>
              <a:rPr lang="en-US" sz="1200" dirty="0">
                <a:latin typeface="+mn-lt"/>
                <a:ea typeface="MS PGothic" charset="0"/>
              </a:rPr>
              <a:t>:  </a:t>
            </a:r>
            <a:r>
              <a:rPr lang="en-US" sz="1200" b="1" dirty="0">
                <a:latin typeface="+mn-lt"/>
                <a:ea typeface="MS PGothic" charset="0"/>
              </a:rPr>
              <a:t>80</a:t>
            </a:r>
            <a:endParaRPr lang="en-US" sz="1200" dirty="0">
              <a:latin typeface="+mn-lt"/>
              <a:ea typeface="MS PGothic" charset="0"/>
            </a:endParaRPr>
          </a:p>
          <a:p>
            <a:pPr marL="0" lvl="1" indent="0">
              <a:spcAft>
                <a:spcPts val="600"/>
              </a:spcAft>
              <a:buNone/>
              <a:defRPr/>
            </a:pPr>
            <a:r>
              <a:rPr lang="en-US" sz="1200" dirty="0" err="1">
                <a:latin typeface="+mn-lt"/>
                <a:ea typeface="MS PGothic" charset="0"/>
              </a:rPr>
              <a:t>Tipo</a:t>
            </a:r>
            <a:r>
              <a:rPr lang="en-US" sz="1200" dirty="0">
                <a:latin typeface="+mn-lt"/>
                <a:ea typeface="MS PGothic" charset="0"/>
              </a:rPr>
              <a:t> de local: </a:t>
            </a:r>
            <a:r>
              <a:rPr lang="en-US" sz="1200" b="1" dirty="0">
                <a:latin typeface="+mn-lt"/>
                <a:ea typeface="MS PGothic" charset="0"/>
              </a:rPr>
              <a:t>Escola</a:t>
            </a:r>
            <a:endParaRPr lang="en-US" sz="1200" dirty="0">
              <a:latin typeface="+mn-lt"/>
              <a:ea typeface="MS PGothic" charset="0"/>
            </a:endParaRPr>
          </a:p>
          <a:p>
            <a:pPr marL="0" lvl="1" indent="0">
              <a:spcAft>
                <a:spcPts val="600"/>
              </a:spcAft>
              <a:buNone/>
              <a:defRPr/>
            </a:pPr>
            <a:r>
              <a:rPr lang="en-US" sz="1200" dirty="0">
                <a:latin typeface="+mn-lt"/>
                <a:ea typeface="MS PGothic" charset="0"/>
              </a:rPr>
              <a:t>Data final do </a:t>
            </a:r>
            <a:r>
              <a:rPr lang="en-US" sz="1200" dirty="0" err="1">
                <a:latin typeface="+mn-lt"/>
                <a:ea typeface="MS PGothic" charset="0"/>
              </a:rPr>
              <a:t>inqu</a:t>
            </a:r>
            <a:r>
              <a:rPr lang="en-US" sz="1200" dirty="0" err="1">
                <a:latin typeface="+mn-lt"/>
                <a:ea typeface="MS PGothic" charset="0"/>
                <a:cs typeface="Calibri"/>
              </a:rPr>
              <a:t>érito</a:t>
            </a:r>
            <a:r>
              <a:rPr lang="en-US" sz="1200" dirty="0">
                <a:latin typeface="+mn-lt"/>
                <a:ea typeface="MS PGothic" charset="0"/>
              </a:rPr>
              <a:t>: </a:t>
            </a:r>
            <a:r>
              <a:rPr lang="en-US" sz="1200" b="1" dirty="0">
                <a:latin typeface="+mn-lt"/>
                <a:ea typeface="MS PGothic" charset="0"/>
              </a:rPr>
              <a:t>25 de </a:t>
            </a:r>
            <a:r>
              <a:rPr lang="en-US" sz="1200" b="1" dirty="0" err="1">
                <a:latin typeface="+mn-lt"/>
                <a:ea typeface="MS PGothic" charset="0"/>
              </a:rPr>
              <a:t>Fevereiro</a:t>
            </a:r>
            <a:r>
              <a:rPr lang="en-US" sz="1200" b="1" dirty="0">
                <a:latin typeface="+mn-lt"/>
                <a:ea typeface="MS PGothic" charset="0"/>
              </a:rPr>
              <a:t> de 2014</a:t>
            </a:r>
          </a:p>
          <a:p>
            <a:pPr marL="0" lvl="1" indent="0">
              <a:spcAft>
                <a:spcPts val="600"/>
              </a:spcAft>
              <a:buNone/>
              <a:defRPr/>
            </a:pPr>
            <a:r>
              <a:rPr lang="en-US" sz="1200" dirty="0" err="1">
                <a:latin typeface="+mn-lt"/>
                <a:ea typeface="MS PGothic" charset="0"/>
              </a:rPr>
              <a:t>Faixa</a:t>
            </a:r>
            <a:r>
              <a:rPr lang="en-US" sz="1200" dirty="0">
                <a:latin typeface="+mn-lt"/>
                <a:ea typeface="MS PGothic" charset="0"/>
              </a:rPr>
              <a:t> </a:t>
            </a:r>
            <a:r>
              <a:rPr lang="en-US" sz="1200" dirty="0" err="1">
                <a:latin typeface="+mn-lt"/>
                <a:ea typeface="MS PGothic" charset="0"/>
              </a:rPr>
              <a:t>et</a:t>
            </a:r>
            <a:r>
              <a:rPr lang="en-US" sz="1200" dirty="0" err="1">
                <a:latin typeface="+mn-lt"/>
                <a:ea typeface="MS PGothic" charset="0"/>
                <a:cs typeface="Calibri"/>
              </a:rPr>
              <a:t>ária</a:t>
            </a:r>
            <a:r>
              <a:rPr lang="en-US" sz="1200" dirty="0">
                <a:latin typeface="+mn-lt"/>
                <a:ea typeface="MS PGothic" charset="0"/>
              </a:rPr>
              <a:t>: </a:t>
            </a:r>
            <a:r>
              <a:rPr lang="en-US" sz="1200" b="1" dirty="0">
                <a:latin typeface="+mn-lt"/>
                <a:ea typeface="MS PGothic" charset="0"/>
              </a:rPr>
              <a:t>6-7</a:t>
            </a:r>
            <a:endParaRPr lang="en-US" sz="1200" dirty="0">
              <a:latin typeface="+mn-lt"/>
              <a:ea typeface="MS PGothic" charset="0"/>
            </a:endParaRPr>
          </a:p>
          <a:p>
            <a:pPr marL="0" lvl="1" indent="0">
              <a:spcAft>
                <a:spcPts val="600"/>
              </a:spcAft>
              <a:buNone/>
              <a:defRPr/>
            </a:pPr>
            <a:r>
              <a:rPr lang="en-US" sz="1200" dirty="0" err="1">
                <a:latin typeface="+mn-lt"/>
                <a:ea typeface="MS PGothic" charset="0"/>
              </a:rPr>
              <a:t>Dimens</a:t>
            </a:r>
            <a:r>
              <a:rPr lang="en-US" sz="1200" dirty="0" err="1">
                <a:latin typeface="+mn-lt"/>
                <a:cs typeface="Calibri"/>
              </a:rPr>
              <a:t>ão</a:t>
            </a:r>
            <a:r>
              <a:rPr lang="en-US" sz="1200" dirty="0">
                <a:latin typeface="+mn-lt"/>
                <a:cs typeface="Calibri"/>
              </a:rPr>
              <a:t> da </a:t>
            </a:r>
            <a:r>
              <a:rPr lang="en-US" sz="1200" dirty="0" err="1">
                <a:latin typeface="+mn-lt"/>
                <a:cs typeface="Calibri"/>
              </a:rPr>
              <a:t>amostra</a:t>
            </a:r>
            <a:r>
              <a:rPr lang="en-US" sz="1200" dirty="0">
                <a:latin typeface="+mn-lt"/>
                <a:cs typeface="Calibri"/>
              </a:rPr>
              <a:t> </a:t>
            </a:r>
            <a:r>
              <a:rPr lang="en-US" sz="1200" dirty="0" err="1">
                <a:latin typeface="+mn-lt"/>
                <a:cs typeface="Calibri"/>
              </a:rPr>
              <a:t>alvo</a:t>
            </a:r>
            <a:r>
              <a:rPr lang="en-US" sz="1200" dirty="0">
                <a:latin typeface="+mn-lt"/>
                <a:cs typeface="Calibri"/>
              </a:rPr>
              <a:t>:</a:t>
            </a:r>
            <a:r>
              <a:rPr lang="en-US" sz="1200" dirty="0">
                <a:latin typeface="+mn-lt"/>
                <a:ea typeface="MS PGothic" charset="0"/>
              </a:rPr>
              <a:t> </a:t>
            </a:r>
            <a:r>
              <a:rPr lang="en-US" sz="1200" b="1" dirty="0">
                <a:latin typeface="+mn-lt"/>
                <a:ea typeface="MS PGothic" charset="0"/>
              </a:rPr>
              <a:t>1,539</a:t>
            </a:r>
            <a:endParaRPr lang="en-US" sz="1200" dirty="0">
              <a:latin typeface="+mn-lt"/>
              <a:ea typeface="MS PGothic" charset="0"/>
            </a:endParaRPr>
          </a:p>
          <a:p>
            <a:pPr marL="0" lvl="1" indent="0">
              <a:spcAft>
                <a:spcPts val="600"/>
              </a:spcAft>
              <a:buNone/>
              <a:defRPr/>
            </a:pPr>
            <a:r>
              <a:rPr lang="en-US" sz="1200" dirty="0">
                <a:latin typeface="+mn-lt"/>
                <a:ea typeface="MS PGothic" charset="0"/>
              </a:rPr>
              <a:t>Taxa </a:t>
            </a:r>
            <a:r>
              <a:rPr lang="en-US" sz="1200" dirty="0" err="1">
                <a:latin typeface="+mn-lt"/>
                <a:ea typeface="MS PGothic" charset="0"/>
              </a:rPr>
              <a:t>estimada</a:t>
            </a:r>
            <a:r>
              <a:rPr lang="en-US" sz="1200" dirty="0">
                <a:latin typeface="+mn-lt"/>
                <a:ea typeface="MS PGothic" charset="0"/>
              </a:rPr>
              <a:t> de </a:t>
            </a:r>
            <a:r>
              <a:rPr lang="en-US" sz="1200" dirty="0" err="1">
                <a:latin typeface="+mn-lt"/>
                <a:ea typeface="MS PGothic" charset="0"/>
              </a:rPr>
              <a:t>n</a:t>
            </a:r>
            <a:r>
              <a:rPr lang="en-US" sz="1200" dirty="0" err="1">
                <a:latin typeface="+mn-lt"/>
                <a:ea typeface="MS PGothic" charset="0"/>
                <a:cs typeface="Calibri"/>
              </a:rPr>
              <a:t>ão</a:t>
            </a:r>
            <a:r>
              <a:rPr lang="en-US" sz="1200" dirty="0">
                <a:latin typeface="+mn-lt"/>
                <a:ea typeface="MS PGothic" charset="0"/>
                <a:cs typeface="Calibri"/>
              </a:rPr>
              <a:t> </a:t>
            </a:r>
            <a:r>
              <a:rPr lang="en-US" sz="1200" dirty="0" err="1">
                <a:latin typeface="+mn-lt"/>
                <a:ea typeface="MS PGothic" charset="0"/>
                <a:cs typeface="Calibri"/>
              </a:rPr>
              <a:t>resposta</a:t>
            </a:r>
            <a:r>
              <a:rPr lang="en-US" sz="1200" dirty="0">
                <a:latin typeface="+mn-lt"/>
                <a:ea typeface="MS PGothic" charset="0"/>
              </a:rPr>
              <a:t>: </a:t>
            </a:r>
            <a:r>
              <a:rPr lang="en-US" sz="1200" b="1" dirty="0">
                <a:latin typeface="+mn-lt"/>
                <a:ea typeface="MS PGothic" charset="0"/>
              </a:rPr>
              <a:t>5</a:t>
            </a:r>
            <a:endParaRPr lang="en-US" sz="1200" dirty="0">
              <a:latin typeface="+mn-lt"/>
              <a:ea typeface="MS PGothic" charset="0"/>
            </a:endParaRPr>
          </a:p>
          <a:p>
            <a:pPr marL="0" lvl="1" indent="0">
              <a:spcAft>
                <a:spcPts val="600"/>
              </a:spcAft>
              <a:buNone/>
              <a:defRPr/>
            </a:pPr>
            <a:r>
              <a:rPr lang="en-US" sz="1200" dirty="0" err="1">
                <a:latin typeface="+mn-lt"/>
                <a:ea typeface="MS PGothic" charset="0"/>
              </a:rPr>
              <a:t>N</a:t>
            </a:r>
            <a:r>
              <a:rPr lang="en-US" sz="1200" dirty="0" err="1">
                <a:latin typeface="+mn-lt"/>
                <a:ea typeface="MS PGothic" charset="0"/>
                <a:cs typeface="Calibri"/>
              </a:rPr>
              <a:t>ú</a:t>
            </a:r>
            <a:r>
              <a:rPr lang="en-US" sz="1200" dirty="0" err="1">
                <a:latin typeface="+mn-lt"/>
                <a:ea typeface="MS PGothic" charset="0"/>
              </a:rPr>
              <a:t>mero</a:t>
            </a:r>
            <a:r>
              <a:rPr lang="en-US" sz="1200" dirty="0">
                <a:latin typeface="+mn-lt"/>
                <a:ea typeface="MS PGothic" charset="0"/>
              </a:rPr>
              <a:t> real  de </a:t>
            </a:r>
            <a:r>
              <a:rPr lang="en-US" sz="1200" dirty="0" err="1">
                <a:latin typeface="+mn-lt"/>
                <a:ea typeface="MS PGothic" charset="0"/>
              </a:rPr>
              <a:t>escolas</a:t>
            </a:r>
            <a:r>
              <a:rPr lang="en-US" sz="1200" dirty="0">
                <a:latin typeface="+mn-lt"/>
                <a:ea typeface="MS PGothic" charset="0"/>
              </a:rPr>
              <a:t> </a:t>
            </a:r>
            <a:r>
              <a:rPr lang="en-US" sz="1200" dirty="0" err="1">
                <a:latin typeface="+mn-lt"/>
                <a:ea typeface="MS PGothic" charset="0"/>
              </a:rPr>
              <a:t>ou</a:t>
            </a:r>
            <a:r>
              <a:rPr lang="en-US" sz="1200" dirty="0">
                <a:latin typeface="+mn-lt"/>
                <a:ea typeface="MS PGothic" charset="0"/>
              </a:rPr>
              <a:t> de EA </a:t>
            </a:r>
            <a:r>
              <a:rPr lang="en-US" sz="1200" dirty="0" err="1">
                <a:latin typeface="+mn-lt"/>
                <a:ea typeface="MS PGothic" charset="0"/>
              </a:rPr>
              <a:t>inquiridas</a:t>
            </a:r>
            <a:r>
              <a:rPr lang="en-US" sz="1200" dirty="0">
                <a:latin typeface="+mn-lt"/>
                <a:ea typeface="MS PGothic" charset="0"/>
              </a:rPr>
              <a:t>: </a:t>
            </a:r>
            <a:r>
              <a:rPr lang="en-US" sz="1200" b="1" dirty="0">
                <a:latin typeface="+mn-lt"/>
                <a:ea typeface="MS PGothic" charset="0"/>
              </a:rPr>
              <a:t>69</a:t>
            </a:r>
            <a:endParaRPr lang="en-US" sz="1200" dirty="0">
              <a:latin typeface="+mn-lt"/>
              <a:ea typeface="MS PGothic" charset="0"/>
            </a:endParaRPr>
          </a:p>
          <a:p>
            <a:pPr marL="0" lvl="1" indent="0">
              <a:spcAft>
                <a:spcPts val="600"/>
              </a:spcAft>
              <a:buNone/>
              <a:defRPr/>
            </a:pPr>
            <a:r>
              <a:rPr lang="en-US" sz="1200" dirty="0" err="1">
                <a:latin typeface="+mn-lt"/>
                <a:ea typeface="MS PGothic" charset="0"/>
              </a:rPr>
              <a:t>Dimens</a:t>
            </a:r>
            <a:r>
              <a:rPr lang="en-US" sz="1200" dirty="0" err="1">
                <a:latin typeface="+mn-lt"/>
                <a:cs typeface="Calibri"/>
              </a:rPr>
              <a:t>ão</a:t>
            </a:r>
            <a:r>
              <a:rPr lang="en-US" sz="1200" dirty="0">
                <a:latin typeface="+mn-lt"/>
                <a:cs typeface="Calibri"/>
              </a:rPr>
              <a:t> real de </a:t>
            </a:r>
            <a:r>
              <a:rPr lang="en-US" sz="1200" dirty="0" err="1">
                <a:latin typeface="+mn-lt"/>
                <a:cs typeface="Calibri"/>
              </a:rPr>
              <a:t>amostras</a:t>
            </a:r>
            <a:r>
              <a:rPr lang="en-US" sz="1200" dirty="0">
                <a:latin typeface="+mn-lt"/>
                <a:cs typeface="Calibri"/>
              </a:rPr>
              <a:t>  </a:t>
            </a:r>
            <a:r>
              <a:rPr lang="en-US" sz="1200" dirty="0" err="1">
                <a:latin typeface="+mn-lt"/>
                <a:cs typeface="Calibri"/>
              </a:rPr>
              <a:t>testada</a:t>
            </a:r>
            <a:r>
              <a:rPr lang="en-US" sz="1200" dirty="0">
                <a:latin typeface="+mn-lt"/>
                <a:cs typeface="Calibri"/>
              </a:rPr>
              <a:t> e </a:t>
            </a:r>
            <a:r>
              <a:rPr lang="en-US" sz="1200" dirty="0" err="1">
                <a:latin typeface="+mn-lt"/>
                <a:cs typeface="Calibri"/>
              </a:rPr>
              <a:t>positivas</a:t>
            </a:r>
            <a:r>
              <a:rPr lang="en-US" sz="1200" dirty="0">
                <a:latin typeface="+mn-lt"/>
                <a:ea typeface="MS PGothic" charset="0"/>
              </a:rPr>
              <a:t>: </a:t>
            </a:r>
            <a:r>
              <a:rPr lang="en-US" sz="1200" b="1" dirty="0">
                <a:latin typeface="+mn-lt"/>
                <a:ea typeface="MS PGothic" charset="0"/>
              </a:rPr>
              <a:t>5</a:t>
            </a:r>
            <a:endParaRPr lang="en-US" sz="1200" dirty="0">
              <a:latin typeface="+mn-lt"/>
              <a:ea typeface="MS PGothic" charset="0"/>
            </a:endParaRPr>
          </a:p>
          <a:p>
            <a:pPr marL="0" lvl="1" indent="0">
              <a:spcAft>
                <a:spcPts val="600"/>
              </a:spcAft>
              <a:buNone/>
              <a:defRPr/>
            </a:pPr>
            <a:r>
              <a:rPr lang="en-US" sz="1200" dirty="0">
                <a:latin typeface="+mn-lt"/>
                <a:ea typeface="MS PGothic" charset="0"/>
              </a:rPr>
              <a:t>Taxa real de </a:t>
            </a:r>
            <a:r>
              <a:rPr lang="en-US" sz="1200" dirty="0" err="1">
                <a:latin typeface="+mn-lt"/>
                <a:ea typeface="MS PGothic" charset="0"/>
              </a:rPr>
              <a:t>n</a:t>
            </a:r>
            <a:r>
              <a:rPr lang="en-US" sz="1200" dirty="0" err="1">
                <a:latin typeface="+mn-lt"/>
                <a:ea typeface="MS PGothic" charset="0"/>
                <a:cs typeface="Calibri"/>
              </a:rPr>
              <a:t>ão</a:t>
            </a:r>
            <a:r>
              <a:rPr lang="en-US" sz="1200" dirty="0">
                <a:latin typeface="+mn-lt"/>
                <a:ea typeface="MS PGothic" charset="0"/>
                <a:cs typeface="Calibri"/>
              </a:rPr>
              <a:t> </a:t>
            </a:r>
            <a:r>
              <a:rPr lang="en-US" sz="1200" dirty="0" err="1">
                <a:latin typeface="+mn-lt"/>
                <a:ea typeface="MS PGothic" charset="0"/>
                <a:cs typeface="Calibri"/>
              </a:rPr>
              <a:t>resposta</a:t>
            </a:r>
            <a:r>
              <a:rPr lang="en-US" sz="1200" dirty="0">
                <a:latin typeface="+mn-lt"/>
                <a:ea typeface="MS PGothic" charset="0"/>
              </a:rPr>
              <a:t> – </a:t>
            </a:r>
            <a:r>
              <a:rPr lang="en-US" sz="1200" dirty="0" err="1">
                <a:latin typeface="+mn-lt"/>
                <a:ea typeface="MS PGothic" charset="0"/>
              </a:rPr>
              <a:t>Ausente</a:t>
            </a:r>
            <a:r>
              <a:rPr lang="en-US" sz="1200" dirty="0">
                <a:latin typeface="+mn-lt"/>
                <a:ea typeface="MS PGothic" charset="0"/>
              </a:rPr>
              <a:t>: </a:t>
            </a:r>
            <a:r>
              <a:rPr lang="en-US" sz="1200" b="1" dirty="0">
                <a:latin typeface="+mn-lt"/>
                <a:ea typeface="MS PGothic" charset="0"/>
              </a:rPr>
              <a:t>29</a:t>
            </a:r>
            <a:r>
              <a:rPr lang="en-US" sz="1200" dirty="0">
                <a:latin typeface="+mn-lt"/>
                <a:ea typeface="MS PGothic" charset="0"/>
              </a:rPr>
              <a:t> </a:t>
            </a:r>
          </a:p>
          <a:p>
            <a:pPr marL="0" lvl="1" indent="0">
              <a:spcAft>
                <a:spcPts val="600"/>
              </a:spcAft>
              <a:buNone/>
              <a:defRPr/>
            </a:pPr>
            <a:r>
              <a:rPr lang="en-US" sz="1200" dirty="0" err="1">
                <a:latin typeface="+mn-lt"/>
                <a:ea typeface="MS PGothic" charset="0"/>
              </a:rPr>
              <a:t>Dimens</a:t>
            </a:r>
            <a:r>
              <a:rPr lang="en-US" sz="1200" dirty="0" err="1">
                <a:latin typeface="+mn-lt"/>
                <a:cs typeface="Calibri"/>
              </a:rPr>
              <a:t>ão</a:t>
            </a:r>
            <a:r>
              <a:rPr lang="en-US" sz="1200" dirty="0">
                <a:latin typeface="+mn-lt"/>
                <a:cs typeface="Calibri"/>
              </a:rPr>
              <a:t> real de </a:t>
            </a:r>
            <a:r>
              <a:rPr lang="en-US" sz="1200" dirty="0" err="1">
                <a:latin typeface="+mn-lt"/>
                <a:cs typeface="Calibri"/>
              </a:rPr>
              <a:t>amostras</a:t>
            </a:r>
            <a:r>
              <a:rPr lang="en-US" sz="1200" dirty="0">
                <a:latin typeface="+mn-lt"/>
                <a:cs typeface="Calibri"/>
              </a:rPr>
              <a:t>  </a:t>
            </a:r>
            <a:r>
              <a:rPr lang="en-US" sz="1200" dirty="0" err="1">
                <a:latin typeface="+mn-lt"/>
                <a:cs typeface="Calibri"/>
              </a:rPr>
              <a:t>testada</a:t>
            </a:r>
            <a:r>
              <a:rPr lang="en-US" sz="1200" dirty="0">
                <a:latin typeface="+mn-lt"/>
                <a:cs typeface="Calibri"/>
              </a:rPr>
              <a:t> </a:t>
            </a:r>
            <a:endParaRPr lang="en-US" sz="1200" b="1" dirty="0">
              <a:latin typeface="+mn-lt"/>
              <a:ea typeface="MS PGothic" charset="0"/>
            </a:endParaRPr>
          </a:p>
          <a:p>
            <a:pPr marL="0" lvl="1" indent="0">
              <a:spcAft>
                <a:spcPts val="600"/>
              </a:spcAft>
              <a:buNone/>
              <a:defRPr/>
            </a:pPr>
            <a:r>
              <a:rPr lang="en-US" sz="1200" dirty="0">
                <a:latin typeface="+mn-lt"/>
                <a:ea typeface="MS PGothic" charset="0"/>
              </a:rPr>
              <a:t>Taxa real de </a:t>
            </a:r>
            <a:r>
              <a:rPr lang="en-US" sz="1200" dirty="0" err="1">
                <a:latin typeface="+mn-lt"/>
                <a:ea typeface="MS PGothic" charset="0"/>
              </a:rPr>
              <a:t>n</a:t>
            </a:r>
            <a:r>
              <a:rPr lang="en-US" sz="1200" dirty="0" err="1">
                <a:latin typeface="+mn-lt"/>
                <a:ea typeface="MS PGothic" charset="0"/>
                <a:cs typeface="Calibri"/>
              </a:rPr>
              <a:t>ão</a:t>
            </a:r>
            <a:r>
              <a:rPr lang="en-US" sz="1200" dirty="0">
                <a:latin typeface="+mn-lt"/>
                <a:ea typeface="MS PGothic" charset="0"/>
                <a:cs typeface="Calibri"/>
              </a:rPr>
              <a:t> </a:t>
            </a:r>
            <a:r>
              <a:rPr lang="en-US" sz="1200" dirty="0" err="1">
                <a:latin typeface="+mn-lt"/>
                <a:ea typeface="MS PGothic" charset="0"/>
                <a:cs typeface="Calibri"/>
              </a:rPr>
              <a:t>resposta</a:t>
            </a:r>
            <a:r>
              <a:rPr lang="en-US" sz="1200" dirty="0">
                <a:latin typeface="+mn-lt"/>
                <a:ea typeface="MS PGothic" charset="0"/>
              </a:rPr>
              <a:t> – </a:t>
            </a:r>
            <a:r>
              <a:rPr lang="en-US" sz="1200" dirty="0" err="1">
                <a:latin typeface="+mn-lt"/>
              </a:rPr>
              <a:t>incapacidade</a:t>
            </a:r>
            <a:r>
              <a:rPr lang="en-US" sz="1200" dirty="0">
                <a:latin typeface="+mn-lt"/>
              </a:rPr>
              <a:t> para </a:t>
            </a:r>
            <a:r>
              <a:rPr lang="en-US" sz="1200" dirty="0" err="1">
                <a:latin typeface="+mn-lt"/>
              </a:rPr>
              <a:t>fazer</a:t>
            </a:r>
            <a:r>
              <a:rPr lang="en-US" sz="1200" dirty="0">
                <a:latin typeface="+mn-lt"/>
              </a:rPr>
              <a:t> o teste de </a:t>
            </a:r>
            <a:r>
              <a:rPr lang="en-US" sz="1200" dirty="0" err="1">
                <a:latin typeface="+mn-lt"/>
              </a:rPr>
              <a:t>diagn</a:t>
            </a:r>
            <a:r>
              <a:rPr lang="en-US" sz="1200" dirty="0" err="1">
                <a:latin typeface="+mn-lt"/>
                <a:cs typeface="Calibri"/>
              </a:rPr>
              <a:t>ó</a:t>
            </a:r>
            <a:r>
              <a:rPr lang="en-US" sz="1200" dirty="0" err="1">
                <a:latin typeface="+mn-lt"/>
              </a:rPr>
              <a:t>stico</a:t>
            </a:r>
            <a:r>
              <a:rPr lang="en-US" sz="1200" dirty="0">
                <a:latin typeface="+mn-lt"/>
              </a:rPr>
              <a:t>: </a:t>
            </a:r>
            <a:r>
              <a:rPr lang="en-US" sz="1200" b="1" dirty="0">
                <a:latin typeface="+mn-lt"/>
              </a:rPr>
              <a:t>2</a:t>
            </a:r>
            <a:endParaRPr lang="en-US" sz="1200" dirty="0">
              <a:latin typeface="+mn-lt"/>
            </a:endParaRPr>
          </a:p>
          <a:p>
            <a:pPr marL="0" lvl="1" indent="0">
              <a:spcAft>
                <a:spcPts val="600"/>
              </a:spcAft>
              <a:buNone/>
              <a:defRPr/>
            </a:pPr>
            <a:r>
              <a:rPr lang="en-US" sz="1200" dirty="0">
                <a:latin typeface="+mn-lt"/>
              </a:rPr>
              <a:t>Nome EU: </a:t>
            </a:r>
            <a:r>
              <a:rPr lang="en-US" sz="1200" b="1" dirty="0">
                <a:latin typeface="+mn-lt"/>
              </a:rPr>
              <a:t>Evaluation Unit 1 </a:t>
            </a:r>
            <a:r>
              <a:rPr lang="en-US" sz="1200" dirty="0">
                <a:latin typeface="+mn-lt"/>
              </a:rPr>
              <a:t>(</a:t>
            </a:r>
            <a:r>
              <a:rPr lang="en-US" sz="1200" dirty="0" err="1">
                <a:latin typeface="+mn-lt"/>
              </a:rPr>
              <a:t>seleccionar</a:t>
            </a:r>
            <a:r>
              <a:rPr lang="en-US" sz="1200" dirty="0">
                <a:latin typeface="+mn-lt"/>
              </a:rPr>
              <a:t>)</a:t>
            </a:r>
          </a:p>
          <a:p>
            <a:pPr marL="0" lvl="1" indent="0">
              <a:spcAft>
                <a:spcPts val="600"/>
              </a:spcAft>
              <a:buNone/>
              <a:defRPr/>
            </a:pPr>
            <a:r>
              <a:rPr lang="en-US" sz="1200" dirty="0" err="1">
                <a:latin typeface="+mn-lt"/>
                <a:cs typeface="Calibri"/>
              </a:rPr>
              <a:t>Área</a:t>
            </a:r>
            <a:r>
              <a:rPr lang="en-US" sz="1200" dirty="0">
                <a:latin typeface="+mn-lt"/>
                <a:cs typeface="Calibri"/>
              </a:rPr>
              <a:t> total da</a:t>
            </a:r>
            <a:r>
              <a:rPr lang="en-US" sz="1200" dirty="0">
                <a:latin typeface="+mn-lt"/>
              </a:rPr>
              <a:t> EU (km2):</a:t>
            </a:r>
          </a:p>
          <a:p>
            <a:pPr marL="0" lvl="1" indent="0">
              <a:spcAft>
                <a:spcPts val="600"/>
              </a:spcAft>
              <a:buNone/>
              <a:defRPr/>
            </a:pPr>
            <a:r>
              <a:rPr lang="en-US" sz="1200" dirty="0" err="1">
                <a:latin typeface="+mn-lt"/>
              </a:rPr>
              <a:t>N</a:t>
            </a:r>
            <a:r>
              <a:rPr lang="en-US" sz="1200" dirty="0" err="1">
                <a:latin typeface="+mn-lt"/>
                <a:cs typeface="Calibri"/>
              </a:rPr>
              <a:t>úmero</a:t>
            </a:r>
            <a:r>
              <a:rPr lang="en-US" sz="1200" dirty="0">
                <a:latin typeface="+mn-lt"/>
                <a:cs typeface="Calibri"/>
              </a:rPr>
              <a:t> de </a:t>
            </a:r>
            <a:r>
              <a:rPr lang="en-US" sz="1200" dirty="0" err="1">
                <a:latin typeface="+mn-lt"/>
                <a:cs typeface="Calibri"/>
              </a:rPr>
              <a:t>rondas</a:t>
            </a:r>
            <a:r>
              <a:rPr lang="en-US" sz="1200" dirty="0">
                <a:latin typeface="+mn-lt"/>
                <a:cs typeface="Calibri"/>
              </a:rPr>
              <a:t> da PC </a:t>
            </a:r>
            <a:r>
              <a:rPr lang="en-US" sz="1200" dirty="0" err="1">
                <a:latin typeface="+mn-lt"/>
                <a:cs typeface="Calibri"/>
              </a:rPr>
              <a:t>concluídas</a:t>
            </a:r>
            <a:r>
              <a:rPr lang="en-US" sz="1200" dirty="0">
                <a:latin typeface="+mn-lt"/>
                <a:cs typeface="Calibri"/>
              </a:rPr>
              <a:t> antes da </a:t>
            </a:r>
            <a:r>
              <a:rPr lang="en-US" sz="1200" dirty="0" err="1">
                <a:latin typeface="+mn-lt"/>
                <a:cs typeface="Calibri"/>
              </a:rPr>
              <a:t>implementação</a:t>
            </a:r>
            <a:r>
              <a:rPr lang="en-US" sz="1200" dirty="0">
                <a:latin typeface="+mn-lt"/>
                <a:cs typeface="Calibri"/>
              </a:rPr>
              <a:t> do </a:t>
            </a:r>
            <a:r>
              <a:rPr lang="en-US" sz="1200" dirty="0" err="1">
                <a:latin typeface="+mn-lt"/>
                <a:cs typeface="Calibri"/>
              </a:rPr>
              <a:t>inquérito</a:t>
            </a:r>
            <a:r>
              <a:rPr lang="en-US" sz="1200" dirty="0">
                <a:latin typeface="+mn-lt"/>
              </a:rPr>
              <a:t>: </a:t>
            </a:r>
            <a:r>
              <a:rPr lang="en-US" sz="1200" b="1" dirty="0">
                <a:latin typeface="+mn-lt"/>
              </a:rPr>
              <a:t>6</a:t>
            </a:r>
            <a:endParaRPr lang="en-US" sz="1200" dirty="0">
              <a:latin typeface="+mn-lt"/>
            </a:endParaRPr>
          </a:p>
          <a:p>
            <a:pPr marL="0" lvl="1" indent="0">
              <a:spcAft>
                <a:spcPts val="600"/>
              </a:spcAft>
              <a:buNone/>
              <a:defRPr/>
            </a:pPr>
            <a:r>
              <a:rPr lang="en-US" sz="1200" dirty="0">
                <a:latin typeface="+mn-lt"/>
              </a:rPr>
              <a:t>Vector </a:t>
            </a:r>
            <a:r>
              <a:rPr lang="en-US" sz="1200" dirty="0" err="1">
                <a:latin typeface="+mn-lt"/>
              </a:rPr>
              <a:t>predominante</a:t>
            </a:r>
            <a:r>
              <a:rPr lang="en-US" sz="1200" dirty="0">
                <a:latin typeface="+mn-lt"/>
              </a:rPr>
              <a:t> </a:t>
            </a:r>
            <a:r>
              <a:rPr lang="en-US" sz="1200" dirty="0" err="1">
                <a:latin typeface="+mn-lt"/>
              </a:rPr>
              <a:t>na</a:t>
            </a:r>
            <a:r>
              <a:rPr lang="en-US" sz="1200" dirty="0">
                <a:latin typeface="+mn-lt"/>
              </a:rPr>
              <a:t> EU: </a:t>
            </a:r>
            <a:r>
              <a:rPr lang="en-US" sz="1200" b="1" dirty="0">
                <a:latin typeface="+mn-lt"/>
              </a:rPr>
              <a:t>Anopheles</a:t>
            </a:r>
            <a:endParaRPr lang="en-US" sz="1200" dirty="0">
              <a:latin typeface="+mn-lt"/>
            </a:endParaRPr>
          </a:p>
          <a:p>
            <a:pPr marL="0" lvl="1" indent="0">
              <a:spcAft>
                <a:spcPts val="600"/>
              </a:spcAft>
              <a:buNone/>
              <a:defRPr/>
            </a:pPr>
            <a:r>
              <a:rPr lang="en-US" sz="1200" dirty="0" err="1">
                <a:latin typeface="+mn-lt"/>
              </a:rPr>
              <a:t>Ano</a:t>
            </a:r>
            <a:r>
              <a:rPr lang="en-US" sz="1200" dirty="0">
                <a:latin typeface="+mn-lt"/>
              </a:rPr>
              <a:t> da AMD </a:t>
            </a:r>
            <a:r>
              <a:rPr lang="en-US" sz="1200" dirty="0" err="1">
                <a:latin typeface="+mn-lt"/>
              </a:rPr>
              <a:t>mais</a:t>
            </a:r>
            <a:r>
              <a:rPr lang="en-US" sz="1200" dirty="0">
                <a:latin typeface="+mn-lt"/>
              </a:rPr>
              <a:t> </a:t>
            </a:r>
            <a:r>
              <a:rPr lang="en-US" sz="1200" dirty="0" err="1">
                <a:latin typeface="+mn-lt"/>
              </a:rPr>
              <a:t>eficaz</a:t>
            </a:r>
            <a:r>
              <a:rPr lang="en-US" sz="1200" dirty="0">
                <a:latin typeface="+mn-lt"/>
              </a:rPr>
              <a:t>: </a:t>
            </a:r>
            <a:r>
              <a:rPr lang="en-US" sz="1200" b="1" dirty="0">
                <a:latin typeface="+mn-lt"/>
              </a:rPr>
              <a:t>2007</a:t>
            </a:r>
            <a:endParaRPr lang="en-US" sz="1200" dirty="0">
              <a:latin typeface="+mn-lt"/>
            </a:endParaRPr>
          </a:p>
          <a:p>
            <a:pPr marL="0" lvl="1" indent="0">
              <a:spcAft>
                <a:spcPts val="600"/>
              </a:spcAft>
              <a:buNone/>
              <a:defRPr/>
            </a:pPr>
            <a:r>
              <a:rPr lang="en-US" sz="1200" dirty="0" err="1">
                <a:latin typeface="+mn-lt"/>
              </a:rPr>
              <a:t>Objectivo</a:t>
            </a:r>
            <a:r>
              <a:rPr lang="en-US" sz="1200" dirty="0">
                <a:latin typeface="+mn-lt"/>
              </a:rPr>
              <a:t> TAS: </a:t>
            </a:r>
            <a:r>
              <a:rPr lang="en-US" sz="1200" b="1" dirty="0" err="1">
                <a:latin typeface="+mn-lt"/>
              </a:rPr>
              <a:t>Parar</a:t>
            </a:r>
            <a:r>
              <a:rPr lang="en-US" sz="1200" b="1" dirty="0">
                <a:latin typeface="+mn-lt"/>
              </a:rPr>
              <a:t> a AMD</a:t>
            </a:r>
            <a:endParaRPr lang="en-US" sz="1200" dirty="0">
              <a:latin typeface="+mn-lt"/>
            </a:endParaRPr>
          </a:p>
          <a:p>
            <a:pPr marL="0" lvl="1" indent="0">
              <a:spcAft>
                <a:spcPts val="600"/>
              </a:spcAft>
              <a:buNone/>
              <a:defRPr/>
            </a:pPr>
            <a:r>
              <a:rPr lang="en-US" sz="1200" dirty="0">
                <a:latin typeface="+mn-lt"/>
              </a:rPr>
              <a:t>Teste de </a:t>
            </a:r>
            <a:r>
              <a:rPr lang="en-US" sz="1200" dirty="0" err="1">
                <a:latin typeface="+mn-lt"/>
              </a:rPr>
              <a:t>diagn</a:t>
            </a:r>
            <a:r>
              <a:rPr lang="en-US" sz="1200" dirty="0" err="1">
                <a:latin typeface="+mn-lt"/>
                <a:cs typeface="Calibri"/>
              </a:rPr>
              <a:t>óstico</a:t>
            </a:r>
            <a:r>
              <a:rPr lang="en-US" sz="1200" dirty="0">
                <a:latin typeface="+mn-lt"/>
              </a:rPr>
              <a:t>: </a:t>
            </a:r>
            <a:r>
              <a:rPr lang="en-US" sz="1200" b="1" dirty="0">
                <a:latin typeface="+mn-lt"/>
              </a:rPr>
              <a:t>ICT</a:t>
            </a:r>
            <a:endParaRPr lang="en-US" sz="1200" dirty="0">
              <a:latin typeface="+mn-lt"/>
            </a:endParaRPr>
          </a:p>
          <a:p>
            <a:pPr marL="0" lvl="1" indent="0">
              <a:spcAft>
                <a:spcPts val="600"/>
              </a:spcAft>
              <a:buNone/>
              <a:defRPr/>
            </a:pPr>
            <a:r>
              <a:rPr lang="en-US" sz="1200" dirty="0">
                <a:latin typeface="+mn-lt"/>
              </a:rPr>
              <a:t>Data de </a:t>
            </a:r>
            <a:r>
              <a:rPr lang="en-US" sz="1200" dirty="0" err="1">
                <a:latin typeface="+mn-lt"/>
              </a:rPr>
              <a:t>in</a:t>
            </a:r>
            <a:r>
              <a:rPr lang="en-US" sz="1200" dirty="0" err="1">
                <a:latin typeface="+mn-lt"/>
                <a:cs typeface="Calibri"/>
              </a:rPr>
              <a:t>ício</a:t>
            </a:r>
            <a:r>
              <a:rPr lang="en-US" sz="1200" dirty="0">
                <a:latin typeface="+mn-lt"/>
                <a:cs typeface="Calibri"/>
              </a:rPr>
              <a:t> do </a:t>
            </a:r>
            <a:r>
              <a:rPr lang="en-US" sz="1200" dirty="0" err="1">
                <a:latin typeface="+mn-lt"/>
                <a:cs typeface="Calibri"/>
              </a:rPr>
              <a:t>inquérito</a:t>
            </a:r>
            <a:r>
              <a:rPr lang="en-US" sz="1200" dirty="0">
                <a:latin typeface="+mn-lt"/>
                <a:cs typeface="Calibri"/>
              </a:rPr>
              <a:t>:</a:t>
            </a:r>
            <a:r>
              <a:rPr lang="en-US" sz="1200" dirty="0">
                <a:latin typeface="+mn-lt"/>
              </a:rPr>
              <a:t> </a:t>
            </a:r>
            <a:r>
              <a:rPr lang="en-US" sz="1200" b="1" dirty="0">
                <a:latin typeface="+mn-lt"/>
              </a:rPr>
              <a:t>1 de </a:t>
            </a:r>
            <a:r>
              <a:rPr lang="en-US" sz="1200" b="1" dirty="0" err="1">
                <a:latin typeface="+mn-lt"/>
              </a:rPr>
              <a:t>Fevereiro</a:t>
            </a:r>
            <a:r>
              <a:rPr lang="en-US" sz="1200" b="1" dirty="0">
                <a:latin typeface="+mn-lt"/>
              </a:rPr>
              <a:t> de 2014</a:t>
            </a:r>
          </a:p>
          <a:p>
            <a:pPr marL="0" lvl="1" indent="0">
              <a:spcAft>
                <a:spcPts val="600"/>
              </a:spcAft>
              <a:buNone/>
              <a:defRPr/>
            </a:pPr>
            <a:r>
              <a:rPr lang="en-US" sz="1200" dirty="0" err="1">
                <a:latin typeface="+mn-lt"/>
              </a:rPr>
              <a:t>Tipo</a:t>
            </a:r>
            <a:r>
              <a:rPr lang="en-US" sz="1200" dirty="0">
                <a:latin typeface="+mn-lt"/>
              </a:rPr>
              <a:t> de</a:t>
            </a:r>
            <a:r>
              <a:rPr lang="en-US" sz="1200" dirty="0">
                <a:latin typeface="+mn-lt"/>
                <a:cs typeface="Calibri"/>
              </a:rPr>
              <a:t> </a:t>
            </a:r>
            <a:r>
              <a:rPr lang="en-US" sz="1200" dirty="0" err="1">
                <a:latin typeface="+mn-lt"/>
                <a:cs typeface="Calibri"/>
              </a:rPr>
              <a:t>inquérito</a:t>
            </a:r>
            <a:r>
              <a:rPr lang="en-US" sz="1200" dirty="0">
                <a:latin typeface="+mn-lt"/>
              </a:rPr>
              <a:t>: </a:t>
            </a:r>
            <a:r>
              <a:rPr lang="en-US" sz="1200" b="1" dirty="0" err="1">
                <a:latin typeface="+mn-lt"/>
              </a:rPr>
              <a:t>Agrupado</a:t>
            </a:r>
            <a:endParaRPr lang="en-US" sz="1200" dirty="0">
              <a:latin typeface="+mn-lt"/>
            </a:endParaRPr>
          </a:p>
          <a:p>
            <a:pPr marL="0" lvl="1" indent="0">
              <a:spcAft>
                <a:spcPts val="600"/>
              </a:spcAft>
              <a:buNone/>
              <a:defRPr/>
            </a:pPr>
            <a:r>
              <a:rPr lang="en-US" sz="1200" dirty="0" err="1">
                <a:latin typeface="+mn-lt"/>
                <a:ea typeface="MS PGothic" charset="0"/>
              </a:rPr>
              <a:t>N</a:t>
            </a:r>
            <a:r>
              <a:rPr lang="en-US" sz="1200" dirty="0" err="1">
                <a:latin typeface="+mn-lt"/>
                <a:ea typeface="MS PGothic" charset="0"/>
                <a:cs typeface="Calibri"/>
              </a:rPr>
              <a:t>ú</a:t>
            </a:r>
            <a:r>
              <a:rPr lang="en-US" sz="1200" dirty="0" err="1">
                <a:latin typeface="+mn-lt"/>
                <a:ea typeface="MS PGothic" charset="0"/>
              </a:rPr>
              <a:t>mero</a:t>
            </a:r>
            <a:r>
              <a:rPr lang="en-US" sz="1200" dirty="0">
                <a:latin typeface="+mn-lt"/>
                <a:ea typeface="MS PGothic" charset="0"/>
              </a:rPr>
              <a:t> </a:t>
            </a:r>
            <a:r>
              <a:rPr lang="en-US" sz="1200" dirty="0" err="1">
                <a:latin typeface="+mn-lt"/>
                <a:ea typeface="MS PGothic" charset="0"/>
              </a:rPr>
              <a:t>alvo</a:t>
            </a:r>
            <a:r>
              <a:rPr lang="en-US" sz="1200" dirty="0">
                <a:latin typeface="+mn-lt"/>
                <a:ea typeface="MS PGothic" charset="0"/>
              </a:rPr>
              <a:t> de </a:t>
            </a:r>
            <a:r>
              <a:rPr lang="en-US" sz="1200" dirty="0" err="1">
                <a:latin typeface="+mn-lt"/>
                <a:ea typeface="MS PGothic" charset="0"/>
              </a:rPr>
              <a:t>escolas</a:t>
            </a:r>
            <a:r>
              <a:rPr lang="en-US" sz="1200" dirty="0">
                <a:latin typeface="+mn-lt"/>
                <a:ea typeface="MS PGothic" charset="0"/>
              </a:rPr>
              <a:t> </a:t>
            </a:r>
            <a:r>
              <a:rPr lang="en-US" sz="1200" dirty="0" err="1">
                <a:latin typeface="+mn-lt"/>
                <a:ea typeface="MS PGothic" charset="0"/>
              </a:rPr>
              <a:t>ou</a:t>
            </a:r>
            <a:r>
              <a:rPr lang="en-US" sz="1200" dirty="0">
                <a:latin typeface="+mn-lt"/>
                <a:ea typeface="MS PGothic" charset="0"/>
              </a:rPr>
              <a:t> de EA</a:t>
            </a:r>
            <a:r>
              <a:rPr lang="en-US" sz="1200" dirty="0">
                <a:latin typeface="+mn-lt"/>
              </a:rPr>
              <a:t>: </a:t>
            </a:r>
            <a:r>
              <a:rPr lang="en-US" sz="1200" b="1" dirty="0">
                <a:latin typeface="+mn-lt"/>
              </a:rPr>
              <a:t>69</a:t>
            </a:r>
            <a:endParaRPr lang="en-US" sz="1200" dirty="0">
              <a:latin typeface="+mn-lt"/>
            </a:endParaRPr>
          </a:p>
          <a:p>
            <a:pPr marL="0" lvl="1" indent="0">
              <a:spcAft>
                <a:spcPts val="600"/>
              </a:spcAft>
              <a:buNone/>
              <a:defRPr/>
            </a:pPr>
            <a:r>
              <a:rPr lang="en-US" sz="1200" dirty="0">
                <a:latin typeface="+mn-lt"/>
              </a:rPr>
              <a:t>Valor </a:t>
            </a:r>
            <a:r>
              <a:rPr lang="en-US" sz="1200" dirty="0" err="1">
                <a:latin typeface="+mn-lt"/>
              </a:rPr>
              <a:t>cr</a:t>
            </a:r>
            <a:r>
              <a:rPr lang="en-US" sz="1200" dirty="0" err="1">
                <a:latin typeface="+mn-lt"/>
                <a:cs typeface="Calibri"/>
              </a:rPr>
              <a:t>íticco</a:t>
            </a:r>
            <a:r>
              <a:rPr lang="en-US" sz="1200" dirty="0">
                <a:latin typeface="+mn-lt"/>
                <a:cs typeface="Calibri"/>
              </a:rPr>
              <a:t> </a:t>
            </a:r>
            <a:r>
              <a:rPr lang="en-US" sz="1200" dirty="0" err="1">
                <a:latin typeface="+mn-lt"/>
                <a:cs typeface="Calibri"/>
              </a:rPr>
              <a:t>limite</a:t>
            </a:r>
            <a:r>
              <a:rPr lang="en-US" sz="1200" dirty="0">
                <a:latin typeface="+mn-lt"/>
              </a:rPr>
              <a:t>: </a:t>
            </a:r>
            <a:r>
              <a:rPr lang="en-US" sz="1200" b="1" dirty="0">
                <a:latin typeface="+mn-lt"/>
              </a:rPr>
              <a:t>18</a:t>
            </a:r>
            <a:endParaRPr lang="en-US" sz="1200" dirty="0">
              <a:latin typeface="+mn-lt"/>
            </a:endParaRPr>
          </a:p>
          <a:p>
            <a:pPr marL="0" lvl="1" indent="0">
              <a:spcAft>
                <a:spcPts val="600"/>
              </a:spcAft>
              <a:buNone/>
              <a:defRPr/>
            </a:pPr>
            <a:r>
              <a:rPr lang="en-US" sz="1200" dirty="0" err="1">
                <a:latin typeface="+mn-lt"/>
              </a:rPr>
              <a:t>Intervalo</a:t>
            </a:r>
            <a:r>
              <a:rPr lang="en-US" sz="1200" dirty="0">
                <a:latin typeface="+mn-lt"/>
              </a:rPr>
              <a:t> de </a:t>
            </a:r>
            <a:r>
              <a:rPr lang="en-US" sz="1200" dirty="0" err="1">
                <a:latin typeface="+mn-lt"/>
              </a:rPr>
              <a:t>amostragem</a:t>
            </a:r>
            <a:r>
              <a:rPr lang="en-US" sz="1200" dirty="0">
                <a:latin typeface="+mn-lt"/>
              </a:rPr>
              <a:t>: </a:t>
            </a:r>
          </a:p>
          <a:p>
            <a:pPr marL="0" lvl="1" indent="0">
              <a:spcAft>
                <a:spcPts val="600"/>
              </a:spcAft>
              <a:buNone/>
              <a:defRPr/>
            </a:pPr>
            <a:r>
              <a:rPr lang="en-US" sz="1200" dirty="0" err="1">
                <a:latin typeface="+mn-lt"/>
                <a:ea typeface="MS PGothic" charset="0"/>
              </a:rPr>
              <a:t>Dimens</a:t>
            </a:r>
            <a:r>
              <a:rPr lang="en-US" sz="1200" dirty="0" err="1">
                <a:latin typeface="+mn-lt"/>
                <a:cs typeface="Calibri"/>
              </a:rPr>
              <a:t>ão</a:t>
            </a:r>
            <a:r>
              <a:rPr lang="en-US" sz="1200" dirty="0">
                <a:latin typeface="+mn-lt"/>
                <a:cs typeface="Calibri"/>
              </a:rPr>
              <a:t> real de </a:t>
            </a:r>
            <a:r>
              <a:rPr lang="en-US" sz="1200" dirty="0" err="1">
                <a:latin typeface="+mn-lt"/>
                <a:cs typeface="Calibri"/>
              </a:rPr>
              <a:t>amostras</a:t>
            </a:r>
            <a:r>
              <a:rPr lang="en-US" sz="1200" dirty="0">
                <a:latin typeface="+mn-lt"/>
                <a:cs typeface="Calibri"/>
              </a:rPr>
              <a:t>  </a:t>
            </a:r>
            <a:r>
              <a:rPr lang="en-US" sz="1200" dirty="0" err="1">
                <a:latin typeface="+mn-lt"/>
                <a:cs typeface="Calibri"/>
              </a:rPr>
              <a:t>testadas</a:t>
            </a:r>
            <a:r>
              <a:rPr lang="en-US" sz="1200" dirty="0">
                <a:latin typeface="+mn-lt"/>
              </a:rPr>
              <a:t>: </a:t>
            </a:r>
            <a:r>
              <a:rPr lang="en-US" sz="1200" b="1" dirty="0">
                <a:latin typeface="+mn-lt"/>
              </a:rPr>
              <a:t>1,545</a:t>
            </a:r>
            <a:endParaRPr lang="en-US" sz="1200" dirty="0">
              <a:latin typeface="+mn-lt"/>
            </a:endParaRPr>
          </a:p>
          <a:p>
            <a:pPr marL="0" lvl="1" indent="0">
              <a:spcAft>
                <a:spcPts val="600"/>
              </a:spcAft>
              <a:buNone/>
              <a:defRPr/>
            </a:pPr>
            <a:r>
              <a:rPr lang="en-US" sz="1200" dirty="0" err="1">
                <a:latin typeface="+mn-lt"/>
                <a:ea typeface="MS PGothic" charset="0"/>
              </a:rPr>
              <a:t>Dimens</a:t>
            </a:r>
            <a:r>
              <a:rPr lang="en-US" sz="1200" dirty="0" err="1">
                <a:latin typeface="+mn-lt"/>
                <a:cs typeface="Calibri"/>
              </a:rPr>
              <a:t>ão</a:t>
            </a:r>
            <a:r>
              <a:rPr lang="en-US" sz="1200" dirty="0">
                <a:latin typeface="+mn-lt"/>
                <a:cs typeface="Calibri"/>
              </a:rPr>
              <a:t> real de </a:t>
            </a:r>
            <a:r>
              <a:rPr lang="en-US" sz="1200" dirty="0" err="1">
                <a:latin typeface="+mn-lt"/>
                <a:cs typeface="Calibri"/>
              </a:rPr>
              <a:t>amostras</a:t>
            </a:r>
            <a:r>
              <a:rPr lang="en-US" sz="1200" dirty="0">
                <a:latin typeface="+mn-lt"/>
                <a:cs typeface="Calibri"/>
              </a:rPr>
              <a:t>  </a:t>
            </a:r>
            <a:r>
              <a:rPr lang="en-US" sz="1200" dirty="0" err="1">
                <a:latin typeface="+mn-lt"/>
                <a:cs typeface="Calibri"/>
              </a:rPr>
              <a:t>testadas</a:t>
            </a:r>
            <a:r>
              <a:rPr lang="en-US" sz="1200" dirty="0">
                <a:latin typeface="+mn-lt"/>
                <a:cs typeface="Calibri"/>
              </a:rPr>
              <a:t> </a:t>
            </a:r>
            <a:r>
              <a:rPr lang="en-US" sz="1200" dirty="0" err="1">
                <a:latin typeface="+mn-lt"/>
                <a:cs typeface="Calibri"/>
              </a:rPr>
              <a:t>negativas</a:t>
            </a:r>
            <a:r>
              <a:rPr lang="en-US" sz="1200" dirty="0">
                <a:latin typeface="+mn-lt"/>
              </a:rPr>
              <a:t>: </a:t>
            </a:r>
            <a:r>
              <a:rPr lang="en-US" sz="1200" b="1" dirty="0">
                <a:latin typeface="+mn-lt"/>
              </a:rPr>
              <a:t>1,505</a:t>
            </a:r>
          </a:p>
          <a:p>
            <a:pPr marL="0" lvl="1" indent="0">
              <a:spcAft>
                <a:spcPts val="600"/>
              </a:spcAft>
              <a:buNone/>
              <a:defRPr/>
            </a:pPr>
            <a:r>
              <a:rPr lang="en-US" sz="1200" dirty="0">
                <a:latin typeface="+mn-lt"/>
                <a:ea typeface="MS PGothic" charset="0"/>
              </a:rPr>
              <a:t>Taxa real de </a:t>
            </a:r>
            <a:r>
              <a:rPr lang="en-US" sz="1200" dirty="0" err="1">
                <a:latin typeface="+mn-lt"/>
                <a:ea typeface="MS PGothic" charset="0"/>
              </a:rPr>
              <a:t>n</a:t>
            </a:r>
            <a:r>
              <a:rPr lang="en-US" sz="1200" dirty="0" err="1">
                <a:latin typeface="+mn-lt"/>
                <a:ea typeface="MS PGothic" charset="0"/>
                <a:cs typeface="Calibri"/>
              </a:rPr>
              <a:t>ão</a:t>
            </a:r>
            <a:r>
              <a:rPr lang="en-US" sz="1200" dirty="0">
                <a:latin typeface="+mn-lt"/>
                <a:ea typeface="MS PGothic" charset="0"/>
                <a:cs typeface="Calibri"/>
              </a:rPr>
              <a:t> </a:t>
            </a:r>
            <a:r>
              <a:rPr lang="en-US" sz="1200" dirty="0" err="1">
                <a:latin typeface="+mn-lt"/>
                <a:ea typeface="MS PGothic" charset="0"/>
                <a:cs typeface="Calibri"/>
              </a:rPr>
              <a:t>resposta</a:t>
            </a:r>
            <a:r>
              <a:rPr lang="en-US" sz="1200" dirty="0">
                <a:latin typeface="+mn-lt"/>
              </a:rPr>
              <a:t> – </a:t>
            </a:r>
            <a:r>
              <a:rPr lang="en-US" sz="1200" dirty="0" err="1">
                <a:latin typeface="+mn-lt"/>
              </a:rPr>
              <a:t>Recusa</a:t>
            </a:r>
            <a:r>
              <a:rPr lang="en-US" sz="1200" dirty="0">
                <a:latin typeface="+mn-lt"/>
              </a:rPr>
              <a:t> </a:t>
            </a:r>
            <a:r>
              <a:rPr lang="en-US" sz="1200" dirty="0" err="1">
                <a:latin typeface="+mn-lt"/>
              </a:rPr>
              <a:t>ou</a:t>
            </a:r>
            <a:r>
              <a:rPr lang="en-US" sz="1200" dirty="0">
                <a:latin typeface="+mn-lt"/>
              </a:rPr>
              <a:t> </a:t>
            </a:r>
            <a:r>
              <a:rPr lang="en-US" sz="1200" dirty="0" err="1">
                <a:latin typeface="+mn-lt"/>
              </a:rPr>
              <a:t>falta</a:t>
            </a:r>
            <a:r>
              <a:rPr lang="en-US" sz="1200" dirty="0">
                <a:latin typeface="+mn-lt"/>
              </a:rPr>
              <a:t> de </a:t>
            </a:r>
            <a:r>
              <a:rPr lang="en-US" sz="1200" dirty="0" err="1">
                <a:latin typeface="+mn-lt"/>
              </a:rPr>
              <a:t>consentimento</a:t>
            </a:r>
            <a:r>
              <a:rPr lang="en-US" sz="1200" dirty="0">
                <a:latin typeface="+mn-lt"/>
              </a:rPr>
              <a:t>: </a:t>
            </a:r>
            <a:r>
              <a:rPr lang="en-US" sz="1200" b="1" dirty="0">
                <a:latin typeface="+mn-lt"/>
              </a:rPr>
              <a:t>9</a:t>
            </a:r>
          </a:p>
          <a:p>
            <a:pPr marL="0" lvl="1" indent="0">
              <a:spcAft>
                <a:spcPts val="600"/>
              </a:spcAft>
              <a:buNone/>
              <a:defRPr/>
            </a:pPr>
            <a:r>
              <a:rPr lang="en-US" sz="1200" dirty="0">
                <a:latin typeface="+mn-lt"/>
                <a:ea typeface="MS PGothic" charset="0"/>
              </a:rPr>
              <a:t>Taxa real de </a:t>
            </a:r>
            <a:r>
              <a:rPr lang="en-US" sz="1200" dirty="0" err="1">
                <a:latin typeface="+mn-lt"/>
                <a:ea typeface="MS PGothic" charset="0"/>
              </a:rPr>
              <a:t>n</a:t>
            </a:r>
            <a:r>
              <a:rPr lang="en-US" sz="1200" dirty="0" err="1">
                <a:latin typeface="+mn-lt"/>
                <a:ea typeface="MS PGothic" charset="0"/>
                <a:cs typeface="Calibri"/>
              </a:rPr>
              <a:t>ão</a:t>
            </a:r>
            <a:r>
              <a:rPr lang="en-US" sz="1200" dirty="0">
                <a:latin typeface="+mn-lt"/>
                <a:ea typeface="MS PGothic" charset="0"/>
                <a:cs typeface="Calibri"/>
              </a:rPr>
              <a:t> </a:t>
            </a:r>
            <a:r>
              <a:rPr lang="en-US" sz="1200" dirty="0" err="1">
                <a:latin typeface="+mn-lt"/>
                <a:ea typeface="MS PGothic" charset="0"/>
                <a:cs typeface="Calibri"/>
              </a:rPr>
              <a:t>resposta</a:t>
            </a:r>
            <a:r>
              <a:rPr lang="en-US" sz="1200" dirty="0">
                <a:latin typeface="+mn-lt"/>
                <a:ea typeface="MS PGothic" charset="0"/>
              </a:rPr>
              <a:t>  - t</a:t>
            </a:r>
            <a:r>
              <a:rPr lang="en-US" sz="1200" dirty="0">
                <a:latin typeface="+mn-lt"/>
              </a:rPr>
              <a:t>otal: </a:t>
            </a:r>
            <a:r>
              <a:rPr lang="en-US" sz="1200" b="1" dirty="0">
                <a:latin typeface="+mn-lt"/>
              </a:rPr>
              <a:t>40</a:t>
            </a:r>
            <a:endParaRPr lang="en-US" sz="1200" dirty="0">
              <a:latin typeface="+mn-lt"/>
            </a:endParaRPr>
          </a:p>
        </p:txBody>
      </p:sp>
    </p:spTree>
    <p:extLst>
      <p:ext uri="{BB962C8B-B14F-4D97-AF65-F5344CB8AC3E}">
        <p14:creationId xmlns:p14="http://schemas.microsoft.com/office/powerpoint/2010/main" val="32698670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914400"/>
            <a:ext cx="7696200" cy="3581400"/>
          </a:xfrm>
        </p:spPr>
        <p:txBody>
          <a:bodyPr numCol="2">
            <a:noAutofit/>
          </a:bodyPr>
          <a:lstStyle/>
          <a:p>
            <a:pPr marL="0" lvl="1" indent="0">
              <a:spcAft>
                <a:spcPts val="600"/>
              </a:spcAft>
              <a:buNone/>
              <a:defRPr/>
            </a:pPr>
            <a:r>
              <a:rPr lang="en-US" sz="1400" dirty="0">
                <a:latin typeface="+mn-lt"/>
                <a:ea typeface="MS PGothic" charset="0"/>
              </a:rPr>
              <a:t>Taxa real de </a:t>
            </a:r>
            <a:r>
              <a:rPr lang="en-US" sz="1400" dirty="0" err="1">
                <a:latin typeface="+mn-lt"/>
                <a:ea typeface="MS PGothic" charset="0"/>
              </a:rPr>
              <a:t>n</a:t>
            </a:r>
            <a:r>
              <a:rPr lang="en-US" sz="1400" dirty="0" err="1">
                <a:latin typeface="+mn-lt"/>
                <a:ea typeface="MS PGothic" charset="0"/>
                <a:cs typeface="Calibri"/>
              </a:rPr>
              <a:t>ão</a:t>
            </a:r>
            <a:r>
              <a:rPr lang="en-US" sz="1400" dirty="0">
                <a:latin typeface="+mn-lt"/>
                <a:ea typeface="MS PGothic" charset="0"/>
                <a:cs typeface="Calibri"/>
              </a:rPr>
              <a:t> </a:t>
            </a:r>
            <a:r>
              <a:rPr lang="en-US" sz="1400" dirty="0" err="1">
                <a:latin typeface="+mn-lt"/>
                <a:ea typeface="MS PGothic" charset="0"/>
                <a:cs typeface="Calibri"/>
              </a:rPr>
              <a:t>resposta</a:t>
            </a:r>
            <a:r>
              <a:rPr lang="en-US" sz="1400" dirty="0">
                <a:latin typeface="+mn-lt"/>
                <a:ea typeface="MS PGothic" charset="0"/>
              </a:rPr>
              <a:t> - </a:t>
            </a:r>
            <a:r>
              <a:rPr lang="en-US" sz="1400" dirty="0">
                <a:latin typeface="+mn-lt"/>
              </a:rPr>
              <a:t>total (%): </a:t>
            </a:r>
            <a:r>
              <a:rPr lang="en-US" sz="1400" b="1" dirty="0">
                <a:latin typeface="+mn-lt"/>
              </a:rPr>
              <a:t>2.5</a:t>
            </a:r>
          </a:p>
          <a:p>
            <a:pPr marL="0" lvl="1" indent="0">
              <a:spcAft>
                <a:spcPts val="600"/>
              </a:spcAft>
              <a:buNone/>
              <a:defRPr/>
            </a:pPr>
            <a:r>
              <a:rPr lang="en-US" sz="1400" dirty="0" err="1">
                <a:latin typeface="+mn-lt"/>
              </a:rPr>
              <a:t>Recursos</a:t>
            </a:r>
            <a:r>
              <a:rPr lang="en-US" sz="1400" dirty="0">
                <a:latin typeface="+mn-lt"/>
              </a:rPr>
              <a:t> e agenda real TAS – Data de </a:t>
            </a:r>
            <a:r>
              <a:rPr lang="en-US" sz="1400" dirty="0" err="1">
                <a:latin typeface="+mn-lt"/>
              </a:rPr>
              <a:t>in</a:t>
            </a:r>
            <a:r>
              <a:rPr lang="en-US" sz="1400" dirty="0" err="1">
                <a:latin typeface="+mn-lt"/>
                <a:cs typeface="Calibri"/>
              </a:rPr>
              <a:t>ício</a:t>
            </a:r>
            <a:r>
              <a:rPr lang="en-US" sz="1400" dirty="0">
                <a:latin typeface="+mn-lt"/>
              </a:rPr>
              <a:t>:</a:t>
            </a:r>
            <a:r>
              <a:rPr lang="en-US" sz="1400" b="1" dirty="0">
                <a:latin typeface="+mn-lt"/>
              </a:rPr>
              <a:t> 1 de </a:t>
            </a:r>
            <a:r>
              <a:rPr lang="en-US" sz="1400" b="1" dirty="0" err="1">
                <a:latin typeface="+mn-lt"/>
              </a:rPr>
              <a:t>Fevereiro</a:t>
            </a:r>
            <a:r>
              <a:rPr lang="en-US" sz="1400" b="1" dirty="0">
                <a:latin typeface="+mn-lt"/>
              </a:rPr>
              <a:t> de 2014</a:t>
            </a:r>
            <a:r>
              <a:rPr lang="en-US" sz="1400" dirty="0">
                <a:latin typeface="+mn-lt"/>
              </a:rPr>
              <a:t> </a:t>
            </a:r>
          </a:p>
          <a:p>
            <a:pPr marL="0" lvl="1" indent="0">
              <a:spcAft>
                <a:spcPts val="600"/>
              </a:spcAft>
              <a:buNone/>
              <a:defRPr/>
            </a:pPr>
            <a:r>
              <a:rPr lang="en-US" sz="1400" dirty="0" err="1">
                <a:latin typeface="+mn-lt"/>
              </a:rPr>
              <a:t>Recursos</a:t>
            </a:r>
            <a:r>
              <a:rPr lang="en-US" sz="1400" dirty="0">
                <a:latin typeface="+mn-lt"/>
              </a:rPr>
              <a:t> e agenda real TAS –  </a:t>
            </a:r>
            <a:r>
              <a:rPr lang="en-US" sz="1400" dirty="0" err="1">
                <a:latin typeface="+mn-lt"/>
              </a:rPr>
              <a:t>Custo</a:t>
            </a:r>
            <a:r>
              <a:rPr lang="en-US" sz="1400" dirty="0">
                <a:latin typeface="+mn-lt"/>
              </a:rPr>
              <a:t> real: </a:t>
            </a:r>
            <a:r>
              <a:rPr lang="en-US" sz="1400" b="1" dirty="0">
                <a:latin typeface="+mn-lt"/>
              </a:rPr>
              <a:t>75,000</a:t>
            </a:r>
          </a:p>
          <a:p>
            <a:pPr marL="0" lvl="1" indent="0">
              <a:spcAft>
                <a:spcPts val="600"/>
              </a:spcAft>
              <a:buNone/>
              <a:defRPr/>
            </a:pPr>
            <a:r>
              <a:rPr lang="en-US" sz="1400" dirty="0" err="1">
                <a:latin typeface="+mn-lt"/>
              </a:rPr>
              <a:t>Recursos</a:t>
            </a:r>
            <a:r>
              <a:rPr lang="en-US" sz="1400" dirty="0">
                <a:latin typeface="+mn-lt"/>
              </a:rPr>
              <a:t> e agenda real TAS – </a:t>
            </a:r>
            <a:r>
              <a:rPr lang="en-US" sz="1400" dirty="0" err="1">
                <a:latin typeface="+mn-lt"/>
              </a:rPr>
              <a:t>fonte</a:t>
            </a:r>
            <a:r>
              <a:rPr lang="en-US" sz="1400" dirty="0">
                <a:latin typeface="+mn-lt"/>
              </a:rPr>
              <a:t> de </a:t>
            </a:r>
            <a:r>
              <a:rPr lang="en-US" sz="1400" dirty="0" err="1">
                <a:latin typeface="+mn-lt"/>
              </a:rPr>
              <a:t>financiamento</a:t>
            </a:r>
            <a:r>
              <a:rPr lang="en-US" sz="1400" dirty="0">
                <a:latin typeface="+mn-lt"/>
              </a:rPr>
              <a:t>: </a:t>
            </a:r>
            <a:r>
              <a:rPr lang="en-US" sz="1400" b="1" dirty="0" err="1">
                <a:latin typeface="+mn-lt"/>
              </a:rPr>
              <a:t>Minist</a:t>
            </a:r>
            <a:r>
              <a:rPr lang="en-US" sz="1400" b="1" dirty="0" err="1">
                <a:latin typeface="+mn-lt"/>
                <a:cs typeface="Calibri"/>
              </a:rPr>
              <a:t>ério</a:t>
            </a:r>
            <a:r>
              <a:rPr lang="en-US" sz="1400" b="1" dirty="0">
                <a:latin typeface="+mn-lt"/>
                <a:cs typeface="Calibri"/>
              </a:rPr>
              <a:t> da </a:t>
            </a:r>
            <a:r>
              <a:rPr lang="en-US" sz="1400" b="1" dirty="0" err="1">
                <a:latin typeface="+mn-lt"/>
                <a:cs typeface="Calibri"/>
              </a:rPr>
              <a:t>Saúde</a:t>
            </a:r>
            <a:endParaRPr lang="en-US" sz="1400" b="1" dirty="0">
              <a:latin typeface="+mn-lt"/>
            </a:endParaRPr>
          </a:p>
          <a:p>
            <a:pPr marL="0" lvl="1" indent="0">
              <a:spcAft>
                <a:spcPts val="600"/>
              </a:spcAft>
              <a:buNone/>
              <a:defRPr/>
            </a:pPr>
            <a:r>
              <a:rPr lang="en-US" sz="1400" dirty="0">
                <a:latin typeface="+mn-lt"/>
              </a:rPr>
              <a:t>Se </a:t>
            </a:r>
            <a:r>
              <a:rPr lang="en-US" sz="1400" dirty="0" err="1">
                <a:latin typeface="+mn-lt"/>
              </a:rPr>
              <a:t>implementar</a:t>
            </a:r>
            <a:r>
              <a:rPr lang="en-US" sz="1400" dirty="0">
                <a:latin typeface="+mn-lt"/>
              </a:rPr>
              <a:t> TAS </a:t>
            </a:r>
            <a:r>
              <a:rPr lang="en-US" sz="1400" dirty="0" err="1">
                <a:latin typeface="+mn-lt"/>
              </a:rPr>
              <a:t>nas</a:t>
            </a:r>
            <a:r>
              <a:rPr lang="en-US" sz="1400" dirty="0">
                <a:latin typeface="+mn-lt"/>
              </a:rPr>
              <a:t> </a:t>
            </a:r>
            <a:r>
              <a:rPr lang="en-US" sz="1400" dirty="0" err="1">
                <a:latin typeface="+mn-lt"/>
              </a:rPr>
              <a:t>escolas</a:t>
            </a:r>
            <a:r>
              <a:rPr lang="en-US" sz="1400" dirty="0">
                <a:latin typeface="+mn-lt"/>
              </a:rPr>
              <a:t> , </a:t>
            </a:r>
            <a:r>
              <a:rPr lang="en-US" sz="1400" dirty="0" err="1">
                <a:latin typeface="+mn-lt"/>
              </a:rPr>
              <a:t>ano</a:t>
            </a:r>
            <a:r>
              <a:rPr lang="en-US" sz="1400" dirty="0">
                <a:latin typeface="+mn-lt"/>
              </a:rPr>
              <a:t>(s) com a </a:t>
            </a:r>
            <a:r>
              <a:rPr lang="en-US" sz="1400" dirty="0" err="1">
                <a:latin typeface="+mn-lt"/>
              </a:rPr>
              <a:t>maioria</a:t>
            </a:r>
            <a:r>
              <a:rPr lang="en-US" sz="1400" dirty="0">
                <a:latin typeface="+mn-lt"/>
              </a:rPr>
              <a:t> de </a:t>
            </a:r>
            <a:r>
              <a:rPr lang="en-US" sz="1400" dirty="0" err="1">
                <a:latin typeface="+mn-lt"/>
              </a:rPr>
              <a:t>alunos</a:t>
            </a:r>
            <a:r>
              <a:rPr lang="en-US" sz="1400" dirty="0">
                <a:latin typeface="+mn-lt"/>
              </a:rPr>
              <a:t> com 6-7 </a:t>
            </a:r>
            <a:r>
              <a:rPr lang="en-US" sz="1400" dirty="0" err="1">
                <a:latin typeface="+mn-lt"/>
              </a:rPr>
              <a:t>anos</a:t>
            </a:r>
            <a:r>
              <a:rPr lang="en-US" sz="1400" dirty="0">
                <a:latin typeface="+mn-lt"/>
              </a:rPr>
              <a:t>: </a:t>
            </a:r>
            <a:r>
              <a:rPr lang="en-US" sz="1400" b="1" dirty="0">
                <a:latin typeface="+mn-lt"/>
              </a:rPr>
              <a:t>1 and 2</a:t>
            </a:r>
          </a:p>
          <a:p>
            <a:pPr marL="0" lvl="1" indent="0">
              <a:spcAft>
                <a:spcPts val="600"/>
              </a:spcAft>
              <a:buNone/>
              <a:defRPr/>
            </a:pPr>
            <a:r>
              <a:rPr lang="en-US" sz="1400" dirty="0">
                <a:latin typeface="+mn-lt"/>
              </a:rPr>
              <a:t>Se </a:t>
            </a:r>
            <a:r>
              <a:rPr lang="en-US" sz="1400" dirty="0" err="1">
                <a:latin typeface="+mn-lt"/>
              </a:rPr>
              <a:t>implementar</a:t>
            </a:r>
            <a:r>
              <a:rPr lang="en-US" sz="1400" dirty="0">
                <a:latin typeface="+mn-lt"/>
              </a:rPr>
              <a:t> TAS </a:t>
            </a:r>
            <a:r>
              <a:rPr lang="en-US" sz="1400" dirty="0" err="1">
                <a:latin typeface="+mn-lt"/>
              </a:rPr>
              <a:t>nas</a:t>
            </a:r>
            <a:r>
              <a:rPr lang="en-US" sz="1400" dirty="0">
                <a:latin typeface="+mn-lt"/>
              </a:rPr>
              <a:t> </a:t>
            </a:r>
            <a:r>
              <a:rPr lang="en-US" sz="1400" dirty="0" err="1">
                <a:latin typeface="+mn-lt"/>
              </a:rPr>
              <a:t>escolas</a:t>
            </a:r>
            <a:r>
              <a:rPr lang="en-US" sz="1400" dirty="0">
                <a:latin typeface="+mn-lt"/>
              </a:rPr>
              <a:t>, </a:t>
            </a:r>
            <a:r>
              <a:rPr lang="en-US" sz="1400" dirty="0" err="1">
                <a:latin typeface="+mn-lt"/>
              </a:rPr>
              <a:t>número</a:t>
            </a:r>
            <a:r>
              <a:rPr lang="en-US" sz="1400" dirty="0">
                <a:latin typeface="+mn-lt"/>
              </a:rPr>
              <a:t> total de </a:t>
            </a:r>
            <a:r>
              <a:rPr lang="en-US" sz="1400" dirty="0" err="1">
                <a:latin typeface="+mn-lt"/>
              </a:rPr>
              <a:t>escolas</a:t>
            </a:r>
            <a:r>
              <a:rPr lang="en-US" sz="1400" dirty="0">
                <a:latin typeface="+mn-lt"/>
              </a:rPr>
              <a:t>  </a:t>
            </a:r>
            <a:r>
              <a:rPr lang="en-US" sz="1400" dirty="0" err="1">
                <a:latin typeface="+mn-lt"/>
              </a:rPr>
              <a:t>primárias</a:t>
            </a:r>
            <a:r>
              <a:rPr lang="en-US" sz="1400" dirty="0">
                <a:latin typeface="+mn-lt"/>
              </a:rPr>
              <a:t> </a:t>
            </a:r>
            <a:r>
              <a:rPr lang="en-US" sz="1400" dirty="0" err="1">
                <a:latin typeface="+mn-lt"/>
              </a:rPr>
              <a:t>na</a:t>
            </a:r>
            <a:r>
              <a:rPr lang="en-US" sz="1400" dirty="0">
                <a:latin typeface="+mn-lt"/>
              </a:rPr>
              <a:t> EU: </a:t>
            </a:r>
            <a:r>
              <a:rPr lang="en-US" sz="1400" b="1" dirty="0">
                <a:latin typeface="+mn-lt"/>
              </a:rPr>
              <a:t>116</a:t>
            </a:r>
          </a:p>
          <a:p>
            <a:pPr marL="0" lvl="1" indent="0">
              <a:spcAft>
                <a:spcPts val="600"/>
              </a:spcAft>
              <a:buNone/>
              <a:defRPr/>
            </a:pPr>
            <a:r>
              <a:rPr lang="en-US" sz="1400" dirty="0">
                <a:latin typeface="+mn-lt"/>
              </a:rPr>
              <a:t>Se </a:t>
            </a:r>
            <a:r>
              <a:rPr lang="en-US" sz="1400" dirty="0" err="1">
                <a:latin typeface="+mn-lt"/>
              </a:rPr>
              <a:t>implementar</a:t>
            </a:r>
            <a:r>
              <a:rPr lang="en-US" sz="1400" dirty="0">
                <a:latin typeface="+mn-lt"/>
              </a:rPr>
              <a:t> TAS </a:t>
            </a:r>
            <a:r>
              <a:rPr lang="en-US" sz="1400" dirty="0" err="1">
                <a:latin typeface="+mn-lt"/>
              </a:rPr>
              <a:t>nas</a:t>
            </a:r>
            <a:r>
              <a:rPr lang="en-US" sz="1400" dirty="0">
                <a:latin typeface="+mn-lt"/>
              </a:rPr>
              <a:t> </a:t>
            </a:r>
            <a:r>
              <a:rPr lang="en-US" sz="1400" dirty="0" err="1">
                <a:latin typeface="+mn-lt"/>
              </a:rPr>
              <a:t>comunidades</a:t>
            </a:r>
            <a:r>
              <a:rPr lang="en-US" sz="1400" dirty="0">
                <a:latin typeface="+mn-lt"/>
              </a:rPr>
              <a:t>, </a:t>
            </a:r>
            <a:r>
              <a:rPr lang="en-US" sz="1400" dirty="0" err="1">
                <a:latin typeface="+mn-lt"/>
              </a:rPr>
              <a:t>n</a:t>
            </a:r>
            <a:r>
              <a:rPr lang="en-US" sz="1400" dirty="0" err="1">
                <a:latin typeface="+mn-lt"/>
                <a:cs typeface="Calibri"/>
              </a:rPr>
              <a:t>úmero</a:t>
            </a:r>
            <a:r>
              <a:rPr lang="en-US" sz="1400" dirty="0">
                <a:latin typeface="+mn-lt"/>
                <a:cs typeface="Calibri"/>
              </a:rPr>
              <a:t> total de </a:t>
            </a:r>
            <a:r>
              <a:rPr lang="en-US" sz="1400" dirty="0" err="1">
                <a:latin typeface="+mn-lt"/>
                <a:cs typeface="Calibri"/>
              </a:rPr>
              <a:t>áreas</a:t>
            </a:r>
            <a:r>
              <a:rPr lang="en-US" sz="1400" dirty="0">
                <a:latin typeface="+mn-lt"/>
                <a:cs typeface="Calibri"/>
              </a:rPr>
              <a:t> </a:t>
            </a:r>
            <a:r>
              <a:rPr lang="en-US" sz="1400" dirty="0" err="1">
                <a:latin typeface="+mn-lt"/>
                <a:cs typeface="Calibri"/>
              </a:rPr>
              <a:t>enumeradas</a:t>
            </a:r>
            <a:r>
              <a:rPr lang="en-US" sz="1400" dirty="0">
                <a:latin typeface="+mn-lt"/>
              </a:rPr>
              <a:t> </a:t>
            </a:r>
            <a:r>
              <a:rPr lang="en-US" sz="1400" dirty="0" err="1">
                <a:latin typeface="+mn-lt"/>
              </a:rPr>
              <a:t>na</a:t>
            </a:r>
            <a:r>
              <a:rPr lang="en-US" sz="1400" dirty="0">
                <a:latin typeface="+mn-lt"/>
              </a:rPr>
              <a:t> EU: </a:t>
            </a:r>
            <a:r>
              <a:rPr lang="en-US" sz="1400" b="1" dirty="0" err="1">
                <a:latin typeface="+mn-lt"/>
              </a:rPr>
              <a:t>deixar</a:t>
            </a:r>
            <a:r>
              <a:rPr lang="en-US" sz="1400" b="1" dirty="0">
                <a:latin typeface="+mn-lt"/>
              </a:rPr>
              <a:t> </a:t>
            </a:r>
            <a:r>
              <a:rPr lang="en-US" sz="1400" b="1" dirty="0" err="1">
                <a:latin typeface="+mn-lt"/>
              </a:rPr>
              <a:t>em</a:t>
            </a:r>
            <a:r>
              <a:rPr lang="en-US" sz="1400" b="1" dirty="0">
                <a:latin typeface="+mn-lt"/>
              </a:rPr>
              <a:t> </a:t>
            </a:r>
            <a:r>
              <a:rPr lang="en-US" sz="1400" b="1" dirty="0" err="1">
                <a:latin typeface="+mn-lt"/>
              </a:rPr>
              <a:t>branco</a:t>
            </a:r>
            <a:endParaRPr lang="en-US" sz="1400" b="1" dirty="0">
              <a:latin typeface="+mn-lt"/>
            </a:endParaRPr>
          </a:p>
          <a:p>
            <a:pPr marL="0" lvl="1" indent="0">
              <a:spcAft>
                <a:spcPts val="600"/>
              </a:spcAft>
              <a:buNone/>
              <a:defRPr/>
            </a:pPr>
            <a:endParaRPr lang="en-US" sz="1400" dirty="0">
              <a:latin typeface="+mn-lt"/>
            </a:endParaRPr>
          </a:p>
          <a:p>
            <a:pPr marL="0" lvl="1" indent="0">
              <a:spcAft>
                <a:spcPts val="600"/>
              </a:spcAft>
              <a:buNone/>
              <a:defRPr/>
            </a:pPr>
            <a:endParaRPr lang="en-US" sz="1400" dirty="0">
              <a:latin typeface="+mn-lt"/>
            </a:endParaRPr>
          </a:p>
          <a:p>
            <a:pPr marL="0" lvl="1" indent="0">
              <a:spcAft>
                <a:spcPts val="600"/>
              </a:spcAft>
              <a:buNone/>
              <a:defRPr/>
            </a:pPr>
            <a:r>
              <a:rPr lang="en-US" sz="1400" dirty="0" err="1">
                <a:latin typeface="+mn-lt"/>
              </a:rPr>
              <a:t>Decis</a:t>
            </a:r>
            <a:r>
              <a:rPr lang="en-US" sz="1400" dirty="0" err="1">
                <a:latin typeface="+mn-lt"/>
                <a:cs typeface="Calibri"/>
              </a:rPr>
              <a:t>ão</a:t>
            </a:r>
            <a:r>
              <a:rPr lang="en-US" sz="1400" dirty="0">
                <a:latin typeface="+mn-lt"/>
                <a:cs typeface="Calibri"/>
              </a:rPr>
              <a:t> </a:t>
            </a:r>
            <a:r>
              <a:rPr lang="en-US" sz="1400" dirty="0" err="1">
                <a:latin typeface="+mn-lt"/>
                <a:cs typeface="Calibri"/>
              </a:rPr>
              <a:t>crítica</a:t>
            </a:r>
            <a:r>
              <a:rPr lang="en-US" sz="1400" dirty="0">
                <a:latin typeface="+mn-lt"/>
              </a:rPr>
              <a:t>: </a:t>
            </a:r>
            <a:r>
              <a:rPr lang="en-US" sz="1400" b="1" dirty="0" err="1">
                <a:latin typeface="+mn-lt"/>
              </a:rPr>
              <a:t>Parar</a:t>
            </a:r>
            <a:r>
              <a:rPr lang="en-US" sz="1400" b="1" dirty="0">
                <a:latin typeface="+mn-lt"/>
              </a:rPr>
              <a:t> AMD</a:t>
            </a:r>
            <a:endParaRPr lang="en-US" sz="1400" dirty="0">
              <a:latin typeface="+mn-lt"/>
            </a:endParaRPr>
          </a:p>
          <a:p>
            <a:pPr marL="0" lvl="1" indent="0">
              <a:spcAft>
                <a:spcPts val="600"/>
              </a:spcAft>
              <a:buNone/>
              <a:defRPr/>
            </a:pPr>
            <a:r>
              <a:rPr lang="en-US" sz="1400" dirty="0" err="1">
                <a:latin typeface="+mn-lt"/>
              </a:rPr>
              <a:t>Recursos</a:t>
            </a:r>
            <a:r>
              <a:rPr lang="en-US" sz="1400" dirty="0">
                <a:latin typeface="+mn-lt"/>
              </a:rPr>
              <a:t> e agenda real TAS – # de </a:t>
            </a:r>
            <a:r>
              <a:rPr lang="en-US" sz="1400" dirty="0" err="1">
                <a:latin typeface="+mn-lt"/>
              </a:rPr>
              <a:t>dias</a:t>
            </a:r>
            <a:r>
              <a:rPr lang="en-US" sz="1400" dirty="0">
                <a:latin typeface="+mn-lt"/>
              </a:rPr>
              <a:t> de </a:t>
            </a:r>
            <a:r>
              <a:rPr lang="en-US" sz="1400" dirty="0" err="1">
                <a:latin typeface="+mn-lt"/>
              </a:rPr>
              <a:t>inqu</a:t>
            </a:r>
            <a:r>
              <a:rPr lang="en-US" sz="1400" dirty="0" err="1">
                <a:latin typeface="+mn-lt"/>
                <a:cs typeface="Calibri"/>
              </a:rPr>
              <a:t>érito</a:t>
            </a:r>
            <a:r>
              <a:rPr lang="en-US" sz="1400" dirty="0">
                <a:latin typeface="+mn-lt"/>
                <a:cs typeface="Calibri"/>
              </a:rPr>
              <a:t> </a:t>
            </a:r>
            <a:r>
              <a:rPr lang="en-US" sz="1400" dirty="0" err="1">
                <a:latin typeface="+mn-lt"/>
                <a:cs typeface="Calibri"/>
              </a:rPr>
              <a:t>necessários</a:t>
            </a:r>
            <a:r>
              <a:rPr lang="en-US" sz="1400" dirty="0">
                <a:latin typeface="+mn-lt"/>
                <a:cs typeface="Calibri"/>
              </a:rPr>
              <a:t>: </a:t>
            </a:r>
            <a:r>
              <a:rPr lang="en-US" sz="1400" b="1" dirty="0">
                <a:latin typeface="+mn-lt"/>
              </a:rPr>
              <a:t>25 </a:t>
            </a:r>
            <a:r>
              <a:rPr lang="en-US" sz="1400" b="1" dirty="0" err="1">
                <a:latin typeface="+mn-lt"/>
              </a:rPr>
              <a:t>dias</a:t>
            </a:r>
            <a:endParaRPr lang="en-US" sz="1400" dirty="0">
              <a:latin typeface="+mn-lt"/>
            </a:endParaRPr>
          </a:p>
          <a:p>
            <a:pPr marL="0" lvl="1" indent="0">
              <a:spcAft>
                <a:spcPts val="600"/>
              </a:spcAft>
              <a:buNone/>
              <a:defRPr/>
            </a:pPr>
            <a:r>
              <a:rPr lang="en-US" sz="1400" dirty="0" err="1">
                <a:latin typeface="+mn-lt"/>
              </a:rPr>
              <a:t>Recursos</a:t>
            </a:r>
            <a:r>
              <a:rPr lang="en-US" sz="1400" dirty="0">
                <a:latin typeface="+mn-lt"/>
              </a:rPr>
              <a:t> e agenda real TAS –  </a:t>
            </a:r>
            <a:r>
              <a:rPr lang="en-US" sz="1400" dirty="0" err="1">
                <a:latin typeface="+mn-lt"/>
              </a:rPr>
              <a:t>Moeda</a:t>
            </a:r>
            <a:r>
              <a:rPr lang="en-US" sz="1400" dirty="0">
                <a:latin typeface="+mn-lt"/>
              </a:rPr>
              <a:t> real dos </a:t>
            </a:r>
            <a:r>
              <a:rPr lang="en-US" sz="1400" dirty="0" err="1">
                <a:latin typeface="+mn-lt"/>
              </a:rPr>
              <a:t>custos</a:t>
            </a:r>
            <a:r>
              <a:rPr lang="en-US" sz="1400" dirty="0">
                <a:latin typeface="+mn-lt"/>
              </a:rPr>
              <a:t>: </a:t>
            </a:r>
            <a:r>
              <a:rPr lang="en-US" sz="1400" b="1" dirty="0">
                <a:latin typeface="+mn-lt"/>
              </a:rPr>
              <a:t>US Dollars</a:t>
            </a:r>
          </a:p>
          <a:p>
            <a:pPr marL="0" lvl="1" indent="0">
              <a:spcAft>
                <a:spcPts val="600"/>
              </a:spcAft>
              <a:buNone/>
              <a:defRPr/>
            </a:pPr>
            <a:r>
              <a:rPr lang="en-US" sz="1400" dirty="0" err="1">
                <a:latin typeface="+mn-lt"/>
              </a:rPr>
              <a:t>Recursos</a:t>
            </a:r>
            <a:r>
              <a:rPr lang="en-US" sz="1400" dirty="0">
                <a:latin typeface="+mn-lt"/>
              </a:rPr>
              <a:t> e agenda real TAS- # of ICT or </a:t>
            </a:r>
            <a:r>
              <a:rPr lang="en-US" sz="1400" dirty="0" err="1">
                <a:latin typeface="+mn-lt"/>
              </a:rPr>
              <a:t>Brugia</a:t>
            </a:r>
            <a:r>
              <a:rPr lang="en-US" sz="1400" dirty="0">
                <a:latin typeface="+mn-lt"/>
              </a:rPr>
              <a:t> Rapid tests used: </a:t>
            </a:r>
            <a:r>
              <a:rPr lang="en-US" sz="1400" b="1" dirty="0">
                <a:latin typeface="+mn-lt"/>
              </a:rPr>
              <a:t>1,530</a:t>
            </a:r>
          </a:p>
          <a:p>
            <a:pPr marL="0" lvl="1" indent="0">
              <a:spcAft>
                <a:spcPts val="600"/>
              </a:spcAft>
              <a:buNone/>
              <a:defRPr/>
            </a:pPr>
            <a:r>
              <a:rPr lang="en-US" sz="1400" dirty="0">
                <a:latin typeface="+mn-lt"/>
              </a:rPr>
              <a:t>Se </a:t>
            </a:r>
            <a:r>
              <a:rPr lang="en-US" sz="1400" dirty="0" err="1">
                <a:latin typeface="+mn-lt"/>
              </a:rPr>
              <a:t>implementar</a:t>
            </a:r>
            <a:r>
              <a:rPr lang="en-US" sz="1400" dirty="0">
                <a:latin typeface="+mn-lt"/>
              </a:rPr>
              <a:t> TAS </a:t>
            </a:r>
            <a:r>
              <a:rPr lang="en-US" sz="1400" dirty="0" err="1">
                <a:latin typeface="+mn-lt"/>
              </a:rPr>
              <a:t>nas</a:t>
            </a:r>
            <a:r>
              <a:rPr lang="en-US" sz="1400" dirty="0">
                <a:latin typeface="+mn-lt"/>
              </a:rPr>
              <a:t> </a:t>
            </a:r>
            <a:r>
              <a:rPr lang="en-US" sz="1400" dirty="0" err="1">
                <a:latin typeface="+mn-lt"/>
              </a:rPr>
              <a:t>escolas</a:t>
            </a:r>
            <a:r>
              <a:rPr lang="en-US" sz="1400" dirty="0">
                <a:latin typeface="+mn-lt"/>
              </a:rPr>
              <a:t>, </a:t>
            </a:r>
            <a:r>
              <a:rPr lang="en-US" sz="1400" dirty="0" err="1">
                <a:latin typeface="+mn-lt"/>
              </a:rPr>
              <a:t>n</a:t>
            </a:r>
            <a:r>
              <a:rPr lang="en-US" sz="1400" dirty="0" err="1">
                <a:latin typeface="+mn-lt"/>
                <a:cs typeface="Calibri"/>
              </a:rPr>
              <a:t>úmero</a:t>
            </a:r>
            <a:r>
              <a:rPr lang="en-US" sz="1400" dirty="0">
                <a:latin typeface="+mn-lt"/>
                <a:cs typeface="Calibri"/>
              </a:rPr>
              <a:t> total de </a:t>
            </a:r>
            <a:r>
              <a:rPr lang="en-US" sz="1400" dirty="0" err="1">
                <a:latin typeface="+mn-lt"/>
                <a:cs typeface="Calibri"/>
              </a:rPr>
              <a:t>crianças</a:t>
            </a:r>
            <a:r>
              <a:rPr lang="en-US" sz="1400" dirty="0">
                <a:latin typeface="+mn-lt"/>
                <a:cs typeface="Calibri"/>
              </a:rPr>
              <a:t> no(s) </a:t>
            </a:r>
            <a:r>
              <a:rPr lang="en-US" sz="1400" dirty="0" err="1">
                <a:latin typeface="+mn-lt"/>
                <a:cs typeface="Calibri"/>
              </a:rPr>
              <a:t>ano</a:t>
            </a:r>
            <a:r>
              <a:rPr lang="en-US" sz="1400" dirty="0">
                <a:latin typeface="+mn-lt"/>
                <a:cs typeface="Calibri"/>
              </a:rPr>
              <a:t>(s) </a:t>
            </a:r>
            <a:r>
              <a:rPr lang="en-US" sz="1400" dirty="0" err="1">
                <a:latin typeface="+mn-lt"/>
                <a:cs typeface="Calibri"/>
              </a:rPr>
              <a:t>seleccionados</a:t>
            </a:r>
            <a:r>
              <a:rPr lang="en-US" sz="1400" dirty="0">
                <a:latin typeface="+mn-lt"/>
              </a:rPr>
              <a:t> </a:t>
            </a:r>
            <a:r>
              <a:rPr lang="en-US" sz="1400" dirty="0" err="1">
                <a:latin typeface="+mn-lt"/>
              </a:rPr>
              <a:t>na</a:t>
            </a:r>
            <a:r>
              <a:rPr lang="en-US" sz="1400" dirty="0">
                <a:latin typeface="+mn-lt"/>
              </a:rPr>
              <a:t> EU: </a:t>
            </a:r>
            <a:r>
              <a:rPr lang="en-US" sz="1400" b="1" dirty="0">
                <a:latin typeface="+mn-lt"/>
              </a:rPr>
              <a:t>3,700</a:t>
            </a:r>
          </a:p>
          <a:p>
            <a:pPr marL="0" lvl="1" indent="0">
              <a:spcAft>
                <a:spcPts val="600"/>
              </a:spcAft>
              <a:buNone/>
              <a:defRPr/>
            </a:pPr>
            <a:r>
              <a:rPr lang="en-US" sz="1400" dirty="0">
                <a:latin typeface="+mn-lt"/>
              </a:rPr>
              <a:t>Se </a:t>
            </a:r>
            <a:r>
              <a:rPr lang="en-US" sz="1400" dirty="0" err="1">
                <a:latin typeface="+mn-lt"/>
              </a:rPr>
              <a:t>implementar</a:t>
            </a:r>
            <a:r>
              <a:rPr lang="en-US" sz="1400" dirty="0">
                <a:latin typeface="+mn-lt"/>
              </a:rPr>
              <a:t> TAS </a:t>
            </a:r>
            <a:r>
              <a:rPr lang="en-US" sz="1400" dirty="0" err="1">
                <a:latin typeface="+mn-lt"/>
              </a:rPr>
              <a:t>nas</a:t>
            </a:r>
            <a:r>
              <a:rPr lang="en-US" sz="1400" dirty="0">
                <a:latin typeface="+mn-lt"/>
              </a:rPr>
              <a:t> </a:t>
            </a:r>
            <a:r>
              <a:rPr lang="en-US" sz="1400" dirty="0" err="1">
                <a:latin typeface="+mn-lt"/>
              </a:rPr>
              <a:t>comunidades</a:t>
            </a:r>
            <a:r>
              <a:rPr lang="en-US" sz="1400" dirty="0">
                <a:latin typeface="+mn-lt"/>
              </a:rPr>
              <a:t>, </a:t>
            </a:r>
            <a:r>
              <a:rPr lang="en-US" sz="1400" dirty="0" err="1">
                <a:latin typeface="+mn-lt"/>
              </a:rPr>
              <a:t>n</a:t>
            </a:r>
            <a:r>
              <a:rPr lang="en-US" sz="1400" dirty="0" err="1">
                <a:latin typeface="+mn-lt"/>
                <a:cs typeface="Calibri"/>
              </a:rPr>
              <a:t>úmero</a:t>
            </a:r>
            <a:r>
              <a:rPr lang="en-US" sz="1400" dirty="0">
                <a:latin typeface="+mn-lt"/>
                <a:cs typeface="Calibri"/>
              </a:rPr>
              <a:t> total de </a:t>
            </a:r>
            <a:r>
              <a:rPr lang="en-US" sz="1400" dirty="0" err="1">
                <a:latin typeface="+mn-lt"/>
                <a:cs typeface="Calibri"/>
              </a:rPr>
              <a:t>crianças</a:t>
            </a:r>
            <a:r>
              <a:rPr lang="en-US" sz="1400" dirty="0">
                <a:latin typeface="+mn-lt"/>
                <a:cs typeface="Calibri"/>
              </a:rPr>
              <a:t> de 6-7anos  </a:t>
            </a:r>
            <a:r>
              <a:rPr lang="en-US" sz="1400" dirty="0" err="1">
                <a:latin typeface="+mn-lt"/>
                <a:cs typeface="Calibri"/>
              </a:rPr>
              <a:t>na</a:t>
            </a:r>
            <a:r>
              <a:rPr lang="en-US" sz="1400" dirty="0">
                <a:latin typeface="+mn-lt"/>
                <a:cs typeface="Calibri"/>
              </a:rPr>
              <a:t> EU</a:t>
            </a:r>
            <a:r>
              <a:rPr lang="en-US" sz="1400" dirty="0">
                <a:latin typeface="+mn-lt"/>
              </a:rPr>
              <a:t>: </a:t>
            </a:r>
            <a:r>
              <a:rPr lang="en-US" sz="1400" b="1" dirty="0" err="1">
                <a:latin typeface="+mn-lt"/>
              </a:rPr>
              <a:t>deixar</a:t>
            </a:r>
            <a:r>
              <a:rPr lang="en-US" sz="1400" b="1" dirty="0">
                <a:latin typeface="+mn-lt"/>
              </a:rPr>
              <a:t> </a:t>
            </a:r>
            <a:r>
              <a:rPr lang="en-US" sz="1400" b="1" dirty="0" err="1">
                <a:latin typeface="+mn-lt"/>
              </a:rPr>
              <a:t>em</a:t>
            </a:r>
            <a:r>
              <a:rPr lang="en-US" sz="1400" b="1" dirty="0">
                <a:latin typeface="+mn-lt"/>
              </a:rPr>
              <a:t> </a:t>
            </a:r>
            <a:r>
              <a:rPr lang="en-US" sz="1400" b="1" dirty="0" err="1">
                <a:latin typeface="+mn-lt"/>
              </a:rPr>
              <a:t>branco</a:t>
            </a:r>
            <a:endParaRPr lang="en-US" sz="1400" b="1" dirty="0">
              <a:latin typeface="+mn-lt"/>
            </a:endParaRPr>
          </a:p>
          <a:p>
            <a:pPr marL="0" lvl="1" indent="0">
              <a:spcAft>
                <a:spcPts val="600"/>
              </a:spcAft>
              <a:buNone/>
              <a:defRPr/>
            </a:pPr>
            <a:r>
              <a:rPr lang="en-US" sz="1400" dirty="0" err="1">
                <a:latin typeface="+mn-lt"/>
              </a:rPr>
              <a:t>Financiadores</a:t>
            </a:r>
            <a:r>
              <a:rPr lang="en-US" sz="1400" dirty="0">
                <a:latin typeface="+mn-lt"/>
              </a:rPr>
              <a:t>/</a:t>
            </a:r>
            <a:r>
              <a:rPr lang="en-US" sz="1400" dirty="0" err="1">
                <a:latin typeface="+mn-lt"/>
              </a:rPr>
              <a:t>Parceiros</a:t>
            </a:r>
            <a:r>
              <a:rPr lang="en-US" sz="1400" dirty="0">
                <a:latin typeface="+mn-lt"/>
              </a:rPr>
              <a:t>: </a:t>
            </a:r>
            <a:r>
              <a:rPr lang="en-US" sz="1400" b="1" dirty="0">
                <a:latin typeface="+mn-lt"/>
              </a:rPr>
              <a:t>CDC</a:t>
            </a:r>
            <a:r>
              <a:rPr lang="en-US" sz="1400" dirty="0">
                <a:latin typeface="+mn-lt"/>
              </a:rPr>
              <a:t> (</a:t>
            </a:r>
            <a:r>
              <a:rPr lang="en-US" sz="1400" dirty="0" err="1">
                <a:latin typeface="+mn-lt"/>
              </a:rPr>
              <a:t>adicionar</a:t>
            </a:r>
            <a:r>
              <a:rPr lang="en-US" sz="1400" dirty="0">
                <a:latin typeface="+mn-lt"/>
              </a:rPr>
              <a:t>)</a:t>
            </a:r>
          </a:p>
        </p:txBody>
      </p:sp>
      <p:sp>
        <p:nvSpPr>
          <p:cNvPr id="4" name="TextBox 3"/>
          <p:cNvSpPr txBox="1"/>
          <p:nvPr/>
        </p:nvSpPr>
        <p:spPr>
          <a:xfrm>
            <a:off x="914400" y="4800600"/>
            <a:ext cx="6400800" cy="677108"/>
          </a:xfrm>
          <a:prstGeom prst="rect">
            <a:avLst/>
          </a:prstGeom>
          <a:noFill/>
        </p:spPr>
        <p:txBody>
          <a:bodyPr wrap="square" rtlCol="0">
            <a:spAutoFit/>
          </a:bodyPr>
          <a:lstStyle/>
          <a:p>
            <a:pPr marL="0" lvl="1">
              <a:spcAft>
                <a:spcPts val="600"/>
              </a:spcAft>
            </a:pPr>
            <a:r>
              <a:rPr lang="en-US" sz="1100" b="1" dirty="0" err="1">
                <a:solidFill>
                  <a:srgbClr val="17375D"/>
                </a:solidFill>
                <a:latin typeface="Segoe UI Semibold" pitchFamily="34" charset="0"/>
                <a:ea typeface="Segoe UI" pitchFamily="34" charset="0"/>
                <a:cs typeface="Segoe UI" pitchFamily="34" charset="0"/>
              </a:rPr>
              <a:t>Quando</a:t>
            </a:r>
            <a:r>
              <a:rPr lang="en-US" sz="1100" b="1" dirty="0">
                <a:solidFill>
                  <a:srgbClr val="17375D"/>
                </a:solidFill>
                <a:latin typeface="Segoe UI Semibold" pitchFamily="34" charset="0"/>
                <a:ea typeface="Segoe UI" pitchFamily="34" charset="0"/>
                <a:cs typeface="Segoe UI" pitchFamily="34" charset="0"/>
              </a:rPr>
              <a:t> </a:t>
            </a:r>
            <a:r>
              <a:rPr lang="en-US" sz="1100" b="1" dirty="0" err="1">
                <a:solidFill>
                  <a:srgbClr val="17375D"/>
                </a:solidFill>
                <a:latin typeface="Segoe UI Semibold" pitchFamily="34" charset="0"/>
                <a:ea typeface="Segoe UI" pitchFamily="34" charset="0"/>
                <a:cs typeface="Segoe UI" pitchFamily="34" charset="0"/>
              </a:rPr>
              <a:t>terminar</a:t>
            </a:r>
            <a:r>
              <a:rPr lang="en-US" sz="1100" b="1" dirty="0">
                <a:solidFill>
                  <a:srgbClr val="17375D"/>
                </a:solidFill>
                <a:latin typeface="Segoe UI Semibold" pitchFamily="34" charset="0"/>
                <a:ea typeface="Segoe UI" pitchFamily="34" charset="0"/>
                <a:cs typeface="Segoe UI" pitchFamily="34" charset="0"/>
              </a:rPr>
              <a:t>, </a:t>
            </a:r>
            <a:r>
              <a:rPr lang="en-US" sz="1100" b="1" dirty="0" err="1">
                <a:solidFill>
                  <a:srgbClr val="17375D"/>
                </a:solidFill>
                <a:latin typeface="Segoe UI Semibold" pitchFamily="34" charset="0"/>
                <a:ea typeface="Segoe UI" pitchFamily="34" charset="0"/>
                <a:cs typeface="Segoe UI" pitchFamily="34" charset="0"/>
              </a:rPr>
              <a:t>clicar</a:t>
            </a:r>
            <a:r>
              <a:rPr lang="en-US" sz="1100" b="1" dirty="0">
                <a:solidFill>
                  <a:srgbClr val="17375D"/>
                </a:solidFill>
                <a:latin typeface="Segoe UI Semibold" pitchFamily="34" charset="0"/>
                <a:ea typeface="Segoe UI" pitchFamily="34" charset="0"/>
                <a:cs typeface="Segoe UI" pitchFamily="34" charset="0"/>
              </a:rPr>
              <a:t> </a:t>
            </a:r>
            <a:r>
              <a:rPr lang="en-US" sz="1100" b="1" dirty="0">
                <a:solidFill>
                  <a:srgbClr val="17375D"/>
                </a:solidFill>
                <a:latin typeface="Segoe UI" pitchFamily="34" charset="0"/>
                <a:ea typeface="Segoe UI" pitchFamily="34" charset="0"/>
                <a:cs typeface="Segoe UI" pitchFamily="34" charset="0"/>
              </a:rPr>
              <a:t>Save</a:t>
            </a:r>
          </a:p>
          <a:p>
            <a:pPr marL="0" lvl="1"/>
            <a:r>
              <a:rPr lang="en-US" sz="1100" b="1" dirty="0" err="1">
                <a:solidFill>
                  <a:srgbClr val="17375D"/>
                </a:solidFill>
                <a:latin typeface="Segoe UI Semibold" pitchFamily="34" charset="0"/>
                <a:ea typeface="Segoe UI" pitchFamily="34" charset="0"/>
                <a:cs typeface="Segoe UI" pitchFamily="34" charset="0"/>
              </a:rPr>
              <a:t>Encontrar</a:t>
            </a:r>
            <a:r>
              <a:rPr lang="en-US" sz="1100" b="1" dirty="0">
                <a:solidFill>
                  <a:srgbClr val="17375D"/>
                </a:solidFill>
                <a:latin typeface="Segoe UI Semibold" pitchFamily="34" charset="0"/>
                <a:ea typeface="Segoe UI" pitchFamily="34" charset="0"/>
                <a:cs typeface="Segoe UI" pitchFamily="34" charset="0"/>
              </a:rPr>
              <a:t> o </a:t>
            </a:r>
            <a:r>
              <a:rPr lang="en-US" sz="1100" b="1" dirty="0" err="1">
                <a:solidFill>
                  <a:srgbClr val="17375D"/>
                </a:solidFill>
                <a:latin typeface="Segoe UI Semibold" pitchFamily="34" charset="0"/>
                <a:ea typeface="Segoe UI" pitchFamily="34" charset="0"/>
                <a:cs typeface="Segoe UI" pitchFamily="34" charset="0"/>
              </a:rPr>
              <a:t>formul</a:t>
            </a:r>
            <a:r>
              <a:rPr lang="en-US" sz="1100" b="1" dirty="0" err="1">
                <a:solidFill>
                  <a:srgbClr val="17375D"/>
                </a:solidFill>
                <a:latin typeface="Calibri"/>
                <a:ea typeface="Segoe UI" pitchFamily="34" charset="0"/>
                <a:cs typeface="Calibri"/>
              </a:rPr>
              <a:t>ário</a:t>
            </a:r>
            <a:r>
              <a:rPr lang="en-US" sz="1100" b="1" dirty="0">
                <a:solidFill>
                  <a:srgbClr val="17375D"/>
                </a:solidFill>
                <a:latin typeface="Calibri"/>
                <a:ea typeface="Segoe UI" pitchFamily="34" charset="0"/>
                <a:cs typeface="Calibri"/>
              </a:rPr>
              <a:t> de </a:t>
            </a:r>
            <a:r>
              <a:rPr lang="en-US" sz="1100" b="1" dirty="0" err="1">
                <a:solidFill>
                  <a:srgbClr val="17375D"/>
                </a:solidFill>
                <a:latin typeface="Calibri"/>
                <a:ea typeface="Segoe UI" pitchFamily="34" charset="0"/>
                <a:cs typeface="Calibri"/>
              </a:rPr>
              <a:t>inquérito</a:t>
            </a:r>
            <a:r>
              <a:rPr lang="en-US" sz="1100" b="1" dirty="0">
                <a:solidFill>
                  <a:srgbClr val="17375D"/>
                </a:solidFill>
                <a:latin typeface="Calibri"/>
                <a:ea typeface="Segoe UI" pitchFamily="34" charset="0"/>
                <a:cs typeface="Calibri"/>
              </a:rPr>
              <a:t> </a:t>
            </a:r>
            <a:r>
              <a:rPr lang="en-US" sz="1100" b="1" dirty="0" err="1">
                <a:solidFill>
                  <a:srgbClr val="17375D"/>
                </a:solidFill>
                <a:latin typeface="Calibri"/>
                <a:ea typeface="Segoe UI" pitchFamily="34" charset="0"/>
                <a:cs typeface="Calibri"/>
              </a:rPr>
              <a:t>acabado</a:t>
            </a:r>
            <a:r>
              <a:rPr lang="en-US" sz="1100" b="1" dirty="0">
                <a:solidFill>
                  <a:srgbClr val="17375D"/>
                </a:solidFill>
                <a:latin typeface="Calibri"/>
                <a:ea typeface="Segoe UI" pitchFamily="34" charset="0"/>
                <a:cs typeface="Calibri"/>
              </a:rPr>
              <a:t> de </a:t>
            </a:r>
            <a:r>
              <a:rPr lang="en-US" sz="1100" b="1" dirty="0" err="1">
                <a:solidFill>
                  <a:srgbClr val="17375D"/>
                </a:solidFill>
                <a:latin typeface="Calibri"/>
                <a:ea typeface="Segoe UI" pitchFamily="34" charset="0"/>
                <a:cs typeface="Calibri"/>
              </a:rPr>
              <a:t>inserir</a:t>
            </a:r>
            <a:r>
              <a:rPr lang="en-US" sz="1100" b="1" dirty="0">
                <a:solidFill>
                  <a:srgbClr val="17375D"/>
                </a:solidFill>
                <a:latin typeface="Calibri"/>
                <a:ea typeface="Segoe UI" pitchFamily="34" charset="0"/>
                <a:cs typeface="Calibri"/>
              </a:rPr>
              <a:t> </a:t>
            </a:r>
            <a:r>
              <a:rPr lang="en-US" sz="1100" b="1" dirty="0" err="1">
                <a:solidFill>
                  <a:srgbClr val="17375D"/>
                </a:solidFill>
                <a:latin typeface="Calibri"/>
                <a:ea typeface="Segoe UI" pitchFamily="34" charset="0"/>
                <a:cs typeface="Calibri"/>
              </a:rPr>
              <a:t>na</a:t>
            </a:r>
            <a:r>
              <a:rPr lang="en-US" sz="1100" b="1" dirty="0">
                <a:solidFill>
                  <a:srgbClr val="17375D"/>
                </a:solidFill>
                <a:latin typeface="Calibri"/>
                <a:ea typeface="Segoe UI" pitchFamily="34" charset="0"/>
                <a:cs typeface="Calibri"/>
              </a:rPr>
              <a:t> </a:t>
            </a:r>
            <a:r>
              <a:rPr lang="en-US" sz="1100" b="1" dirty="0" err="1">
                <a:solidFill>
                  <a:srgbClr val="17375D"/>
                </a:solidFill>
                <a:latin typeface="Calibri"/>
                <a:ea typeface="Segoe UI" pitchFamily="34" charset="0"/>
                <a:cs typeface="Calibri"/>
              </a:rPr>
              <a:t>caixa</a:t>
            </a:r>
            <a:r>
              <a:rPr lang="en-US" sz="1100" b="1" dirty="0">
                <a:solidFill>
                  <a:srgbClr val="17375D"/>
                </a:solidFill>
                <a:latin typeface="Calibri"/>
                <a:ea typeface="Segoe UI" pitchFamily="34" charset="0"/>
                <a:cs typeface="Calibri"/>
              </a:rPr>
              <a:t> da </a:t>
            </a:r>
            <a:r>
              <a:rPr lang="en-US" sz="1100" b="1" dirty="0" err="1">
                <a:solidFill>
                  <a:srgbClr val="17375D"/>
                </a:solidFill>
                <a:latin typeface="Calibri"/>
                <a:ea typeface="Segoe UI" pitchFamily="34" charset="0"/>
                <a:cs typeface="Calibri"/>
              </a:rPr>
              <a:t>lista</a:t>
            </a:r>
            <a:r>
              <a:rPr lang="en-US" sz="1100" b="1" dirty="0">
                <a:solidFill>
                  <a:srgbClr val="17375D"/>
                </a:solidFill>
                <a:latin typeface="Calibri"/>
                <a:ea typeface="Segoe UI" pitchFamily="34" charset="0"/>
                <a:cs typeface="Calibri"/>
              </a:rPr>
              <a:t> de </a:t>
            </a:r>
            <a:r>
              <a:rPr lang="en-US" sz="1100" b="1" dirty="0" err="1">
                <a:solidFill>
                  <a:srgbClr val="17375D"/>
                </a:solidFill>
                <a:latin typeface="Calibri"/>
                <a:ea typeface="Segoe UI" pitchFamily="34" charset="0"/>
                <a:cs typeface="Calibri"/>
              </a:rPr>
              <a:t>inquéritos</a:t>
            </a:r>
            <a:r>
              <a:rPr lang="en-US" sz="1100" b="1" dirty="0">
                <a:solidFill>
                  <a:srgbClr val="17375D"/>
                </a:solidFill>
                <a:latin typeface="Calibri"/>
                <a:ea typeface="Segoe UI" pitchFamily="34" charset="0"/>
                <a:cs typeface="Calibri"/>
              </a:rPr>
              <a:t> para </a:t>
            </a:r>
            <a:r>
              <a:rPr lang="en-US" sz="1100" b="1" dirty="0">
                <a:solidFill>
                  <a:srgbClr val="17375D"/>
                </a:solidFill>
                <a:latin typeface="Segoe UI Semibold" pitchFamily="34" charset="0"/>
                <a:ea typeface="Segoe UI" pitchFamily="34" charset="0"/>
                <a:cs typeface="Segoe UI" pitchFamily="34" charset="0"/>
              </a:rPr>
              <a:t>Kora e </a:t>
            </a:r>
            <a:r>
              <a:rPr lang="en-US" sz="1100" b="1" dirty="0" err="1">
                <a:solidFill>
                  <a:srgbClr val="17375D"/>
                </a:solidFill>
                <a:latin typeface="Segoe UI Semibold" pitchFamily="34" charset="0"/>
                <a:ea typeface="Segoe UI" pitchFamily="34" charset="0"/>
                <a:cs typeface="Segoe UI" pitchFamily="34" charset="0"/>
              </a:rPr>
              <a:t>Lusson</a:t>
            </a:r>
            <a:endParaRPr lang="en-US" sz="1100" b="1" dirty="0">
              <a:solidFill>
                <a:srgbClr val="17375D"/>
              </a:solidFill>
              <a:latin typeface="Segoe UI Semibold" pitchFamily="34" charset="0"/>
              <a:ea typeface="Segoe UI" pitchFamily="34" charset="0"/>
              <a:cs typeface="Segoe UI" pitchFamily="34" charset="0"/>
            </a:endParaRPr>
          </a:p>
        </p:txBody>
      </p:sp>
    </p:spTree>
    <p:extLst>
      <p:ext uri="{BB962C8B-B14F-4D97-AF65-F5344CB8AC3E}">
        <p14:creationId xmlns:p14="http://schemas.microsoft.com/office/powerpoint/2010/main" val="1549713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PT" dirty="0"/>
              <a:t>Inserir o inquérito de local de verificação/alerta para a Schisto (esquistosomiase) </a:t>
            </a:r>
          </a:p>
        </p:txBody>
      </p:sp>
      <p:sp>
        <p:nvSpPr>
          <p:cNvPr id="2" name="Text Placeholder 1"/>
          <p:cNvSpPr>
            <a:spLocks noGrp="1"/>
          </p:cNvSpPr>
          <p:nvPr>
            <p:ph type="body" sz="quarter" idx="10"/>
          </p:nvPr>
        </p:nvSpPr>
        <p:spPr>
          <a:xfrm>
            <a:off x="762000" y="1371600"/>
            <a:ext cx="7696200" cy="4953000"/>
          </a:xfrm>
        </p:spPr>
        <p:txBody>
          <a:bodyPr>
            <a:noAutofit/>
          </a:bodyPr>
          <a:lstStyle/>
          <a:p>
            <a:pPr marL="457200" indent="-457200">
              <a:spcAft>
                <a:spcPts val="600"/>
              </a:spcAft>
              <a:buAutoNum type="arabicPeriod"/>
            </a:pPr>
            <a:r>
              <a:rPr lang="pt-PT" sz="1400" dirty="0">
                <a:latin typeface="+mn-lt"/>
              </a:rPr>
              <a:t>Seleccionar </a:t>
            </a:r>
            <a:r>
              <a:rPr lang="pt-PT" sz="1400" b="1" dirty="0">
                <a:latin typeface="+mn-lt"/>
              </a:rPr>
              <a:t>Lusson</a:t>
            </a:r>
            <a:r>
              <a:rPr lang="pt-PT" sz="1400" dirty="0">
                <a:latin typeface="+mn-lt"/>
              </a:rPr>
              <a:t> da árvore de unidade administrativa.</a:t>
            </a:r>
          </a:p>
          <a:p>
            <a:pPr marL="457200" indent="-457200">
              <a:spcAft>
                <a:spcPts val="600"/>
              </a:spcAft>
              <a:buAutoNum type="arabicPeriod"/>
            </a:pPr>
            <a:r>
              <a:rPr lang="pt-PT" sz="1400" dirty="0">
                <a:latin typeface="+mn-lt"/>
              </a:rPr>
              <a:t>Escolher </a:t>
            </a:r>
            <a:r>
              <a:rPr lang="pt-PT" sz="1400" b="1" dirty="0">
                <a:latin typeface="+mn-lt"/>
              </a:rPr>
              <a:t>Schistosomiasis Sentinel/Spot Check Site Survey </a:t>
            </a:r>
            <a:br>
              <a:rPr lang="pt-PT" sz="1400" b="1" dirty="0">
                <a:latin typeface="+mn-lt"/>
              </a:rPr>
            </a:br>
            <a:r>
              <a:rPr lang="pt-PT" sz="1400" dirty="0">
                <a:latin typeface="+mn-lt"/>
              </a:rPr>
              <a:t>da lista vertical</a:t>
            </a:r>
          </a:p>
          <a:p>
            <a:pPr marL="457200" indent="-457200">
              <a:spcAft>
                <a:spcPts val="600"/>
              </a:spcAft>
              <a:buAutoNum type="arabicPeriod"/>
            </a:pPr>
            <a:r>
              <a:rPr lang="pt-PT" sz="1400" dirty="0">
                <a:latin typeface="+mn-lt"/>
              </a:rPr>
              <a:t>Escolher </a:t>
            </a:r>
            <a:r>
              <a:rPr lang="pt-PT" sz="1400" b="1" dirty="0">
                <a:latin typeface="+mn-lt"/>
              </a:rPr>
              <a:t>Distrit</a:t>
            </a:r>
            <a:r>
              <a:rPr lang="pt-PT" sz="1400" dirty="0">
                <a:latin typeface="+mn-lt"/>
              </a:rPr>
              <a:t> para o nível de implementação</a:t>
            </a:r>
          </a:p>
          <a:p>
            <a:r>
              <a:rPr lang="pt-PT" sz="1400" dirty="0">
                <a:latin typeface="+mn-lt"/>
              </a:rPr>
              <a:t>Seleccionar os seguintes distritos para o </a:t>
            </a:r>
            <a:r>
              <a:rPr lang="pt-PT" sz="1400" dirty="0"/>
              <a:t>inqu</a:t>
            </a:r>
            <a:r>
              <a:rPr lang="pt-PT" sz="1400" dirty="0">
                <a:latin typeface="Calibri"/>
                <a:cs typeface="Calibri"/>
              </a:rPr>
              <a:t>érito</a:t>
            </a:r>
            <a:r>
              <a:rPr lang="pt-PT" sz="1400" dirty="0">
                <a:latin typeface="+mn-lt"/>
              </a:rPr>
              <a:t>:</a:t>
            </a:r>
          </a:p>
          <a:p>
            <a:pPr marL="742950" lvl="2" indent="-285750">
              <a:buSzPct val="100000"/>
              <a:buFont typeface="Wingdings" charset="2"/>
              <a:buChar char="§"/>
            </a:pPr>
            <a:r>
              <a:rPr lang="pt-PT" sz="1400" b="1" dirty="0" err="1">
                <a:latin typeface="+mn-lt"/>
              </a:rPr>
              <a:t>Kora</a:t>
            </a:r>
            <a:r>
              <a:rPr lang="pt-PT" sz="1400" b="1" dirty="0">
                <a:latin typeface="+mn-lt"/>
              </a:rPr>
              <a:t> </a:t>
            </a:r>
            <a:r>
              <a:rPr lang="pt-PT" sz="1400" dirty="0">
                <a:latin typeface="+mn-lt"/>
              </a:rPr>
              <a:t>(na Província do Norte)</a:t>
            </a:r>
          </a:p>
          <a:p>
            <a:pPr marL="457200" indent="-457200">
              <a:spcAft>
                <a:spcPts val="600"/>
              </a:spcAft>
              <a:buAutoNum type="arabicPeriod"/>
            </a:pPr>
            <a:r>
              <a:rPr lang="pt-PT" sz="1400" dirty="0">
                <a:latin typeface="+mn-lt"/>
              </a:rPr>
              <a:t>Clicar o botão </a:t>
            </a:r>
            <a:r>
              <a:rPr lang="pt-PT" sz="1400" b="1" dirty="0">
                <a:latin typeface="+mn-lt"/>
              </a:rPr>
              <a:t>Select</a:t>
            </a:r>
            <a:r>
              <a:rPr lang="pt-PT" sz="1400" dirty="0">
                <a:latin typeface="+mn-lt"/>
              </a:rPr>
              <a:t> </a:t>
            </a:r>
          </a:p>
          <a:p>
            <a:pPr marL="457200" indent="-457200">
              <a:spcAft>
                <a:spcPts val="600"/>
              </a:spcAft>
              <a:buAutoNum type="arabicPeriod"/>
            </a:pPr>
            <a:r>
              <a:rPr lang="pt-PT" sz="1400" dirty="0">
                <a:latin typeface="+mn-lt"/>
              </a:rPr>
              <a:t>Inserir o tipo de local: Sentinel</a:t>
            </a:r>
          </a:p>
          <a:p>
            <a:pPr marL="457200" indent="-457200">
              <a:spcAft>
                <a:spcPts val="600"/>
              </a:spcAft>
              <a:buAutoNum type="arabicPeriod"/>
            </a:pPr>
            <a:r>
              <a:rPr lang="pt-PT" sz="1400" dirty="0">
                <a:latin typeface="+mn-lt"/>
              </a:rPr>
              <a:t>Clicar </a:t>
            </a:r>
            <a:r>
              <a:rPr lang="pt-PT" sz="1400" b="1" dirty="0">
                <a:latin typeface="+mn-lt"/>
              </a:rPr>
              <a:t>Add/edit/delete new sites</a:t>
            </a:r>
          </a:p>
          <a:p>
            <a:pPr>
              <a:spcAft>
                <a:spcPts val="600"/>
              </a:spcAft>
            </a:pPr>
            <a:r>
              <a:rPr lang="pt-PT" sz="1400" dirty="0"/>
              <a:t>Clicar </a:t>
            </a:r>
            <a:r>
              <a:rPr lang="pt-PT" sz="1400" b="1" dirty="0"/>
              <a:t>Add new site</a:t>
            </a:r>
          </a:p>
          <a:p>
            <a:pPr>
              <a:spcAft>
                <a:spcPts val="600"/>
              </a:spcAft>
            </a:pPr>
            <a:r>
              <a:rPr lang="pt-PT" sz="1400" dirty="0">
                <a:latin typeface="+mn-lt"/>
              </a:rPr>
              <a:t>Nome do local: </a:t>
            </a:r>
            <a:r>
              <a:rPr lang="pt-PT" sz="1400" b="1" dirty="0">
                <a:latin typeface="+mn-lt"/>
              </a:rPr>
              <a:t>Main School    </a:t>
            </a:r>
          </a:p>
          <a:p>
            <a:pPr marL="457200" indent="-457200">
              <a:spcAft>
                <a:spcPts val="600"/>
              </a:spcAft>
              <a:buAutoNum type="arabicPeriod"/>
            </a:pPr>
            <a:r>
              <a:rPr lang="pt-PT" sz="1400" dirty="0">
                <a:latin typeface="+mn-lt"/>
              </a:rPr>
              <a:t>Latitude: </a:t>
            </a:r>
            <a:r>
              <a:rPr lang="pt-PT" sz="1400" b="1" dirty="0">
                <a:latin typeface="+mn-lt"/>
              </a:rPr>
              <a:t>10</a:t>
            </a:r>
            <a:r>
              <a:rPr lang="pt-PT" sz="1400" dirty="0">
                <a:latin typeface="+mn-lt"/>
              </a:rPr>
              <a:t>	</a:t>
            </a:r>
          </a:p>
          <a:p>
            <a:pPr marL="457200" indent="-457200">
              <a:spcAft>
                <a:spcPts val="600"/>
              </a:spcAft>
              <a:buAutoNum type="arabicPeriod"/>
            </a:pPr>
            <a:r>
              <a:rPr lang="pt-PT" sz="1400" dirty="0">
                <a:latin typeface="+mn-lt"/>
              </a:rPr>
              <a:t>Longitude: </a:t>
            </a:r>
            <a:r>
              <a:rPr lang="pt-PT" sz="1400" b="1" dirty="0">
                <a:latin typeface="+mn-lt"/>
              </a:rPr>
              <a:t>20</a:t>
            </a:r>
          </a:p>
          <a:p>
            <a:pPr marL="457200" indent="-457200">
              <a:buAutoNum type="arabicPeriod"/>
            </a:pPr>
            <a:r>
              <a:rPr lang="pt-PT" sz="1400" dirty="0">
                <a:latin typeface="+mn-lt"/>
              </a:rPr>
              <a:t>Clicar </a:t>
            </a:r>
            <a:r>
              <a:rPr lang="pt-PT" sz="1400" b="1" dirty="0">
                <a:latin typeface="+mn-lt"/>
              </a:rPr>
              <a:t>Save </a:t>
            </a:r>
            <a:r>
              <a:rPr lang="pt-PT" sz="1400" dirty="0">
                <a:latin typeface="+mn-lt"/>
              </a:rPr>
              <a:t>e continuar inserindo  os dados a  partir do próximo slide.</a:t>
            </a:r>
          </a:p>
        </p:txBody>
      </p:sp>
    </p:spTree>
    <p:extLst>
      <p:ext uri="{BB962C8B-B14F-4D97-AF65-F5344CB8AC3E}">
        <p14:creationId xmlns:p14="http://schemas.microsoft.com/office/powerpoint/2010/main" val="37352770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829736"/>
            <a:ext cx="8077200" cy="5334000"/>
          </a:xfrm>
        </p:spPr>
        <p:txBody>
          <a:bodyPr numCol="2">
            <a:noAutofit/>
          </a:bodyPr>
          <a:lstStyle/>
          <a:p>
            <a:pPr marL="0" lvl="1" indent="0">
              <a:spcAft>
                <a:spcPts val="600"/>
              </a:spcAft>
              <a:buNone/>
              <a:defRPr/>
            </a:pPr>
            <a:r>
              <a:rPr lang="en-US" sz="1200" dirty="0">
                <a:latin typeface="+mn-lt"/>
              </a:rPr>
              <a:t>Data de </a:t>
            </a:r>
            <a:r>
              <a:rPr lang="en-US" sz="1200" dirty="0" err="1">
                <a:latin typeface="+mn-lt"/>
              </a:rPr>
              <a:t>in</a:t>
            </a:r>
            <a:r>
              <a:rPr lang="en-US" sz="1200" dirty="0" err="1">
                <a:latin typeface="+mn-lt"/>
                <a:cs typeface="Calibri"/>
              </a:rPr>
              <a:t>ício</a:t>
            </a:r>
            <a:r>
              <a:rPr lang="en-US" sz="1200" dirty="0">
                <a:latin typeface="+mn-lt"/>
                <a:cs typeface="Calibri"/>
              </a:rPr>
              <a:t> dos dados </a:t>
            </a:r>
            <a:r>
              <a:rPr lang="en-US" sz="1200" dirty="0" err="1">
                <a:latin typeface="+mn-lt"/>
                <a:cs typeface="Calibri"/>
              </a:rPr>
              <a:t>aplica</a:t>
            </a:r>
            <a:r>
              <a:rPr lang="en-US" sz="1200" dirty="0">
                <a:latin typeface="+mn-lt"/>
                <a:cs typeface="Calibri"/>
              </a:rPr>
              <a:t>-se a  </a:t>
            </a:r>
            <a:r>
              <a:rPr lang="pt-PT" sz="1200" dirty="0">
                <a:latin typeface="+mn-lt"/>
              </a:rPr>
              <a:t> </a:t>
            </a:r>
            <a:r>
              <a:rPr lang="pt-PT" sz="1200" b="1" dirty="0">
                <a:latin typeface="+mn-lt"/>
              </a:rPr>
              <a:t>1 de Fevereiro de 2014</a:t>
            </a:r>
          </a:p>
          <a:p>
            <a:pPr marL="0" lvl="1" indent="0">
              <a:spcAft>
                <a:spcPts val="600"/>
              </a:spcAft>
              <a:buNone/>
              <a:defRPr/>
            </a:pPr>
            <a:r>
              <a:rPr lang="pt-PT" sz="1200" dirty="0">
                <a:latin typeface="+mn-lt"/>
              </a:rPr>
              <a:t>Agente casual: </a:t>
            </a:r>
            <a:r>
              <a:rPr lang="pt-PT" sz="1200" b="1" dirty="0">
                <a:latin typeface="+mn-lt"/>
              </a:rPr>
              <a:t>S. </a:t>
            </a:r>
            <a:r>
              <a:rPr lang="pt-PT" sz="1200" b="1" dirty="0" err="1">
                <a:latin typeface="+mn-lt"/>
              </a:rPr>
              <a:t>mansoni</a:t>
            </a:r>
            <a:r>
              <a:rPr lang="pt-PT" sz="1200" b="1" dirty="0">
                <a:latin typeface="+mn-lt"/>
              </a:rPr>
              <a:t> </a:t>
            </a:r>
            <a:r>
              <a:rPr lang="pt-PT" sz="1200" b="1" dirty="0" err="1">
                <a:latin typeface="+mn-lt"/>
              </a:rPr>
              <a:t>and</a:t>
            </a:r>
            <a:r>
              <a:rPr lang="pt-PT" sz="1200" b="1" dirty="0">
                <a:latin typeface="+mn-lt"/>
              </a:rPr>
              <a:t> S. </a:t>
            </a:r>
            <a:r>
              <a:rPr lang="pt-PT" sz="1200" b="1" dirty="0" err="1">
                <a:latin typeface="+mn-lt"/>
              </a:rPr>
              <a:t>mekongi</a:t>
            </a:r>
            <a:endParaRPr lang="pt-PT" sz="1200" b="1" dirty="0">
              <a:latin typeface="+mn-lt"/>
            </a:endParaRPr>
          </a:p>
          <a:p>
            <a:pPr marL="0" lvl="1" indent="0">
              <a:spcAft>
                <a:spcPts val="600"/>
              </a:spcAft>
              <a:buNone/>
              <a:defRPr/>
            </a:pPr>
            <a:r>
              <a:rPr lang="pt-PT" sz="1200" dirty="0">
                <a:latin typeface="+mn-lt"/>
              </a:rPr>
              <a:t>Data mais recente de PC : </a:t>
            </a:r>
            <a:r>
              <a:rPr lang="pt-PT" sz="1200" b="1" dirty="0">
                <a:latin typeface="+mn-lt"/>
              </a:rPr>
              <a:t>1 de Agosto de 2013</a:t>
            </a:r>
          </a:p>
          <a:p>
            <a:pPr marL="0" lvl="1" indent="0">
              <a:spcAft>
                <a:spcPts val="600"/>
              </a:spcAft>
              <a:buNone/>
              <a:defRPr/>
            </a:pPr>
            <a:r>
              <a:rPr lang="pt-PT" sz="1200" dirty="0">
                <a:latin typeface="+mn-lt"/>
              </a:rPr>
              <a:t>Per</a:t>
            </a:r>
            <a:r>
              <a:rPr lang="pt-PT" sz="1200" dirty="0">
                <a:latin typeface="+mn-lt"/>
                <a:cs typeface="Calibri"/>
              </a:rPr>
              <a:t>íodo do inquérito: </a:t>
            </a:r>
            <a:r>
              <a:rPr lang="pt-PT" sz="1200" b="1" dirty="0">
                <a:latin typeface="+mn-lt"/>
                <a:cs typeface="Calibri"/>
              </a:rPr>
              <a:t>Médio prazo</a:t>
            </a:r>
          </a:p>
          <a:p>
            <a:pPr marL="0" lvl="1" indent="0">
              <a:spcAft>
                <a:spcPts val="600"/>
              </a:spcAft>
              <a:buNone/>
              <a:defRPr/>
            </a:pPr>
            <a:r>
              <a:rPr lang="pt-PT" sz="1200" dirty="0">
                <a:latin typeface="+mn-lt"/>
              </a:rPr>
              <a:t>Tipo de local: </a:t>
            </a:r>
            <a:r>
              <a:rPr lang="pt-PT" sz="1200" b="1" dirty="0">
                <a:latin typeface="+mn-lt"/>
              </a:rPr>
              <a:t>Escola</a:t>
            </a:r>
          </a:p>
          <a:p>
            <a:pPr marL="0" lvl="1" indent="0">
              <a:spcAft>
                <a:spcPts val="600"/>
              </a:spcAft>
              <a:buNone/>
              <a:defRPr/>
            </a:pPr>
            <a:r>
              <a:rPr lang="pt-PT" sz="1200" dirty="0">
                <a:latin typeface="+mn-lt"/>
                <a:ea typeface="MS PGothic" charset="0"/>
              </a:rPr>
              <a:t>Data do in</a:t>
            </a:r>
            <a:r>
              <a:rPr lang="pt-PT" sz="1200" dirty="0">
                <a:latin typeface="+mn-lt"/>
                <a:ea typeface="MS PGothic" charset="0"/>
                <a:cs typeface="Calibri"/>
              </a:rPr>
              <a:t>ício do inquérito</a:t>
            </a:r>
            <a:r>
              <a:rPr lang="pt-PT" sz="1200" dirty="0">
                <a:latin typeface="+mn-lt"/>
                <a:ea typeface="MS PGothic" charset="0"/>
              </a:rPr>
              <a:t>: </a:t>
            </a:r>
            <a:r>
              <a:rPr lang="pt-PT" sz="1200" b="1" dirty="0">
                <a:latin typeface="+mn-lt"/>
                <a:ea typeface="MS PGothic" charset="0"/>
              </a:rPr>
              <a:t>1 de Março de 2013</a:t>
            </a:r>
          </a:p>
          <a:p>
            <a:pPr marL="0" lvl="1" indent="0">
              <a:spcAft>
                <a:spcPts val="600"/>
              </a:spcAft>
              <a:buNone/>
              <a:defRPr/>
            </a:pPr>
            <a:r>
              <a:rPr lang="pt-PT" sz="1200" dirty="0">
                <a:latin typeface="+mn-lt"/>
                <a:ea typeface="MS PGothic" charset="0"/>
              </a:rPr>
              <a:t>Dimens</a:t>
            </a:r>
            <a:r>
              <a:rPr lang="pt-PT" sz="1200" dirty="0">
                <a:latin typeface="+mn-lt"/>
                <a:ea typeface="MS PGothic" charset="0"/>
                <a:cs typeface="Calibri"/>
              </a:rPr>
              <a:t>ão das amostras alvo</a:t>
            </a:r>
            <a:r>
              <a:rPr lang="pt-PT" sz="1200" dirty="0">
                <a:latin typeface="+mn-lt"/>
                <a:ea typeface="MS PGothic" charset="0"/>
              </a:rPr>
              <a:t>: </a:t>
            </a:r>
            <a:r>
              <a:rPr lang="pt-PT" sz="1200" b="1" dirty="0">
                <a:latin typeface="+mn-lt"/>
                <a:ea typeface="MS PGothic" charset="0"/>
              </a:rPr>
              <a:t>200</a:t>
            </a:r>
          </a:p>
          <a:p>
            <a:pPr marL="0" lvl="1" indent="0">
              <a:spcAft>
                <a:spcPts val="600"/>
              </a:spcAft>
              <a:buNone/>
              <a:defRPr/>
            </a:pPr>
            <a:r>
              <a:rPr lang="pt-PT" sz="1200" dirty="0">
                <a:latin typeface="+mn-lt"/>
                <a:ea typeface="MS PGothic" charset="0"/>
              </a:rPr>
              <a:t>Número de indivíduos sem resposta: </a:t>
            </a:r>
            <a:r>
              <a:rPr lang="pt-PT" sz="1200" b="1" dirty="0">
                <a:latin typeface="+mn-lt"/>
                <a:ea typeface="MS PGothic" charset="0"/>
              </a:rPr>
              <a:t>10</a:t>
            </a:r>
          </a:p>
          <a:p>
            <a:pPr marL="0" lvl="1" indent="0">
              <a:spcAft>
                <a:spcPts val="600"/>
              </a:spcAft>
              <a:buNone/>
              <a:defRPr/>
            </a:pPr>
            <a:r>
              <a:rPr lang="pt-PT" sz="1200" dirty="0">
                <a:latin typeface="+mn-lt"/>
                <a:ea typeface="MS PGothic" charset="0"/>
              </a:rPr>
              <a:t>Número de casos positivos para </a:t>
            </a:r>
            <a:br>
              <a:rPr lang="pt-PT" sz="1200" dirty="0">
                <a:latin typeface="+mn-lt"/>
                <a:ea typeface="MS PGothic" charset="0"/>
              </a:rPr>
            </a:br>
            <a:r>
              <a:rPr lang="pt-PT" sz="1200" dirty="0">
                <a:latin typeface="+mn-lt"/>
                <a:ea typeface="MS PGothic" charset="0"/>
              </a:rPr>
              <a:t>hematúria na urina: </a:t>
            </a:r>
            <a:r>
              <a:rPr lang="pt-PT" sz="1200" b="1" dirty="0">
                <a:latin typeface="+mn-lt"/>
                <a:ea typeface="MS PGothic" charset="0"/>
              </a:rPr>
              <a:t>20</a:t>
            </a:r>
          </a:p>
          <a:p>
            <a:pPr marL="0" lvl="1" indent="0">
              <a:spcAft>
                <a:spcPts val="600"/>
              </a:spcAft>
              <a:buNone/>
              <a:defRPr/>
            </a:pPr>
            <a:r>
              <a:rPr lang="pt-PT" sz="1200" dirty="0">
                <a:latin typeface="+mn-lt"/>
                <a:ea typeface="MS PGothic" charset="0"/>
              </a:rPr>
              <a:t>Número de infecções esquistosomiais </a:t>
            </a:r>
            <a:br>
              <a:rPr lang="pt-PT" sz="1200" dirty="0">
                <a:latin typeface="+mn-lt"/>
                <a:ea typeface="MS PGothic" charset="0"/>
              </a:rPr>
            </a:br>
            <a:r>
              <a:rPr lang="pt-PT" sz="1200" dirty="0">
                <a:latin typeface="+mn-lt"/>
                <a:ea typeface="MS PGothic" charset="0"/>
              </a:rPr>
              <a:t>urinárias de intensidade elevada: </a:t>
            </a:r>
            <a:r>
              <a:rPr lang="pt-PT" sz="1200" b="1" dirty="0">
                <a:latin typeface="+mn-lt"/>
                <a:ea typeface="MS PGothic" charset="0"/>
              </a:rPr>
              <a:t>10</a:t>
            </a:r>
          </a:p>
          <a:p>
            <a:pPr marL="0" lvl="1" indent="0">
              <a:spcAft>
                <a:spcPts val="600"/>
              </a:spcAft>
              <a:buNone/>
              <a:defRPr/>
            </a:pPr>
            <a:r>
              <a:rPr lang="pt-PT" sz="1200" dirty="0">
                <a:latin typeface="+mn-lt"/>
                <a:ea typeface="MS PGothic" charset="0"/>
              </a:rPr>
              <a:t>Número de casos positivos de infecções </a:t>
            </a:r>
            <a:r>
              <a:rPr lang="pt-PT" sz="1200" dirty="0">
                <a:latin typeface="+mn-lt"/>
              </a:rPr>
              <a:t>esquitosomiases</a:t>
            </a:r>
            <a:r>
              <a:rPr lang="pt-PT" sz="1200" dirty="0">
                <a:latin typeface="+mn-lt"/>
                <a:ea typeface="MS PGothic" charset="0"/>
              </a:rPr>
              <a:t> intestinais: </a:t>
            </a:r>
            <a:r>
              <a:rPr lang="pt-PT" sz="1200" b="1" dirty="0">
                <a:latin typeface="+mn-lt"/>
                <a:ea typeface="MS PGothic" charset="0"/>
              </a:rPr>
              <a:t>150</a:t>
            </a:r>
          </a:p>
          <a:p>
            <a:pPr marL="0" lvl="1" indent="0">
              <a:spcAft>
                <a:spcPts val="600"/>
              </a:spcAft>
              <a:buNone/>
              <a:defRPr/>
            </a:pPr>
            <a:r>
              <a:rPr lang="pt-PT" sz="1200" dirty="0">
                <a:latin typeface="+mn-lt"/>
                <a:ea typeface="MS PGothic" charset="0"/>
              </a:rPr>
              <a:t>Número de infecções </a:t>
            </a:r>
            <a:r>
              <a:rPr lang="pt-PT" sz="1200" dirty="0">
                <a:latin typeface="+mn-lt"/>
              </a:rPr>
              <a:t>esquitosomiais</a:t>
            </a:r>
            <a:r>
              <a:rPr lang="pt-PT" sz="1200" dirty="0">
                <a:latin typeface="+mn-lt"/>
                <a:ea typeface="MS PGothic" charset="0"/>
              </a:rPr>
              <a:t> intestinais de intensidade elevada: </a:t>
            </a:r>
            <a:r>
              <a:rPr lang="pt-PT" sz="1200" b="1" dirty="0">
                <a:latin typeface="+mn-lt"/>
                <a:ea typeface="MS PGothic" charset="0"/>
              </a:rPr>
              <a:t>10</a:t>
            </a:r>
          </a:p>
          <a:p>
            <a:pPr marL="0" lvl="1" indent="0">
              <a:spcAft>
                <a:spcPts val="600"/>
              </a:spcAft>
              <a:buNone/>
              <a:defRPr/>
            </a:pPr>
            <a:endParaRPr lang="pt-PT" sz="1200" b="1" dirty="0">
              <a:latin typeface="+mn-lt"/>
              <a:ea typeface="MS PGothic" charset="0"/>
            </a:endParaRPr>
          </a:p>
          <a:p>
            <a:pPr marL="0" lvl="1" indent="0">
              <a:spcAft>
                <a:spcPts val="600"/>
              </a:spcAft>
              <a:buNone/>
              <a:defRPr/>
            </a:pPr>
            <a:endParaRPr lang="pt-PT" sz="1400" b="1" dirty="0">
              <a:ea typeface="MS PGothic" charset="0"/>
            </a:endParaRPr>
          </a:p>
          <a:p>
            <a:pPr marL="0" lvl="1" indent="0">
              <a:spcAft>
                <a:spcPts val="600"/>
              </a:spcAft>
              <a:buNone/>
              <a:defRPr/>
            </a:pPr>
            <a:endParaRPr lang="pt-PT" sz="1400" dirty="0"/>
          </a:p>
          <a:p>
            <a:pPr marL="0" lvl="1" indent="0">
              <a:spcAft>
                <a:spcPts val="600"/>
              </a:spcAft>
              <a:buNone/>
              <a:defRPr/>
            </a:pPr>
            <a:endParaRPr lang="pt-PT" sz="1400" dirty="0"/>
          </a:p>
          <a:p>
            <a:pPr marL="0" lvl="1" indent="0">
              <a:spcAft>
                <a:spcPts val="600"/>
              </a:spcAft>
              <a:buNone/>
              <a:defRPr/>
            </a:pPr>
            <a:r>
              <a:rPr lang="pt-PT" sz="1200" dirty="0"/>
              <a:t>Descrição de Área Ecológica: </a:t>
            </a:r>
            <a:r>
              <a:rPr lang="pt-PT" sz="1200" b="1" dirty="0"/>
              <a:t>Riverside </a:t>
            </a:r>
          </a:p>
          <a:p>
            <a:pPr marL="0" lvl="1" indent="0">
              <a:spcAft>
                <a:spcPts val="600"/>
              </a:spcAft>
              <a:buNone/>
              <a:defRPr/>
            </a:pPr>
            <a:r>
              <a:rPr lang="pt-PT" sz="1200" dirty="0"/>
              <a:t>Data da primeira ronda de PC (ano): </a:t>
            </a:r>
            <a:r>
              <a:rPr lang="pt-PT" sz="1200" b="1" dirty="0"/>
              <a:t>2010</a:t>
            </a:r>
          </a:p>
          <a:p>
            <a:pPr marL="0" lvl="1" indent="0">
              <a:spcAft>
                <a:spcPts val="600"/>
              </a:spcAft>
              <a:buNone/>
              <a:defRPr/>
            </a:pPr>
            <a:r>
              <a:rPr lang="pt-PT" sz="1200" dirty="0"/>
              <a:t>Número de rondas de PC conclu</a:t>
            </a:r>
            <a:r>
              <a:rPr lang="pt-PT" sz="1200" dirty="0">
                <a:latin typeface="Calibri"/>
                <a:cs typeface="Calibri"/>
              </a:rPr>
              <a:t>ídas antes da implementação do inquérito: </a:t>
            </a:r>
            <a:r>
              <a:rPr lang="pt-PT" sz="1200" b="1" dirty="0">
                <a:latin typeface="Calibri"/>
                <a:cs typeface="Calibri"/>
              </a:rPr>
              <a:t>2 </a:t>
            </a:r>
          </a:p>
          <a:p>
            <a:pPr marL="0" lvl="1" indent="0">
              <a:spcAft>
                <a:spcPts val="600"/>
              </a:spcAft>
              <a:buNone/>
              <a:defRPr/>
            </a:pPr>
            <a:r>
              <a:rPr lang="pt-PT" sz="1200" dirty="0">
                <a:latin typeface="+mn-lt"/>
                <a:cs typeface="Calibri"/>
              </a:rPr>
              <a:t>Este inquérito faz parte de um estudo cohort?</a:t>
            </a:r>
            <a:r>
              <a:rPr lang="pt-PT" sz="1200" b="1" dirty="0">
                <a:latin typeface="+mn-lt"/>
                <a:cs typeface="Calibri"/>
              </a:rPr>
              <a:t> Não</a:t>
            </a:r>
          </a:p>
          <a:p>
            <a:pPr marL="0" lvl="1" indent="0">
              <a:spcAft>
                <a:spcPts val="600"/>
              </a:spcAft>
              <a:buNone/>
              <a:defRPr/>
            </a:pPr>
            <a:r>
              <a:rPr lang="pt-PT" sz="1200" dirty="0">
                <a:latin typeface="+mn-lt"/>
                <a:cs typeface="Calibri"/>
              </a:rPr>
              <a:t>Tipo de teste:</a:t>
            </a:r>
            <a:r>
              <a:rPr lang="pt-PT" sz="1200" b="1" dirty="0">
                <a:latin typeface="+mn-lt"/>
                <a:cs typeface="Calibri"/>
              </a:rPr>
              <a:t> CCA</a:t>
            </a:r>
          </a:p>
          <a:p>
            <a:pPr marL="0" lvl="1" indent="0">
              <a:spcAft>
                <a:spcPts val="600"/>
              </a:spcAft>
              <a:buNone/>
              <a:defRPr/>
            </a:pPr>
            <a:r>
              <a:rPr lang="pt-PT" sz="1200" dirty="0">
                <a:latin typeface="+mn-lt"/>
              </a:rPr>
              <a:t>Data final do inqu</a:t>
            </a:r>
            <a:r>
              <a:rPr lang="pt-PT" sz="1200" dirty="0">
                <a:latin typeface="+mn-lt"/>
                <a:cs typeface="Calibri"/>
              </a:rPr>
              <a:t>érito</a:t>
            </a:r>
            <a:r>
              <a:rPr lang="pt-PT" sz="1200" dirty="0">
                <a:latin typeface="+mn-lt"/>
              </a:rPr>
              <a:t>: </a:t>
            </a:r>
            <a:r>
              <a:rPr lang="pt-PT" sz="1200" b="1" dirty="0">
                <a:latin typeface="+mn-lt"/>
              </a:rPr>
              <a:t>5  de Março de2013</a:t>
            </a:r>
          </a:p>
          <a:p>
            <a:pPr marL="0" lvl="1" indent="0">
              <a:spcAft>
                <a:spcPts val="600"/>
              </a:spcAft>
              <a:buNone/>
              <a:defRPr/>
            </a:pPr>
            <a:r>
              <a:rPr lang="pt-PT" sz="1200" dirty="0">
                <a:latin typeface="+mn-lt"/>
              </a:rPr>
              <a:t>Faixa et</a:t>
            </a:r>
            <a:r>
              <a:rPr lang="pt-PT" sz="1200" dirty="0">
                <a:latin typeface="+mn-lt"/>
                <a:cs typeface="Calibri"/>
              </a:rPr>
              <a:t>ária inquirida </a:t>
            </a:r>
            <a:r>
              <a:rPr lang="pt-PT" sz="1200" dirty="0">
                <a:latin typeface="+mn-lt"/>
              </a:rPr>
              <a:t>: </a:t>
            </a:r>
            <a:r>
              <a:rPr lang="pt-PT" sz="1200" b="1" dirty="0">
                <a:latin typeface="+mn-lt"/>
              </a:rPr>
              <a:t>SAC</a:t>
            </a:r>
          </a:p>
          <a:p>
            <a:pPr marL="0" lvl="1" indent="0">
              <a:spcAft>
                <a:spcPts val="600"/>
              </a:spcAft>
              <a:buNone/>
              <a:defRPr/>
            </a:pPr>
            <a:r>
              <a:rPr lang="pt-PT" sz="1200" dirty="0">
                <a:latin typeface="+mn-lt"/>
              </a:rPr>
              <a:t>Número de pessoas amostradas: </a:t>
            </a:r>
            <a:r>
              <a:rPr lang="pt-PT" sz="1200" b="1" dirty="0">
                <a:latin typeface="+mn-lt"/>
              </a:rPr>
              <a:t>200</a:t>
            </a:r>
          </a:p>
          <a:p>
            <a:pPr marL="0" lvl="1" indent="0">
              <a:spcAft>
                <a:spcPts val="600"/>
              </a:spcAft>
              <a:buNone/>
              <a:defRPr/>
            </a:pPr>
            <a:r>
              <a:rPr lang="pt-PT" sz="1200" dirty="0">
                <a:latin typeface="+mn-lt"/>
              </a:rPr>
              <a:t>Número de indivíduos examinados para </a:t>
            </a:r>
            <a:br>
              <a:rPr lang="pt-PT" sz="1200" dirty="0">
                <a:latin typeface="+mn-lt"/>
              </a:rPr>
            </a:br>
            <a:r>
              <a:rPr lang="pt-PT" sz="1200" dirty="0">
                <a:latin typeface="+mn-lt"/>
              </a:rPr>
              <a:t>esquitosomiases urinárias: </a:t>
            </a:r>
            <a:r>
              <a:rPr lang="pt-PT" sz="1200" b="1" dirty="0">
                <a:latin typeface="+mn-lt"/>
              </a:rPr>
              <a:t>150</a:t>
            </a:r>
          </a:p>
          <a:p>
            <a:pPr marL="0" lvl="1" indent="0">
              <a:spcAft>
                <a:spcPts val="600"/>
              </a:spcAft>
              <a:buNone/>
              <a:defRPr/>
            </a:pPr>
            <a:r>
              <a:rPr lang="pt-PT" sz="1200" dirty="0">
                <a:latin typeface="+mn-lt"/>
              </a:rPr>
              <a:t>Número de indiv</a:t>
            </a:r>
            <a:r>
              <a:rPr lang="pt-PT" sz="1200" dirty="0">
                <a:latin typeface="+mn-lt"/>
                <a:cs typeface="Calibri"/>
              </a:rPr>
              <a:t>íduos positivos em ovos  parasitais </a:t>
            </a:r>
            <a:r>
              <a:rPr lang="pt-PT" sz="1200" dirty="0">
                <a:latin typeface="+mn-lt"/>
              </a:rPr>
              <a:t> de esquitosomiase na urina: </a:t>
            </a:r>
            <a:r>
              <a:rPr lang="pt-PT" sz="1200" b="1" dirty="0">
                <a:latin typeface="+mn-lt"/>
              </a:rPr>
              <a:t>50</a:t>
            </a:r>
          </a:p>
          <a:p>
            <a:pPr marL="0" lvl="1" indent="0">
              <a:spcAft>
                <a:spcPts val="600"/>
              </a:spcAft>
              <a:buNone/>
              <a:defRPr/>
            </a:pPr>
            <a:r>
              <a:rPr lang="pt-PT" sz="1200" dirty="0">
                <a:latin typeface="+mn-lt"/>
              </a:rPr>
              <a:t>Número d</a:t>
            </a:r>
            <a:r>
              <a:rPr lang="pt-PT" sz="1200" dirty="0">
                <a:latin typeface="+mn-lt"/>
                <a:ea typeface="MS PGothic" charset="0"/>
              </a:rPr>
              <a:t>e infecções moderadas esquistosomiais </a:t>
            </a:r>
            <a:br>
              <a:rPr lang="pt-PT" sz="1200" dirty="0">
                <a:latin typeface="+mn-lt"/>
                <a:ea typeface="MS PGothic" charset="0"/>
              </a:rPr>
            </a:br>
            <a:r>
              <a:rPr lang="pt-PT" sz="1200" dirty="0">
                <a:latin typeface="+mn-lt"/>
                <a:ea typeface="MS PGothic" charset="0"/>
              </a:rPr>
              <a:t>urin</a:t>
            </a:r>
            <a:r>
              <a:rPr lang="pt-PT" sz="1200" dirty="0">
                <a:latin typeface="+mn-lt"/>
                <a:ea typeface="MS PGothic" charset="0"/>
                <a:cs typeface="Calibri"/>
              </a:rPr>
              <a:t>árias</a:t>
            </a:r>
            <a:r>
              <a:rPr lang="pt-PT" sz="1200" dirty="0">
                <a:latin typeface="+mn-lt"/>
              </a:rPr>
              <a:t>: 1</a:t>
            </a:r>
            <a:r>
              <a:rPr lang="pt-PT" sz="1200" b="1" dirty="0">
                <a:latin typeface="+mn-lt"/>
              </a:rPr>
              <a:t>5</a:t>
            </a:r>
          </a:p>
          <a:p>
            <a:pPr marL="0" lvl="1" indent="0">
              <a:spcAft>
                <a:spcPts val="600"/>
              </a:spcAft>
              <a:buNone/>
              <a:defRPr/>
            </a:pPr>
            <a:r>
              <a:rPr lang="pt-PT" sz="1200" dirty="0">
                <a:latin typeface="+mn-lt"/>
              </a:rPr>
              <a:t>Número d</a:t>
            </a:r>
            <a:r>
              <a:rPr lang="pt-PT" sz="1200" dirty="0">
                <a:latin typeface="+mn-lt"/>
                <a:ea typeface="MS PGothic" charset="0"/>
              </a:rPr>
              <a:t>e </a:t>
            </a:r>
            <a:r>
              <a:rPr lang="pt-PT" sz="1200" dirty="0">
                <a:latin typeface="+mn-lt"/>
              </a:rPr>
              <a:t>indiv</a:t>
            </a:r>
            <a:r>
              <a:rPr lang="pt-PT" sz="1200" dirty="0">
                <a:latin typeface="+mn-lt"/>
                <a:cs typeface="Calibri"/>
              </a:rPr>
              <a:t>íduos positivos  para </a:t>
            </a:r>
            <a:r>
              <a:rPr lang="pt-PT" sz="1200" dirty="0">
                <a:latin typeface="+mn-lt"/>
                <a:ea typeface="MS PGothic" charset="0"/>
              </a:rPr>
              <a:t>infecções esquistosomiais i</a:t>
            </a:r>
            <a:r>
              <a:rPr lang="pt-PT" sz="1200" dirty="0">
                <a:latin typeface="+mn-lt"/>
              </a:rPr>
              <a:t>ntestinais: </a:t>
            </a:r>
            <a:r>
              <a:rPr lang="pt-PT" sz="1200" b="1" dirty="0">
                <a:latin typeface="+mn-lt"/>
              </a:rPr>
              <a:t>20</a:t>
            </a:r>
          </a:p>
          <a:p>
            <a:pPr marL="0" lvl="1" indent="0">
              <a:spcAft>
                <a:spcPts val="600"/>
              </a:spcAft>
              <a:buNone/>
              <a:defRPr/>
            </a:pPr>
            <a:r>
              <a:rPr lang="pt-PT" sz="1200" dirty="0">
                <a:latin typeface="+mn-lt"/>
              </a:rPr>
              <a:t>Número d</a:t>
            </a:r>
            <a:r>
              <a:rPr lang="pt-PT" sz="1200" dirty="0">
                <a:latin typeface="+mn-lt"/>
                <a:ea typeface="MS PGothic" charset="0"/>
              </a:rPr>
              <a:t>e </a:t>
            </a:r>
            <a:r>
              <a:rPr lang="pt-PT" sz="1200" dirty="0">
                <a:latin typeface="+mn-lt"/>
              </a:rPr>
              <a:t>indiv</a:t>
            </a:r>
            <a:r>
              <a:rPr lang="pt-PT" sz="1200" dirty="0">
                <a:latin typeface="+mn-lt"/>
                <a:cs typeface="Calibri"/>
              </a:rPr>
              <a:t>íduos positivos  para </a:t>
            </a:r>
            <a:r>
              <a:rPr lang="pt-PT" sz="1200" dirty="0">
                <a:latin typeface="+mn-lt"/>
                <a:ea typeface="MS PGothic" charset="0"/>
              </a:rPr>
              <a:t>infecções esquistosomiais i</a:t>
            </a:r>
            <a:r>
              <a:rPr lang="pt-PT" sz="1200" dirty="0">
                <a:latin typeface="+mn-lt"/>
              </a:rPr>
              <a:t>ntestinais moderadas</a:t>
            </a:r>
            <a:r>
              <a:rPr lang="en-US" sz="1200" dirty="0">
                <a:latin typeface="+mn-lt"/>
              </a:rPr>
              <a:t>: </a:t>
            </a:r>
            <a:r>
              <a:rPr lang="en-US" sz="1200" b="1" dirty="0">
                <a:latin typeface="+mn-lt"/>
              </a:rPr>
              <a:t>15</a:t>
            </a:r>
          </a:p>
          <a:p>
            <a:pPr marL="0" lvl="1" indent="0">
              <a:buNone/>
              <a:defRPr/>
            </a:pPr>
            <a:r>
              <a:rPr lang="pt-PT" sz="1200" dirty="0">
                <a:latin typeface="+mn-lt"/>
              </a:rPr>
              <a:t>Financiadores/Parceiros: </a:t>
            </a:r>
            <a:r>
              <a:rPr lang="pt-PT" sz="1200" b="1" dirty="0">
                <a:latin typeface="+mn-lt"/>
              </a:rPr>
              <a:t>OMS</a:t>
            </a:r>
            <a:r>
              <a:rPr lang="pt-PT" sz="1200" dirty="0">
                <a:latin typeface="+mn-lt"/>
              </a:rPr>
              <a:t> (adicionar)</a:t>
            </a:r>
          </a:p>
        </p:txBody>
      </p:sp>
      <p:sp>
        <p:nvSpPr>
          <p:cNvPr id="4" name="TextBox 3"/>
          <p:cNvSpPr txBox="1"/>
          <p:nvPr/>
        </p:nvSpPr>
        <p:spPr>
          <a:xfrm>
            <a:off x="509710" y="5181600"/>
            <a:ext cx="4038600" cy="1138773"/>
          </a:xfrm>
          <a:prstGeom prst="rect">
            <a:avLst/>
          </a:prstGeom>
          <a:noFill/>
        </p:spPr>
        <p:txBody>
          <a:bodyPr wrap="square" rtlCol="0">
            <a:spAutoFit/>
          </a:bodyPr>
          <a:lstStyle/>
          <a:p>
            <a:pPr marL="0" lvl="1">
              <a:spcAft>
                <a:spcPts val="600"/>
              </a:spcAft>
            </a:pPr>
            <a:r>
              <a:rPr lang="pt-PT" sz="1500" b="1" dirty="0">
                <a:solidFill>
                  <a:srgbClr val="17375D"/>
                </a:solidFill>
                <a:latin typeface="Segoe UI Semibold" pitchFamily="34" charset="0"/>
                <a:ea typeface="Segoe UI" pitchFamily="34" charset="0"/>
                <a:cs typeface="Segoe UI" pitchFamily="34" charset="0"/>
              </a:rPr>
              <a:t>Quando terminar, clicar </a:t>
            </a:r>
            <a:r>
              <a:rPr lang="pt-PT" sz="1500" b="1" dirty="0">
                <a:solidFill>
                  <a:srgbClr val="17375D"/>
                </a:solidFill>
                <a:latin typeface="Segoe UI" pitchFamily="34" charset="0"/>
                <a:ea typeface="Segoe UI" pitchFamily="34" charset="0"/>
                <a:cs typeface="Segoe UI" pitchFamily="34" charset="0"/>
              </a:rPr>
              <a:t>Save</a:t>
            </a:r>
          </a:p>
          <a:p>
            <a:pPr marL="0" lvl="1"/>
            <a:r>
              <a:rPr lang="pt-PT" sz="1500" b="1" dirty="0">
                <a:solidFill>
                  <a:srgbClr val="17375D"/>
                </a:solidFill>
                <a:latin typeface="Segoe UI Semibold" pitchFamily="34" charset="0"/>
                <a:ea typeface="Segoe UI" pitchFamily="34" charset="0"/>
                <a:cs typeface="Segoe UI" pitchFamily="34" charset="0"/>
              </a:rPr>
              <a:t>Encontrar o formulário de inqu</a:t>
            </a:r>
            <a:r>
              <a:rPr lang="pt-PT" sz="1500" b="1" dirty="0">
                <a:solidFill>
                  <a:srgbClr val="17375D"/>
                </a:solidFill>
                <a:latin typeface="Calibri"/>
                <a:ea typeface="Segoe UI" pitchFamily="34" charset="0"/>
                <a:cs typeface="Calibri"/>
              </a:rPr>
              <a:t>érito inserido</a:t>
            </a:r>
            <a:r>
              <a:rPr lang="pt-PT" sz="1500" b="1" dirty="0">
                <a:solidFill>
                  <a:srgbClr val="17375D"/>
                </a:solidFill>
                <a:latin typeface="Segoe UI Semibold" pitchFamily="34" charset="0"/>
                <a:ea typeface="Segoe UI" pitchFamily="34" charset="0"/>
                <a:cs typeface="Segoe UI" pitchFamily="34" charset="0"/>
              </a:rPr>
              <a:t> na caixa da lista para Kora, Lusson, e Talums</a:t>
            </a:r>
          </a:p>
          <a:p>
            <a:endParaRPr lang="en-US" dirty="0"/>
          </a:p>
        </p:txBody>
      </p:sp>
    </p:spTree>
    <p:extLst>
      <p:ext uri="{BB962C8B-B14F-4D97-AF65-F5344CB8AC3E}">
        <p14:creationId xmlns:p14="http://schemas.microsoft.com/office/powerpoint/2010/main" val="18096132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 Single Corner Rectangle 11"/>
          <p:cNvSpPr/>
          <p:nvPr/>
        </p:nvSpPr>
        <p:spPr>
          <a:xfrm>
            <a:off x="5564" y="3962400"/>
            <a:ext cx="8909835" cy="2611967"/>
          </a:xfrm>
          <a:prstGeom prst="round1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2"/>
          <p:cNvSpPr>
            <a:spLocks noGrp="1"/>
          </p:cNvSpPr>
          <p:nvPr>
            <p:ph type="body" sz="quarter" idx="13"/>
          </p:nvPr>
        </p:nvSpPr>
        <p:spPr/>
        <p:txBody>
          <a:bodyPr>
            <a:normAutofit/>
          </a:bodyPr>
          <a:lstStyle/>
          <a:p>
            <a:r>
              <a:rPr lang="pt-PT" dirty="0"/>
              <a:t>introdução de dados: formulário por formulário</a:t>
            </a:r>
          </a:p>
        </p:txBody>
      </p:sp>
      <p:sp>
        <p:nvSpPr>
          <p:cNvPr id="4" name="Content Placeholder 3"/>
          <p:cNvSpPr>
            <a:spLocks noGrp="1"/>
          </p:cNvSpPr>
          <p:nvPr>
            <p:ph idx="1"/>
          </p:nvPr>
        </p:nvSpPr>
        <p:spPr>
          <a:xfrm>
            <a:off x="685800" y="1143001"/>
            <a:ext cx="7848600" cy="2590800"/>
          </a:xfrm>
        </p:spPr>
        <p:txBody>
          <a:bodyPr>
            <a:normAutofit/>
          </a:bodyPr>
          <a:lstStyle/>
          <a:p>
            <a:pPr marL="0">
              <a:spcAft>
                <a:spcPts val="1200"/>
              </a:spcAft>
              <a:buNone/>
            </a:pPr>
            <a:r>
              <a:rPr lang="pt-PT" dirty="0"/>
              <a:t>No módulo Intervenções registam-se as intervenções realizadas no seu país. </a:t>
            </a:r>
          </a:p>
          <a:p>
            <a:pPr marL="525780">
              <a:spcAft>
                <a:spcPts val="1200"/>
              </a:spcAft>
              <a:buSzPct val="100000"/>
              <a:buFont typeface="Wingdings" charset="2"/>
              <a:buChar char="§"/>
            </a:pPr>
            <a:r>
              <a:rPr lang="pt-PT" dirty="0">
                <a:latin typeface="Segoe UI Semibold" pitchFamily="34" charset="0"/>
              </a:rPr>
              <a:t>Inclui a AMD, gestão de mortalidade e outros.</a:t>
            </a:r>
          </a:p>
          <a:p>
            <a:pPr marL="525780">
              <a:buSzPct val="100000"/>
              <a:buFont typeface="Wingdings" charset="2"/>
              <a:buChar char="§"/>
            </a:pPr>
            <a:r>
              <a:rPr lang="pt-PT" dirty="0">
                <a:latin typeface="Segoe UI Semibold" pitchFamily="34" charset="0"/>
              </a:rPr>
              <a:t>As intervenções  de PC-CTA estão organizadas por medicamentos entregues durante a intervenção. </a:t>
            </a:r>
          </a:p>
        </p:txBody>
      </p:sp>
      <p:sp>
        <p:nvSpPr>
          <p:cNvPr id="2" name="Title 1"/>
          <p:cNvSpPr>
            <a:spLocks noGrp="1"/>
          </p:cNvSpPr>
          <p:nvPr>
            <p:ph type="title"/>
          </p:nvPr>
        </p:nvSpPr>
        <p:spPr>
          <a:xfrm>
            <a:off x="152400" y="369094"/>
            <a:ext cx="2514600" cy="516255"/>
          </a:xfrm>
        </p:spPr>
        <p:txBody>
          <a:bodyPr/>
          <a:lstStyle/>
          <a:p>
            <a:pPr algn="l"/>
            <a:r>
              <a:rPr lang="pt-PT" dirty="0">
                <a:solidFill>
                  <a:srgbClr val="066E9F"/>
                </a:solidFill>
              </a:rPr>
              <a:t>Intervenções</a:t>
            </a:r>
          </a:p>
        </p:txBody>
      </p:sp>
      <p:sp>
        <p:nvSpPr>
          <p:cNvPr id="8" name="TextBox 7"/>
          <p:cNvSpPr txBox="1"/>
          <p:nvPr/>
        </p:nvSpPr>
        <p:spPr>
          <a:xfrm>
            <a:off x="422787" y="4000797"/>
            <a:ext cx="5473700" cy="2539157"/>
          </a:xfrm>
          <a:prstGeom prst="rect">
            <a:avLst/>
          </a:prstGeom>
          <a:noFill/>
        </p:spPr>
        <p:txBody>
          <a:bodyPr wrap="square" rtlCol="0">
            <a:spAutoFit/>
          </a:bodyPr>
          <a:lstStyle/>
          <a:p>
            <a:pPr>
              <a:spcAft>
                <a:spcPts val="600"/>
              </a:spcAft>
            </a:pPr>
            <a:r>
              <a:rPr lang="pt-PT" b="1" dirty="0">
                <a:solidFill>
                  <a:srgbClr val="066E9F"/>
                </a:solidFill>
                <a:latin typeface="Segoe UI" pitchFamily="34" charset="0"/>
                <a:ea typeface="Segoe UI" pitchFamily="34" charset="0"/>
                <a:cs typeface="Segoe UI" pitchFamily="34" charset="0"/>
              </a:rPr>
              <a:t>Dicas rápidas:</a:t>
            </a:r>
          </a:p>
          <a:p>
            <a:pPr>
              <a:spcAft>
                <a:spcPts val="1200"/>
              </a:spcAft>
            </a:pPr>
            <a:r>
              <a:rPr lang="pt-PT" dirty="0">
                <a:solidFill>
                  <a:srgbClr val="17375D"/>
                </a:solidFill>
                <a:latin typeface="Segoe UI Semibold" pitchFamily="34" charset="0"/>
                <a:ea typeface="Segoe UI" pitchFamily="34" charset="0"/>
                <a:cs typeface="Segoe UI" pitchFamily="34" charset="0"/>
              </a:rPr>
              <a:t>Podem ser adicionados novos </a:t>
            </a:r>
            <a:r>
              <a:rPr lang="pt-PT" b="1" dirty="0">
                <a:solidFill>
                  <a:srgbClr val="17375D"/>
                </a:solidFill>
                <a:latin typeface="Segoe UI" pitchFamily="34" charset="0"/>
                <a:ea typeface="Segoe UI" pitchFamily="34" charset="0"/>
                <a:cs typeface="Segoe UI" pitchFamily="34" charset="0"/>
              </a:rPr>
              <a:t>indicadores personalizados </a:t>
            </a:r>
            <a:r>
              <a:rPr lang="pt-PT" b="1" dirty="0">
                <a:solidFill>
                  <a:srgbClr val="17375D"/>
                </a:solidFill>
                <a:latin typeface="Segoe UI Semibold" pitchFamily="34" charset="0"/>
                <a:ea typeface="Segoe UI" pitchFamily="34" charset="0"/>
                <a:cs typeface="Segoe UI" pitchFamily="34" charset="0"/>
              </a:rPr>
              <a:t>na parte inferior de qualquer formulário</a:t>
            </a:r>
            <a:r>
              <a:rPr lang="pt-PT" dirty="0">
                <a:solidFill>
                  <a:srgbClr val="17375D"/>
                </a:solidFill>
                <a:latin typeface="Segoe UI Semibold" pitchFamily="34" charset="0"/>
                <a:ea typeface="Segoe UI" pitchFamily="34" charset="0"/>
                <a:cs typeface="Segoe UI" pitchFamily="34" charset="0"/>
              </a:rPr>
              <a:t>, abaixo dos indicadores de  configuração. </a:t>
            </a:r>
          </a:p>
          <a:p>
            <a:r>
              <a:rPr lang="pt-PT" dirty="0">
                <a:solidFill>
                  <a:srgbClr val="17375D"/>
                </a:solidFill>
                <a:latin typeface="Segoe UI Semibold" pitchFamily="34" charset="0"/>
                <a:ea typeface="Segoe UI" pitchFamily="34" charset="0"/>
                <a:cs typeface="Segoe UI" pitchFamily="34" charset="0"/>
              </a:rPr>
              <a:t>Depois de adicionar um indicador personalizado, no futuro, aparecerá sempre neste formulário a não ser que seja cancelado.</a:t>
            </a:r>
          </a:p>
        </p:txBody>
      </p:sp>
      <p:pic>
        <p:nvPicPr>
          <p:cNvPr id="10" name="Picture 9" descr="76_83.PNG"/>
          <p:cNvPicPr>
            <a:picLocks noChangeAspect="1"/>
          </p:cNvPicPr>
          <p:nvPr/>
        </p:nvPicPr>
        <p:blipFill rotWithShape="1">
          <a:blip r:embed="rId3">
            <a:extLst>
              <a:ext uri="{28A0092B-C50C-407E-A947-70E740481C1C}">
                <a14:useLocalDpi xmlns:a14="http://schemas.microsoft.com/office/drawing/2010/main" val="0"/>
              </a:ext>
            </a:extLst>
          </a:blip>
          <a:srcRect l="890" t="70169" r="71251" b="8893"/>
          <a:stretch/>
        </p:blipFill>
        <p:spPr>
          <a:xfrm>
            <a:off x="6248400" y="4572000"/>
            <a:ext cx="2226915" cy="1026362"/>
          </a:xfrm>
          <a:prstGeom prst="rect">
            <a:avLst/>
          </a:prstGeom>
          <a:effectLst>
            <a:outerShdw blurRad="63500" sx="102000" sy="102000" algn="ctr" rotWithShape="0">
              <a:schemeClr val="bg1">
                <a:lumMod val="50000"/>
                <a:alpha val="40000"/>
              </a:schemeClr>
            </a:outerShdw>
          </a:effectLst>
        </p:spPr>
      </p:pic>
    </p:spTree>
    <p:extLst>
      <p:ext uri="{BB962C8B-B14F-4D97-AF65-F5344CB8AC3E}">
        <p14:creationId xmlns:p14="http://schemas.microsoft.com/office/powerpoint/2010/main" val="414224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679623"/>
            <a:ext cx="9144000" cy="28956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marL="525780" indent="-342900">
              <a:spcAft>
                <a:spcPts val="800"/>
              </a:spcAft>
              <a:buSzPct val="100000"/>
            </a:pPr>
            <a:r>
              <a:rPr lang="pt-PT" sz="2200" dirty="0">
                <a:latin typeface="Segoe UI Semibold" pitchFamily="34" charset="0"/>
              </a:rPr>
              <a:t>Directores de programa DTN a nível nacional</a:t>
            </a:r>
          </a:p>
          <a:p>
            <a:pPr marL="525780" indent="-342900">
              <a:spcAft>
                <a:spcPts val="800"/>
              </a:spcAft>
              <a:buSzPct val="100000"/>
            </a:pPr>
            <a:r>
              <a:rPr lang="pt-PT" sz="2200" dirty="0">
                <a:latin typeface="Segoe UI Semibold" pitchFamily="34" charset="0"/>
              </a:rPr>
              <a:t>Especialistas de monitoria e avaliação</a:t>
            </a:r>
          </a:p>
          <a:p>
            <a:pPr marL="525780" indent="-342900">
              <a:spcAft>
                <a:spcPts val="800"/>
              </a:spcAft>
              <a:buSzPct val="100000"/>
            </a:pPr>
            <a:r>
              <a:rPr lang="pt-PT" sz="2200" dirty="0">
                <a:latin typeface="Segoe UI Semibold" pitchFamily="34" charset="0"/>
              </a:rPr>
              <a:t>Gestores de dados</a:t>
            </a:r>
          </a:p>
        </p:txBody>
      </p:sp>
      <p:sp>
        <p:nvSpPr>
          <p:cNvPr id="6" name="Rectangle 5"/>
          <p:cNvSpPr/>
          <p:nvPr/>
        </p:nvSpPr>
        <p:spPr>
          <a:xfrm>
            <a:off x="519261" y="3352800"/>
            <a:ext cx="2708847" cy="3048001"/>
          </a:xfrm>
          <a:prstGeom prst="rect">
            <a:avLst/>
          </a:prstGeom>
          <a:solidFill>
            <a:srgbClr val="562B7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0" rtlCol="0" anchor="t" anchorCtr="0"/>
          <a:lstStyle/>
          <a:p>
            <a:pPr marL="0" lvl="1">
              <a:spcAft>
                <a:spcPts val="600"/>
              </a:spcAft>
              <a:buSzPct val="110000"/>
            </a:pPr>
            <a:r>
              <a:rPr lang="pt-PT" b="1" dirty="0">
                <a:solidFill>
                  <a:schemeClr val="bg1"/>
                </a:solidFill>
                <a:latin typeface="Segoe UI" pitchFamily="34" charset="0"/>
                <a:ea typeface="Segoe UI" pitchFamily="34" charset="0"/>
                <a:cs typeface="Segoe UI" pitchFamily="34" charset="0"/>
              </a:rPr>
              <a:t>Para os programas de DTN.</a:t>
            </a:r>
          </a:p>
          <a:p>
            <a:pPr marL="0" lvl="1">
              <a:spcAft>
                <a:spcPts val="300"/>
              </a:spcAft>
              <a:buSzPct val="110000"/>
            </a:pPr>
            <a:r>
              <a:rPr lang="pt-PT" sz="1600" dirty="0">
                <a:solidFill>
                  <a:schemeClr val="bg1"/>
                </a:solidFill>
                <a:latin typeface="Segoe UI" pitchFamily="34" charset="0"/>
                <a:ea typeface="Segoe UI" pitchFamily="34" charset="0"/>
                <a:cs typeface="Segoe UI" pitchFamily="34" charset="0"/>
              </a:rPr>
              <a:t>Cada sistema de base de dados pertence aos respectivos funcion</a:t>
            </a:r>
            <a:r>
              <a:rPr lang="pt-PT" sz="1600" dirty="0">
                <a:solidFill>
                  <a:schemeClr val="bg1"/>
                </a:solidFill>
                <a:ea typeface="Segoe UI" pitchFamily="34" charset="0"/>
                <a:cs typeface="Calibri"/>
              </a:rPr>
              <a:t>ários </a:t>
            </a:r>
            <a:r>
              <a:rPr lang="pt-PT" sz="1600" dirty="0">
                <a:solidFill>
                  <a:schemeClr val="bg1"/>
                </a:solidFill>
                <a:latin typeface="Segoe UI" pitchFamily="34" charset="0"/>
                <a:ea typeface="Segoe UI" pitchFamily="34" charset="0"/>
                <a:cs typeface="Segoe UI" pitchFamily="34" charset="0"/>
              </a:rPr>
              <a:t>oficiais do programa nacional de DTN, não aos parceiros ou financiadores. Não </a:t>
            </a:r>
            <a:br>
              <a:rPr lang="pt-PT" sz="1600" dirty="0">
                <a:solidFill>
                  <a:schemeClr val="bg1"/>
                </a:solidFill>
                <a:latin typeface="Segoe UI" pitchFamily="34" charset="0"/>
                <a:ea typeface="Segoe UI" pitchFamily="34" charset="0"/>
                <a:cs typeface="Segoe UI" pitchFamily="34" charset="0"/>
              </a:rPr>
            </a:br>
            <a:r>
              <a:rPr lang="pt-PT" sz="1600" dirty="0">
                <a:solidFill>
                  <a:schemeClr val="bg1"/>
                </a:solidFill>
                <a:latin typeface="Segoe UI" pitchFamily="34" charset="0"/>
                <a:ea typeface="Segoe UI" pitchFamily="34" charset="0"/>
                <a:cs typeface="Segoe UI" pitchFamily="34" charset="0"/>
              </a:rPr>
              <a:t>há partilha automática de dados.</a:t>
            </a:r>
          </a:p>
        </p:txBody>
      </p:sp>
      <p:sp>
        <p:nvSpPr>
          <p:cNvPr id="7" name="Rectangle 6"/>
          <p:cNvSpPr/>
          <p:nvPr/>
        </p:nvSpPr>
        <p:spPr>
          <a:xfrm>
            <a:off x="457200" y="2845713"/>
            <a:ext cx="3490887" cy="430887"/>
          </a:xfrm>
          <a:prstGeom prst="rect">
            <a:avLst/>
          </a:prstGeom>
        </p:spPr>
        <p:txBody>
          <a:bodyPr wrap="square">
            <a:spAutoFit/>
          </a:bodyPr>
          <a:lstStyle/>
          <a:p>
            <a:pPr marL="0" lvl="2" indent="-274320">
              <a:spcAft>
                <a:spcPts val="1800"/>
              </a:spcAft>
              <a:buClr>
                <a:srgbClr val="066E9F"/>
              </a:buClr>
              <a:buSzPct val="120000"/>
              <a:buNone/>
              <a:defRPr/>
            </a:pPr>
            <a:r>
              <a:rPr lang="en-US" sz="2200" dirty="0">
                <a:solidFill>
                  <a:srgbClr val="17375D"/>
                </a:solidFill>
                <a:latin typeface="Segoe UI" pitchFamily="34" charset="0"/>
                <a:ea typeface="Segoe UI" pitchFamily="34" charset="0"/>
                <a:cs typeface="Segoe UI" pitchFamily="34" charset="0"/>
              </a:rPr>
              <a:t>A base de dados é:</a:t>
            </a:r>
          </a:p>
        </p:txBody>
      </p:sp>
      <p:sp>
        <p:nvSpPr>
          <p:cNvPr id="8" name="Rectangle 7"/>
          <p:cNvSpPr/>
          <p:nvPr/>
        </p:nvSpPr>
        <p:spPr>
          <a:xfrm>
            <a:off x="3349591" y="3352800"/>
            <a:ext cx="2618071" cy="3048000"/>
          </a:xfrm>
          <a:prstGeom prst="rect">
            <a:avLst/>
          </a:prstGeom>
          <a:solidFill>
            <a:srgbClr val="C55F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0" rtlCol="0" anchor="t" anchorCtr="0"/>
          <a:lstStyle/>
          <a:p>
            <a:pPr marL="0" lvl="1">
              <a:spcAft>
                <a:spcPts val="600"/>
              </a:spcAft>
              <a:buSzPct val="110000"/>
            </a:pPr>
            <a:r>
              <a:rPr lang="pt-PT" b="1" dirty="0">
                <a:solidFill>
                  <a:schemeClr val="bg1"/>
                </a:solidFill>
                <a:latin typeface="Segoe UI" pitchFamily="34" charset="0"/>
                <a:ea typeface="Segoe UI" pitchFamily="34" charset="0"/>
                <a:cs typeface="Segoe UI" pitchFamily="34" charset="0"/>
              </a:rPr>
              <a:t>Especificações individuais.</a:t>
            </a:r>
          </a:p>
          <a:p>
            <a:pPr marL="0" lvl="1">
              <a:spcAft>
                <a:spcPts val="600"/>
              </a:spcAft>
              <a:buSzPct val="110000"/>
            </a:pPr>
            <a:r>
              <a:rPr lang="pt-PT" sz="1600" dirty="0">
                <a:solidFill>
                  <a:schemeClr val="bg1"/>
                </a:solidFill>
                <a:latin typeface="Segoe UI" pitchFamily="34" charset="0"/>
                <a:ea typeface="Segoe UI" pitchFamily="34" charset="0"/>
                <a:cs typeface="Segoe UI" pitchFamily="34" charset="0"/>
              </a:rPr>
              <a:t>Os programas de DTN podem ser adaptados ao sistema de base de dados para servir ao contexto do país e </a:t>
            </a:r>
            <a:br>
              <a:rPr lang="pt-PT" sz="1600" dirty="0">
                <a:solidFill>
                  <a:schemeClr val="bg1"/>
                </a:solidFill>
                <a:latin typeface="Segoe UI" pitchFamily="34" charset="0"/>
                <a:ea typeface="Segoe UI" pitchFamily="34" charset="0"/>
                <a:cs typeface="Segoe UI" pitchFamily="34" charset="0"/>
              </a:rPr>
            </a:br>
            <a:r>
              <a:rPr lang="pt-PT" sz="1600" dirty="0">
                <a:solidFill>
                  <a:schemeClr val="bg1"/>
                </a:solidFill>
                <a:latin typeface="Segoe UI" pitchFamily="34" charset="0"/>
                <a:ea typeface="Segoe UI" pitchFamily="34" charset="0"/>
                <a:cs typeface="Segoe UI" pitchFamily="34" charset="0"/>
              </a:rPr>
              <a:t>as necessidades de gestão de dados.  </a:t>
            </a:r>
          </a:p>
        </p:txBody>
      </p:sp>
      <p:sp>
        <p:nvSpPr>
          <p:cNvPr id="9" name="Rectangle 8"/>
          <p:cNvSpPr/>
          <p:nvPr/>
        </p:nvSpPr>
        <p:spPr>
          <a:xfrm>
            <a:off x="6102918" y="3352800"/>
            <a:ext cx="2521819" cy="3048000"/>
          </a:xfrm>
          <a:prstGeom prst="rect">
            <a:avLst/>
          </a:prstGeom>
          <a:solidFill>
            <a:srgbClr val="59884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tIns="182880" rIns="182880" bIns="0" rtlCol="0" anchor="t" anchorCtr="0"/>
          <a:lstStyle/>
          <a:p>
            <a:pPr marL="0" lvl="1">
              <a:spcAft>
                <a:spcPts val="600"/>
              </a:spcAft>
              <a:buSzPct val="110000"/>
            </a:pPr>
            <a:r>
              <a:rPr lang="pt-PT" b="1" dirty="0">
                <a:solidFill>
                  <a:schemeClr val="bg1"/>
                </a:solidFill>
                <a:latin typeface="Segoe UI" pitchFamily="34" charset="0"/>
                <a:ea typeface="Segoe UI" pitchFamily="34" charset="0"/>
                <a:cs typeface="Segoe UI" pitchFamily="34" charset="0"/>
              </a:rPr>
              <a:t>Opcional.</a:t>
            </a:r>
          </a:p>
          <a:p>
            <a:pPr marL="0" lvl="1">
              <a:spcAft>
                <a:spcPts val="600"/>
              </a:spcAft>
              <a:buSzPct val="110000"/>
            </a:pPr>
            <a:endParaRPr lang="pt-PT" b="1" dirty="0">
              <a:solidFill>
                <a:schemeClr val="bg1"/>
              </a:solidFill>
              <a:latin typeface="Segoe UI" pitchFamily="34" charset="0"/>
              <a:ea typeface="Segoe UI" pitchFamily="34" charset="0"/>
              <a:cs typeface="Segoe UI" pitchFamily="34" charset="0"/>
            </a:endParaRPr>
          </a:p>
          <a:p>
            <a:pPr marL="0" lvl="1">
              <a:buSzPct val="110000"/>
            </a:pPr>
            <a:r>
              <a:rPr lang="pt-BR" sz="1600" dirty="0">
                <a:solidFill>
                  <a:schemeClr val="bg1"/>
                </a:solidFill>
                <a:latin typeface="Segoe UI" pitchFamily="34" charset="0"/>
                <a:ea typeface="Segoe UI" pitchFamily="34" charset="0"/>
                <a:cs typeface="Segoe UI" pitchFamily="34" charset="0"/>
              </a:rPr>
              <a:t>A base de dados integrada das DTN</a:t>
            </a:r>
            <a:r>
              <a:rPr lang="pt-PT" sz="1600" dirty="0">
                <a:solidFill>
                  <a:schemeClr val="bg1"/>
                </a:solidFill>
                <a:latin typeface="Segoe UI" pitchFamily="34" charset="0"/>
                <a:ea typeface="Segoe UI" pitchFamily="34" charset="0"/>
                <a:cs typeface="Segoe UI" pitchFamily="34" charset="0"/>
              </a:rPr>
              <a:t> não é obrigat</a:t>
            </a:r>
            <a:r>
              <a:rPr lang="pt-PT" sz="1600" dirty="0">
                <a:solidFill>
                  <a:schemeClr val="bg1"/>
                </a:solidFill>
                <a:latin typeface="Calibri"/>
                <a:ea typeface="Segoe UI" pitchFamily="34" charset="0"/>
                <a:cs typeface="Calibri"/>
              </a:rPr>
              <a:t>ória</a:t>
            </a:r>
            <a:r>
              <a:rPr lang="pt-PT" sz="1600" dirty="0">
                <a:solidFill>
                  <a:schemeClr val="bg1"/>
                </a:solidFill>
                <a:latin typeface="Segoe UI" pitchFamily="34" charset="0"/>
                <a:ea typeface="Segoe UI" pitchFamily="34" charset="0"/>
                <a:cs typeface="Segoe UI" pitchFamily="34" charset="0"/>
              </a:rPr>
              <a:t>. Os programas nacionais de DTN podem decidir, utiliz</a:t>
            </a:r>
            <a:r>
              <a:rPr lang="pt-PT" sz="1600" dirty="0">
                <a:solidFill>
                  <a:schemeClr val="bg1"/>
                </a:solidFill>
                <a:latin typeface="Calibri"/>
                <a:ea typeface="Segoe UI" pitchFamily="34" charset="0"/>
                <a:cs typeface="Calibri"/>
              </a:rPr>
              <a:t>á-la ou</a:t>
            </a:r>
            <a:r>
              <a:rPr lang="pt-PT" sz="1600" dirty="0">
                <a:solidFill>
                  <a:schemeClr val="bg1"/>
                </a:solidFill>
                <a:latin typeface="Segoe UI" pitchFamily="34" charset="0"/>
                <a:ea typeface="Segoe UI" pitchFamily="34" charset="0"/>
                <a:cs typeface="Segoe UI" pitchFamily="34" charset="0"/>
              </a:rPr>
              <a:t> não.</a:t>
            </a:r>
          </a:p>
        </p:txBody>
      </p:sp>
      <p:sp>
        <p:nvSpPr>
          <p:cNvPr id="4" name="Title 3"/>
          <p:cNvSpPr>
            <a:spLocks noGrp="1"/>
          </p:cNvSpPr>
          <p:nvPr>
            <p:ph type="title"/>
          </p:nvPr>
        </p:nvSpPr>
        <p:spPr>
          <a:xfrm>
            <a:off x="135469" y="206613"/>
            <a:ext cx="4401236" cy="580787"/>
          </a:xfrm>
        </p:spPr>
        <p:txBody>
          <a:bodyPr/>
          <a:lstStyle/>
          <a:p>
            <a:r>
              <a:rPr lang="pt-PT" dirty="0"/>
              <a:t>Utilizadores primários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PT" sz="2400" dirty="0"/>
              <a:t>Criar um indicador personalizado para  </a:t>
            </a:r>
            <a:br>
              <a:rPr lang="pt-PT" sz="2400" dirty="0"/>
            </a:br>
            <a:r>
              <a:rPr lang="pt-PT" sz="2400" dirty="0"/>
              <a:t>Intervenç</a:t>
            </a:r>
            <a:r>
              <a:rPr lang="pt-PT" dirty="0"/>
              <a:t>ão</a:t>
            </a:r>
            <a:r>
              <a:rPr lang="pt-PT" sz="2400" dirty="0"/>
              <a:t> IVM+ALB </a:t>
            </a:r>
          </a:p>
        </p:txBody>
      </p:sp>
      <p:sp>
        <p:nvSpPr>
          <p:cNvPr id="2" name="Text Placeholder 1"/>
          <p:cNvSpPr>
            <a:spLocks noGrp="1"/>
          </p:cNvSpPr>
          <p:nvPr>
            <p:ph type="body" sz="quarter" idx="10"/>
          </p:nvPr>
        </p:nvSpPr>
        <p:spPr>
          <a:xfrm>
            <a:off x="762000" y="1447800"/>
            <a:ext cx="7696200" cy="4724400"/>
          </a:xfrm>
        </p:spPr>
        <p:txBody>
          <a:bodyPr>
            <a:noAutofit/>
          </a:bodyPr>
          <a:lstStyle/>
          <a:p>
            <a:pPr marL="457200" indent="-457200">
              <a:spcAft>
                <a:spcPts val="1200"/>
              </a:spcAft>
              <a:buAutoNum type="arabicPeriod"/>
            </a:pPr>
            <a:r>
              <a:rPr lang="pt-PT" sz="1800" dirty="0">
                <a:latin typeface="+mn-lt"/>
              </a:rPr>
              <a:t>Seleccionar </a:t>
            </a:r>
            <a:r>
              <a:rPr lang="pt-PT" sz="1800" b="1" dirty="0">
                <a:latin typeface="+mn-lt"/>
              </a:rPr>
              <a:t>Michen</a:t>
            </a:r>
            <a:r>
              <a:rPr lang="pt-PT" sz="1800" dirty="0">
                <a:latin typeface="+mn-lt"/>
              </a:rPr>
              <a:t> (na prov</a:t>
            </a:r>
            <a:r>
              <a:rPr lang="pt-PT" sz="1800" dirty="0">
                <a:latin typeface="+mn-lt"/>
                <a:cs typeface="Calibri"/>
              </a:rPr>
              <a:t>íncia </a:t>
            </a:r>
            <a:r>
              <a:rPr lang="pt-PT" sz="1800" dirty="0">
                <a:latin typeface="+mn-lt"/>
              </a:rPr>
              <a:t>Norte) da árvore.</a:t>
            </a:r>
          </a:p>
          <a:p>
            <a:pPr marL="457200" indent="-457200">
              <a:spcAft>
                <a:spcPts val="1200"/>
              </a:spcAft>
              <a:buAutoNum type="arabicPeriod"/>
            </a:pPr>
            <a:r>
              <a:rPr lang="pt-PT" sz="1800" dirty="0">
                <a:latin typeface="+mn-lt"/>
              </a:rPr>
              <a:t>Seleccionar </a:t>
            </a:r>
            <a:r>
              <a:rPr lang="pt-PT" sz="1800" b="1" dirty="0">
                <a:latin typeface="+mn-lt"/>
              </a:rPr>
              <a:t>IVM+ALB Intervention</a:t>
            </a:r>
            <a:r>
              <a:rPr lang="pt-PT" sz="1800" dirty="0">
                <a:latin typeface="+mn-lt"/>
              </a:rPr>
              <a:t>.</a:t>
            </a:r>
          </a:p>
          <a:p>
            <a:pPr marL="457200" indent="-457200">
              <a:spcAft>
                <a:spcPts val="1200"/>
              </a:spcAft>
              <a:buAutoNum type="arabicPeriod"/>
            </a:pPr>
            <a:r>
              <a:rPr lang="pt-PT" sz="1800" dirty="0">
                <a:latin typeface="+mn-lt"/>
              </a:rPr>
              <a:t>Sob os indicadores personalizados, clicar em </a:t>
            </a:r>
            <a:r>
              <a:rPr lang="pt-PT" sz="1800" b="1" dirty="0">
                <a:latin typeface="+mn-lt"/>
              </a:rPr>
              <a:t>Add/remove indicators (Adicionar/remover indicadores)</a:t>
            </a:r>
            <a:endParaRPr lang="pt-PT" sz="1800" dirty="0">
              <a:latin typeface="+mn-lt"/>
            </a:endParaRPr>
          </a:p>
          <a:p>
            <a:pPr marL="457200" indent="-457200">
              <a:spcAft>
                <a:spcPts val="1200"/>
              </a:spcAft>
              <a:buAutoNum type="arabicPeriod"/>
            </a:pPr>
            <a:r>
              <a:rPr lang="pt-PT" sz="1800" dirty="0">
                <a:latin typeface="+mn-lt"/>
              </a:rPr>
              <a:t>Clicar em </a:t>
            </a:r>
            <a:r>
              <a:rPr lang="pt-PT" sz="1800" b="1" dirty="0">
                <a:latin typeface="+mn-lt"/>
              </a:rPr>
              <a:t>Add/remove indicator (Adicionar/remover indicador) </a:t>
            </a:r>
            <a:r>
              <a:rPr lang="pt-PT" sz="1800" dirty="0">
                <a:latin typeface="+mn-lt"/>
              </a:rPr>
              <a:t>no ecrã do indicador personalizado.</a:t>
            </a:r>
          </a:p>
          <a:p>
            <a:pPr marL="457200" indent="-457200">
              <a:spcAft>
                <a:spcPts val="1200"/>
              </a:spcAft>
              <a:buAutoNum type="arabicPeriod"/>
            </a:pPr>
            <a:r>
              <a:rPr lang="pt-PT" sz="1800" dirty="0">
                <a:latin typeface="+mn-lt"/>
              </a:rPr>
              <a:t>Nome do indicador personalizado: </a:t>
            </a:r>
            <a:r>
              <a:rPr lang="pt-PT" sz="1800" b="1" dirty="0" err="1">
                <a:latin typeface="+mn-lt"/>
              </a:rPr>
              <a:t>Number</a:t>
            </a:r>
            <a:r>
              <a:rPr lang="pt-PT" sz="1800" b="1" dirty="0">
                <a:latin typeface="+mn-lt"/>
              </a:rPr>
              <a:t> </a:t>
            </a:r>
            <a:r>
              <a:rPr lang="pt-PT" sz="1800" b="1" dirty="0" err="1">
                <a:latin typeface="+mn-lt"/>
              </a:rPr>
              <a:t>of</a:t>
            </a:r>
            <a:r>
              <a:rPr lang="pt-PT" sz="1800" b="1" dirty="0">
                <a:latin typeface="+mn-lt"/>
              </a:rPr>
              <a:t> </a:t>
            </a:r>
            <a:r>
              <a:rPr lang="pt-PT" sz="1800" b="1" dirty="0" err="1">
                <a:latin typeface="+mn-lt"/>
              </a:rPr>
              <a:t>community</a:t>
            </a:r>
            <a:r>
              <a:rPr lang="pt-PT" sz="1800" b="1" dirty="0">
                <a:latin typeface="+mn-lt"/>
              </a:rPr>
              <a:t> </a:t>
            </a:r>
            <a:r>
              <a:rPr lang="pt-PT" sz="1800" b="1" dirty="0" err="1">
                <a:latin typeface="+mn-lt"/>
              </a:rPr>
              <a:t>health</a:t>
            </a:r>
            <a:r>
              <a:rPr lang="pt-PT" sz="1800" b="1" dirty="0">
                <a:latin typeface="+mn-lt"/>
              </a:rPr>
              <a:t> </a:t>
            </a:r>
            <a:r>
              <a:rPr lang="pt-PT" sz="1800" b="1" dirty="0" err="1">
                <a:latin typeface="+mn-lt"/>
              </a:rPr>
              <a:t>workers</a:t>
            </a:r>
            <a:r>
              <a:rPr lang="pt-PT" sz="1800" b="1" dirty="0">
                <a:latin typeface="+mn-lt"/>
              </a:rPr>
              <a:t> (Número de trabalhadores de saúde comunitários)</a:t>
            </a:r>
            <a:endParaRPr lang="pt-PT" sz="1800" dirty="0">
              <a:latin typeface="+mn-lt"/>
            </a:endParaRPr>
          </a:p>
          <a:p>
            <a:pPr marL="457200" indent="-457200">
              <a:spcAft>
                <a:spcPts val="1200"/>
              </a:spcAft>
              <a:buAutoNum type="arabicPeriod"/>
            </a:pPr>
            <a:r>
              <a:rPr lang="pt-PT" sz="1800" dirty="0">
                <a:latin typeface="+mn-lt"/>
              </a:rPr>
              <a:t>Tipo de dados: </a:t>
            </a:r>
            <a:r>
              <a:rPr lang="pt-PT" sz="1800" b="1" dirty="0">
                <a:latin typeface="+mn-lt"/>
              </a:rPr>
              <a:t>Número</a:t>
            </a:r>
          </a:p>
          <a:p>
            <a:pPr marL="457200" indent="-457200">
              <a:spcAft>
                <a:spcPts val="1200"/>
              </a:spcAft>
              <a:buAutoNum type="arabicPeriod"/>
            </a:pPr>
            <a:r>
              <a:rPr lang="pt-PT" sz="1800" dirty="0">
                <a:latin typeface="+mn-lt"/>
              </a:rPr>
              <a:t>Clicar </a:t>
            </a:r>
            <a:r>
              <a:rPr lang="pt-PT" sz="1800" b="1" dirty="0">
                <a:latin typeface="+mn-lt"/>
              </a:rPr>
              <a:t>Save (Guardar)</a:t>
            </a:r>
            <a:endParaRPr lang="pt-PT" sz="1800" dirty="0">
              <a:latin typeface="+mn-lt"/>
            </a:endParaRPr>
          </a:p>
          <a:p>
            <a:pPr marL="457200" indent="-457200">
              <a:buAutoNum type="arabicPeriod"/>
            </a:pPr>
            <a:r>
              <a:rPr lang="pt-PT" sz="1800" dirty="0">
                <a:latin typeface="+mn-lt"/>
              </a:rPr>
              <a:t>Continuar para inserir os dados a partir do pr</a:t>
            </a:r>
            <a:r>
              <a:rPr lang="pt-PT" sz="1800" dirty="0">
                <a:latin typeface="+mn-lt"/>
                <a:cs typeface="Calibri"/>
              </a:rPr>
              <a:t>óximo slide</a:t>
            </a:r>
            <a:endParaRPr lang="pt-PT" sz="1800" dirty="0">
              <a:latin typeface="+mn-lt"/>
            </a:endParaRPr>
          </a:p>
        </p:txBody>
      </p:sp>
    </p:spTree>
    <p:extLst>
      <p:ext uri="{BB962C8B-B14F-4D97-AF65-F5344CB8AC3E}">
        <p14:creationId xmlns:p14="http://schemas.microsoft.com/office/powerpoint/2010/main" val="27720635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3400" y="914400"/>
            <a:ext cx="8534400" cy="5334000"/>
          </a:xfrm>
        </p:spPr>
        <p:txBody>
          <a:bodyPr numCol="2">
            <a:noAutofit/>
          </a:bodyPr>
          <a:lstStyle/>
          <a:p>
            <a:pPr marL="0" indent="0">
              <a:spcAft>
                <a:spcPts val="800"/>
              </a:spcAft>
              <a:buNone/>
            </a:pPr>
            <a:r>
              <a:rPr lang="en-US" sz="1400" dirty="0"/>
              <a:t>Data de </a:t>
            </a:r>
            <a:r>
              <a:rPr lang="en-US" sz="1400" dirty="0" err="1"/>
              <a:t>in</a:t>
            </a:r>
            <a:r>
              <a:rPr lang="en-US" sz="1400" dirty="0" err="1">
                <a:cs typeface="Calibri"/>
              </a:rPr>
              <a:t>ício</a:t>
            </a:r>
            <a:r>
              <a:rPr lang="en-US" sz="1400" dirty="0">
                <a:cs typeface="Calibri"/>
              </a:rPr>
              <a:t> dos dados </a:t>
            </a:r>
            <a:r>
              <a:rPr lang="en-US" sz="1400" dirty="0" err="1">
                <a:cs typeface="Calibri"/>
              </a:rPr>
              <a:t>aplica</a:t>
            </a:r>
            <a:r>
              <a:rPr lang="en-US" sz="1400" dirty="0">
                <a:cs typeface="Calibri"/>
              </a:rPr>
              <a:t>-se a</a:t>
            </a:r>
            <a:r>
              <a:rPr lang="pt-PT" sz="1400" dirty="0"/>
              <a:t>: </a:t>
            </a:r>
            <a:r>
              <a:rPr lang="pt-PT" sz="1400" b="1" dirty="0"/>
              <a:t>10 de Dezembro de</a:t>
            </a:r>
            <a:r>
              <a:rPr lang="pt-PT" sz="1400" dirty="0"/>
              <a:t> </a:t>
            </a:r>
            <a:r>
              <a:rPr lang="pt-PT" sz="1400" b="1" dirty="0"/>
              <a:t>2013</a:t>
            </a:r>
          </a:p>
          <a:p>
            <a:pPr marL="0" indent="0">
              <a:spcAft>
                <a:spcPts val="800"/>
              </a:spcAft>
              <a:buNone/>
            </a:pPr>
            <a:r>
              <a:rPr lang="pt-PT" sz="1400" dirty="0"/>
              <a:t>Número de rondas de tratamento </a:t>
            </a:r>
            <a:br>
              <a:rPr lang="pt-PT" sz="1400" dirty="0"/>
            </a:br>
            <a:r>
              <a:rPr lang="pt-PT" sz="1400" dirty="0"/>
              <a:t>planeadas para o ano: </a:t>
            </a:r>
            <a:r>
              <a:rPr lang="pt-PT" sz="1400" b="1" dirty="0"/>
              <a:t>1</a:t>
            </a:r>
          </a:p>
          <a:p>
            <a:pPr marL="0" indent="0">
              <a:spcAft>
                <a:spcPts val="800"/>
              </a:spcAft>
              <a:buNone/>
            </a:pPr>
            <a:r>
              <a:rPr lang="pt-PT" sz="1400" dirty="0"/>
              <a:t>Modo de distribui</a:t>
            </a:r>
            <a:r>
              <a:rPr lang="pt-PT" sz="1400" dirty="0">
                <a:latin typeface="Calibri"/>
                <a:cs typeface="Calibri"/>
              </a:rPr>
              <a:t>ção: </a:t>
            </a:r>
            <a:r>
              <a:rPr lang="pt-PT" sz="1400" b="1" dirty="0">
                <a:latin typeface="Calibri"/>
                <a:cs typeface="Calibri"/>
              </a:rPr>
              <a:t>a nível da comunidade</a:t>
            </a:r>
            <a:endParaRPr lang="pt-PT" sz="1400" b="1" dirty="0"/>
          </a:p>
          <a:p>
            <a:pPr marL="0" indent="0">
              <a:spcAft>
                <a:spcPts val="800"/>
              </a:spcAft>
              <a:buNone/>
            </a:pPr>
            <a:r>
              <a:rPr lang="pt-PT" sz="1400" dirty="0"/>
              <a:t>Data final da AMD: </a:t>
            </a:r>
            <a:r>
              <a:rPr lang="pt-PT" sz="1400" b="1" dirty="0"/>
              <a:t>10 de Abril de 2013</a:t>
            </a:r>
          </a:p>
          <a:p>
            <a:pPr marL="0" indent="0">
              <a:spcAft>
                <a:spcPts val="800"/>
              </a:spcAft>
              <a:buNone/>
            </a:pPr>
            <a:r>
              <a:rPr lang="pt-PT" sz="1400" dirty="0"/>
              <a:t># mulheres alvo elegíveis: </a:t>
            </a:r>
            <a:r>
              <a:rPr lang="pt-PT" sz="1400" b="1" dirty="0"/>
              <a:t>150</a:t>
            </a:r>
          </a:p>
          <a:p>
            <a:pPr marL="0" indent="0">
              <a:spcAft>
                <a:spcPts val="800"/>
              </a:spcAft>
              <a:buNone/>
            </a:pPr>
            <a:r>
              <a:rPr lang="pt-PT" sz="1400" dirty="0"/>
              <a:t># SAC alvo: </a:t>
            </a:r>
            <a:r>
              <a:rPr lang="pt-PT" sz="1400" b="1" dirty="0"/>
              <a:t>120</a:t>
            </a:r>
          </a:p>
          <a:p>
            <a:pPr marL="0" indent="0">
              <a:spcAft>
                <a:spcPts val="800"/>
              </a:spcAft>
              <a:buNone/>
            </a:pPr>
            <a:r>
              <a:rPr lang="pt-PT" sz="1400" dirty="0"/>
              <a:t>Do total, # de mulheres alvo para Onco: </a:t>
            </a:r>
            <a:r>
              <a:rPr lang="pt-PT" sz="1400" b="1" dirty="0"/>
              <a:t>100</a:t>
            </a:r>
          </a:p>
          <a:p>
            <a:pPr marL="0" indent="0">
              <a:spcAft>
                <a:spcPts val="800"/>
              </a:spcAft>
              <a:buNone/>
            </a:pPr>
            <a:r>
              <a:rPr lang="pt-PT" sz="1400" dirty="0"/>
              <a:t>Do total, # de indiv</a:t>
            </a:r>
            <a:r>
              <a:rPr lang="pt-PT" sz="1400" dirty="0">
                <a:latin typeface="Calibri"/>
                <a:cs typeface="Calibri"/>
              </a:rPr>
              <a:t>íduos</a:t>
            </a:r>
            <a:r>
              <a:rPr lang="pt-PT" sz="1400" dirty="0"/>
              <a:t> alvo para Onco: </a:t>
            </a:r>
            <a:r>
              <a:rPr lang="pt-PT" sz="1400" b="1" dirty="0"/>
              <a:t>200</a:t>
            </a:r>
            <a:r>
              <a:rPr lang="pt-PT" sz="1400" dirty="0"/>
              <a:t> </a:t>
            </a:r>
          </a:p>
          <a:p>
            <a:pPr marL="0" indent="0">
              <a:spcAft>
                <a:spcPts val="800"/>
              </a:spcAft>
              <a:buNone/>
            </a:pPr>
            <a:r>
              <a:rPr lang="pt-PT" sz="1400" dirty="0"/>
              <a:t># mulheres tratadas: </a:t>
            </a:r>
            <a:r>
              <a:rPr lang="pt-PT" sz="1400" b="1" dirty="0"/>
              <a:t>102</a:t>
            </a:r>
          </a:p>
          <a:p>
            <a:pPr marL="0" indent="0">
              <a:spcAft>
                <a:spcPts val="800"/>
              </a:spcAft>
              <a:buNone/>
            </a:pPr>
            <a:r>
              <a:rPr lang="pt-PT" sz="1400" dirty="0"/>
              <a:t># SAC tratados: </a:t>
            </a:r>
            <a:r>
              <a:rPr lang="pt-PT" sz="1400" b="1" dirty="0"/>
              <a:t>100</a:t>
            </a:r>
          </a:p>
          <a:p>
            <a:pPr marL="0" indent="0">
              <a:spcAft>
                <a:spcPts val="800"/>
              </a:spcAft>
              <a:buNone/>
            </a:pPr>
            <a:r>
              <a:rPr lang="pt-PT" sz="1400" dirty="0"/>
              <a:t># homens SAC tratados: </a:t>
            </a:r>
            <a:r>
              <a:rPr lang="pt-PT" sz="1400" b="1" dirty="0"/>
              <a:t>52</a:t>
            </a:r>
          </a:p>
          <a:p>
            <a:pPr marL="0" indent="0">
              <a:spcAft>
                <a:spcPts val="800"/>
              </a:spcAft>
              <a:buNone/>
            </a:pPr>
            <a:r>
              <a:rPr lang="pt-PT" sz="1400" dirty="0"/>
              <a:t>Do total, # de mulheres tratadas para Onco: </a:t>
            </a:r>
            <a:r>
              <a:rPr lang="pt-PT" sz="1400" b="1" dirty="0"/>
              <a:t>100</a:t>
            </a:r>
          </a:p>
          <a:p>
            <a:pPr marL="0" indent="0">
              <a:spcAft>
                <a:spcPts val="800"/>
              </a:spcAft>
              <a:buNone/>
            </a:pPr>
            <a:r>
              <a:rPr lang="pt-PT" sz="1400" dirty="0"/>
              <a:t>Do total, tratados para Oncho:</a:t>
            </a:r>
            <a:r>
              <a:rPr lang="pt-PT" sz="1400" b="1" dirty="0"/>
              <a:t>175</a:t>
            </a:r>
          </a:p>
          <a:p>
            <a:pPr marL="0" indent="0">
              <a:spcAft>
                <a:spcPts val="800"/>
              </a:spcAft>
              <a:buNone/>
            </a:pPr>
            <a:endParaRPr lang="pt-PT" sz="1400" dirty="0"/>
          </a:p>
          <a:p>
            <a:pPr marL="0" indent="0">
              <a:spcAft>
                <a:spcPts val="800"/>
              </a:spcAft>
              <a:buNone/>
            </a:pPr>
            <a:endParaRPr lang="pt-PT" sz="1400" dirty="0"/>
          </a:p>
          <a:p>
            <a:pPr marL="0" indent="0">
              <a:spcAft>
                <a:spcPts val="800"/>
              </a:spcAft>
              <a:buNone/>
            </a:pPr>
            <a:r>
              <a:rPr lang="pt-PT" sz="1400" dirty="0"/>
              <a:t>Doenças alvo: </a:t>
            </a:r>
            <a:r>
              <a:rPr lang="pt-PT" sz="1400" b="1" dirty="0"/>
              <a:t>LF, Onco, STH</a:t>
            </a:r>
          </a:p>
          <a:p>
            <a:pPr marL="0" indent="0">
              <a:spcAft>
                <a:spcPts val="800"/>
              </a:spcAft>
              <a:buNone/>
            </a:pPr>
            <a:r>
              <a:rPr lang="pt-PT" sz="1400" dirty="0"/>
              <a:t>Número de rondas: </a:t>
            </a:r>
            <a:r>
              <a:rPr lang="pt-PT" sz="1400" b="1" dirty="0"/>
              <a:t>1</a:t>
            </a:r>
          </a:p>
          <a:p>
            <a:pPr marL="0" indent="0">
              <a:spcAft>
                <a:spcPts val="800"/>
              </a:spcAft>
              <a:buNone/>
            </a:pPr>
            <a:r>
              <a:rPr lang="pt-PT" sz="1400" dirty="0"/>
              <a:t>Data de in</a:t>
            </a:r>
            <a:r>
              <a:rPr lang="pt-PT" sz="1400" dirty="0">
                <a:latin typeface="Calibri"/>
                <a:cs typeface="Calibri"/>
              </a:rPr>
              <a:t>ício </a:t>
            </a:r>
            <a:r>
              <a:rPr lang="pt-PT" sz="1400" dirty="0"/>
              <a:t>da AMD: </a:t>
            </a:r>
            <a:r>
              <a:rPr lang="pt-PT" sz="1400" b="1" dirty="0"/>
              <a:t>5 de Abril de 2013</a:t>
            </a:r>
          </a:p>
          <a:p>
            <a:pPr marL="0" indent="0">
              <a:spcAft>
                <a:spcPts val="800"/>
              </a:spcAft>
              <a:buNone/>
            </a:pPr>
            <a:r>
              <a:rPr lang="pt-PT" sz="1400" dirty="0"/>
              <a:t># de indiv</a:t>
            </a:r>
            <a:r>
              <a:rPr lang="pt-PT" sz="1400" dirty="0">
                <a:latin typeface="Calibri"/>
                <a:cs typeface="Calibri"/>
              </a:rPr>
              <a:t>íduos</a:t>
            </a:r>
            <a:r>
              <a:rPr lang="pt-PT" sz="1400" dirty="0"/>
              <a:t> alvo eleg</a:t>
            </a:r>
            <a:r>
              <a:rPr lang="pt-PT" sz="1400" dirty="0">
                <a:latin typeface="Calibri"/>
                <a:cs typeface="Calibri"/>
              </a:rPr>
              <a:t>íveis:</a:t>
            </a:r>
            <a:r>
              <a:rPr lang="pt-PT" sz="1400" b="1" dirty="0">
                <a:latin typeface="Calibri"/>
                <a:cs typeface="Calibri"/>
              </a:rPr>
              <a:t>300</a:t>
            </a:r>
          </a:p>
          <a:p>
            <a:pPr marL="0" indent="0">
              <a:spcAft>
                <a:spcPts val="800"/>
              </a:spcAft>
              <a:buNone/>
            </a:pPr>
            <a:r>
              <a:rPr lang="pt-PT" sz="1400" dirty="0"/>
              <a:t># homens alvo eleg</a:t>
            </a:r>
            <a:r>
              <a:rPr lang="pt-PT" sz="1400" dirty="0">
                <a:latin typeface="Calibri"/>
                <a:cs typeface="Calibri"/>
              </a:rPr>
              <a:t>íveis: </a:t>
            </a:r>
            <a:r>
              <a:rPr lang="pt-PT" sz="1400" b="1" dirty="0">
                <a:latin typeface="Calibri"/>
                <a:cs typeface="Calibri"/>
              </a:rPr>
              <a:t>150</a:t>
            </a:r>
            <a:endParaRPr lang="pt-PT" sz="1400" b="1" dirty="0"/>
          </a:p>
          <a:p>
            <a:pPr marL="0" indent="0">
              <a:spcAft>
                <a:spcPts val="800"/>
              </a:spcAft>
              <a:buNone/>
            </a:pPr>
            <a:r>
              <a:rPr lang="pt-PT" sz="1400" dirty="0"/>
              <a:t># Adultos alvo: </a:t>
            </a:r>
            <a:r>
              <a:rPr lang="pt-PT" sz="1400" b="1" dirty="0"/>
              <a:t>180</a:t>
            </a:r>
          </a:p>
          <a:p>
            <a:pPr marL="0" indent="0">
              <a:spcAft>
                <a:spcPts val="800"/>
              </a:spcAft>
              <a:buNone/>
            </a:pPr>
            <a:r>
              <a:rPr lang="pt-PT" sz="1400" dirty="0"/>
              <a:t>Do total, # homens alvo para Onco: </a:t>
            </a:r>
            <a:r>
              <a:rPr lang="pt-PT" sz="1400" b="1" dirty="0"/>
              <a:t>100</a:t>
            </a:r>
          </a:p>
          <a:p>
            <a:pPr marL="0" indent="0">
              <a:spcAft>
                <a:spcPts val="800"/>
              </a:spcAft>
              <a:buNone/>
            </a:pPr>
            <a:r>
              <a:rPr lang="pt-PT" sz="1400" dirty="0"/>
              <a:t># de indiv</a:t>
            </a:r>
            <a:r>
              <a:rPr lang="pt-PT" sz="1400" dirty="0">
                <a:latin typeface="Calibri"/>
                <a:cs typeface="Calibri"/>
              </a:rPr>
              <a:t>íduos</a:t>
            </a:r>
            <a:r>
              <a:rPr lang="pt-PT" sz="1400" dirty="0"/>
              <a:t> tratados: </a:t>
            </a:r>
            <a:r>
              <a:rPr lang="pt-PT" sz="1400" b="1" dirty="0"/>
              <a:t>250</a:t>
            </a:r>
          </a:p>
          <a:p>
            <a:pPr marL="0" indent="0">
              <a:spcAft>
                <a:spcPts val="800"/>
              </a:spcAft>
              <a:buNone/>
            </a:pPr>
            <a:r>
              <a:rPr lang="pt-PT" sz="1400" dirty="0"/>
              <a:t># homens tratados: </a:t>
            </a:r>
            <a:r>
              <a:rPr lang="pt-PT" sz="1400" b="1" dirty="0"/>
              <a:t>148</a:t>
            </a:r>
          </a:p>
          <a:p>
            <a:pPr marL="0" indent="0">
              <a:spcAft>
                <a:spcPts val="800"/>
              </a:spcAft>
              <a:buNone/>
            </a:pPr>
            <a:r>
              <a:rPr lang="pt-PT" sz="1400" dirty="0"/>
              <a:t># mulheres SAC tratadas: </a:t>
            </a:r>
            <a:r>
              <a:rPr lang="pt-PT" sz="1400" b="1" dirty="0"/>
              <a:t>48</a:t>
            </a:r>
          </a:p>
          <a:p>
            <a:pPr marL="0" indent="0">
              <a:spcAft>
                <a:spcPts val="800"/>
              </a:spcAft>
              <a:buNone/>
            </a:pPr>
            <a:r>
              <a:rPr lang="pt-PT" sz="1400" dirty="0"/>
              <a:t># Adultos tratados:</a:t>
            </a:r>
            <a:r>
              <a:rPr lang="pt-PT" sz="1400" b="1" dirty="0"/>
              <a:t> 140</a:t>
            </a:r>
          </a:p>
          <a:p>
            <a:pPr marL="0" indent="0">
              <a:spcAft>
                <a:spcPts val="800"/>
              </a:spcAft>
              <a:buNone/>
            </a:pPr>
            <a:r>
              <a:rPr lang="pt-PT" sz="1400" dirty="0"/>
              <a:t>Do total, # homens tratados para Onco: </a:t>
            </a:r>
            <a:r>
              <a:rPr lang="pt-PT" sz="1400" b="1" dirty="0"/>
              <a:t>75</a:t>
            </a:r>
          </a:p>
          <a:p>
            <a:pPr marL="0" indent="0">
              <a:spcAft>
                <a:spcPts val="800"/>
              </a:spcAft>
              <a:buNone/>
            </a:pPr>
            <a:r>
              <a:rPr lang="pt-PT" sz="1400" dirty="0"/>
              <a:t>N</a:t>
            </a:r>
            <a:r>
              <a:rPr lang="pt-PT" sz="1400" dirty="0">
                <a:latin typeface="Calibri"/>
                <a:cs typeface="Calibri"/>
              </a:rPr>
              <a:t>úmero de referência do lote (números do medicamento e lote): </a:t>
            </a:r>
            <a:r>
              <a:rPr lang="pt-PT" sz="1400" b="1" dirty="0"/>
              <a:t>123456</a:t>
            </a:r>
          </a:p>
        </p:txBody>
      </p:sp>
    </p:spTree>
    <p:extLst>
      <p:ext uri="{BB962C8B-B14F-4D97-AF65-F5344CB8AC3E}">
        <p14:creationId xmlns:p14="http://schemas.microsoft.com/office/powerpoint/2010/main" val="11420030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62000" y="1066800"/>
            <a:ext cx="8229600" cy="2667000"/>
          </a:xfrm>
        </p:spPr>
        <p:txBody>
          <a:bodyPr numCol="2">
            <a:noAutofit/>
          </a:bodyPr>
          <a:lstStyle/>
          <a:p>
            <a:pPr marL="0" indent="0">
              <a:spcAft>
                <a:spcPts val="1400"/>
              </a:spcAft>
              <a:buNone/>
            </a:pPr>
            <a:r>
              <a:rPr lang="pt-PT" sz="1500" dirty="0"/>
              <a:t># Eventos adversos graves relatados: </a:t>
            </a:r>
            <a:r>
              <a:rPr lang="pt-PT" sz="1500" b="1" dirty="0"/>
              <a:t>2</a:t>
            </a:r>
          </a:p>
          <a:p>
            <a:pPr marL="0" indent="0">
              <a:spcAft>
                <a:spcPts val="1400"/>
              </a:spcAft>
              <a:buNone/>
            </a:pPr>
            <a:r>
              <a:rPr lang="pt-PT" sz="1500" dirty="0"/>
              <a:t>Intervalo de confiança elevado de </a:t>
            </a:r>
            <a:br>
              <a:rPr lang="pt-PT" sz="1500" dirty="0"/>
            </a:br>
            <a:r>
              <a:rPr lang="pt-PT" sz="1500" dirty="0"/>
              <a:t>cobertura inquirida: </a:t>
            </a:r>
            <a:r>
              <a:rPr lang="pt-PT" sz="1500" b="1" dirty="0"/>
              <a:t>95</a:t>
            </a:r>
          </a:p>
          <a:p>
            <a:pPr marL="0" indent="0">
              <a:spcAft>
                <a:spcPts val="1400"/>
              </a:spcAft>
              <a:buNone/>
            </a:pPr>
            <a:r>
              <a:rPr lang="pt-PT" sz="1500" dirty="0"/>
              <a:t>Esgotamento durante a AMD?: </a:t>
            </a:r>
            <a:r>
              <a:rPr lang="pt-PT" sz="1500" b="1" dirty="0"/>
              <a:t>Sim</a:t>
            </a:r>
          </a:p>
          <a:p>
            <a:pPr marL="0" indent="0">
              <a:spcAft>
                <a:spcPts val="1400"/>
              </a:spcAft>
              <a:buNone/>
            </a:pPr>
            <a:r>
              <a:rPr lang="pt-PT" sz="1500" dirty="0"/>
              <a:t>Duração do esgotamento: </a:t>
            </a:r>
            <a:r>
              <a:rPr lang="pt-PT" sz="1500" b="1" dirty="0"/>
              <a:t>1-2 dias</a:t>
            </a:r>
          </a:p>
          <a:p>
            <a:pPr marL="0" indent="0">
              <a:spcAft>
                <a:spcPts val="1400"/>
              </a:spcAft>
              <a:buNone/>
            </a:pPr>
            <a:r>
              <a:rPr lang="pt-PT" sz="1500" dirty="0"/>
              <a:t>Número de trabalhadores de </a:t>
            </a:r>
            <a:br>
              <a:rPr lang="pt-PT" sz="1500" dirty="0"/>
            </a:br>
            <a:r>
              <a:rPr lang="pt-PT" sz="1500" dirty="0"/>
              <a:t>saúde comunitários: </a:t>
            </a:r>
            <a:r>
              <a:rPr lang="pt-PT" sz="1500" b="1" dirty="0"/>
              <a:t>15</a:t>
            </a:r>
            <a:br>
              <a:rPr lang="pt-PT" sz="1500" b="1" dirty="0"/>
            </a:br>
            <a:r>
              <a:rPr lang="pt-PT" sz="1500" dirty="0"/>
              <a:t>Cobertura inquirida: </a:t>
            </a:r>
            <a:r>
              <a:rPr lang="pt-PT" sz="1500" b="1" dirty="0"/>
              <a:t>Sim</a:t>
            </a:r>
          </a:p>
          <a:p>
            <a:pPr marL="0" indent="0">
              <a:spcAft>
                <a:spcPts val="1400"/>
              </a:spcAft>
              <a:buNone/>
            </a:pPr>
            <a:r>
              <a:rPr lang="pt-PT" sz="1500" dirty="0"/>
              <a:t>Intervalo de confiança baixo de </a:t>
            </a:r>
            <a:br>
              <a:rPr lang="pt-PT" sz="1500" dirty="0"/>
            </a:br>
            <a:r>
              <a:rPr lang="pt-PT" sz="1500" dirty="0"/>
              <a:t>cobertura inquirida: </a:t>
            </a:r>
            <a:r>
              <a:rPr lang="pt-PT" sz="1500" b="1" dirty="0"/>
              <a:t>93</a:t>
            </a:r>
          </a:p>
          <a:p>
            <a:pPr marL="0" indent="0">
              <a:spcAft>
                <a:spcPts val="1400"/>
              </a:spcAft>
              <a:buNone/>
            </a:pPr>
            <a:r>
              <a:rPr lang="pt-PT" sz="1500" dirty="0"/>
              <a:t>Medicamento esgotado: </a:t>
            </a:r>
            <a:r>
              <a:rPr lang="pt-PT" sz="1500" b="1" dirty="0"/>
              <a:t>IVM</a:t>
            </a:r>
          </a:p>
          <a:p>
            <a:pPr marL="0" indent="0">
              <a:spcAft>
                <a:spcPts val="1400"/>
              </a:spcAft>
              <a:buNone/>
            </a:pPr>
            <a:r>
              <a:rPr lang="pt-PT" sz="1500" dirty="0"/>
              <a:t>Parceiro: </a:t>
            </a:r>
            <a:r>
              <a:rPr lang="pt-PT" sz="1500" b="1" dirty="0"/>
              <a:t>OMS (adicionar)</a:t>
            </a:r>
          </a:p>
          <a:p>
            <a:pPr marL="0" indent="0">
              <a:spcAft>
                <a:spcPts val="800"/>
              </a:spcAft>
              <a:buNone/>
            </a:pPr>
            <a:endParaRPr lang="en-US" sz="1400" dirty="0"/>
          </a:p>
        </p:txBody>
      </p:sp>
      <p:sp>
        <p:nvSpPr>
          <p:cNvPr id="4" name="TextBox 3"/>
          <p:cNvSpPr txBox="1"/>
          <p:nvPr/>
        </p:nvSpPr>
        <p:spPr>
          <a:xfrm>
            <a:off x="4724400" y="4954994"/>
            <a:ext cx="3810000" cy="1092607"/>
          </a:xfrm>
          <a:prstGeom prst="rect">
            <a:avLst/>
          </a:prstGeom>
          <a:noFill/>
        </p:spPr>
        <p:txBody>
          <a:bodyPr wrap="square" rtlCol="0">
            <a:spAutoFit/>
          </a:bodyPr>
          <a:lstStyle/>
          <a:p>
            <a:pPr marL="0" lvl="1">
              <a:spcAft>
                <a:spcPts val="600"/>
              </a:spcAft>
            </a:pPr>
            <a:r>
              <a:rPr lang="pt-PT" sz="1500" b="1" dirty="0">
                <a:solidFill>
                  <a:srgbClr val="17375D"/>
                </a:solidFill>
                <a:latin typeface="Segoe UI Semibold" pitchFamily="34" charset="0"/>
                <a:ea typeface="Segoe UI" pitchFamily="34" charset="0"/>
                <a:cs typeface="Segoe UI" pitchFamily="34" charset="0"/>
              </a:rPr>
              <a:t>Quando terminar, clicar </a:t>
            </a:r>
            <a:r>
              <a:rPr lang="pt-PT" sz="1500" b="1" dirty="0">
                <a:solidFill>
                  <a:srgbClr val="17375D"/>
                </a:solidFill>
                <a:latin typeface="Segoe UI" pitchFamily="34" charset="0"/>
                <a:ea typeface="Segoe UI" pitchFamily="34" charset="0"/>
                <a:cs typeface="Segoe UI" pitchFamily="34" charset="0"/>
              </a:rPr>
              <a:t>Save</a:t>
            </a:r>
          </a:p>
          <a:p>
            <a:pPr marL="0" lvl="1"/>
            <a:r>
              <a:rPr lang="pt-PT" sz="1500" b="1" dirty="0">
                <a:solidFill>
                  <a:srgbClr val="17375D"/>
                </a:solidFill>
                <a:latin typeface="Segoe UI Semibold" pitchFamily="34" charset="0"/>
                <a:ea typeface="Segoe UI" pitchFamily="34" charset="0"/>
                <a:cs typeface="Segoe UI" pitchFamily="34" charset="0"/>
              </a:rPr>
              <a:t>Encontrar o formulário de intervenção inserido na caixa da lista de intervenção de Michen</a:t>
            </a:r>
            <a:endParaRPr lang="en-US" dirty="0"/>
          </a:p>
        </p:txBody>
      </p:sp>
    </p:spTree>
    <p:extLst>
      <p:ext uri="{BB962C8B-B14F-4D97-AF65-F5344CB8AC3E}">
        <p14:creationId xmlns:p14="http://schemas.microsoft.com/office/powerpoint/2010/main" val="18096132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1331" y="42335"/>
            <a:ext cx="2321789" cy="307777"/>
          </a:xfrm>
        </p:spPr>
        <p:txBody>
          <a:bodyPr/>
          <a:lstStyle/>
          <a:p>
            <a:r>
              <a:rPr lang="en-US" dirty="0"/>
              <a:t>data entry : form by form</a:t>
            </a:r>
          </a:p>
        </p:txBody>
      </p:sp>
      <p:sp>
        <p:nvSpPr>
          <p:cNvPr id="3" name="Content Placeholder 2"/>
          <p:cNvSpPr>
            <a:spLocks noGrp="1"/>
          </p:cNvSpPr>
          <p:nvPr>
            <p:ph idx="1"/>
          </p:nvPr>
        </p:nvSpPr>
        <p:spPr/>
        <p:txBody>
          <a:bodyPr/>
          <a:lstStyle/>
          <a:p>
            <a:pPr marL="0" indent="0">
              <a:buNone/>
            </a:pPr>
            <a:r>
              <a:rPr lang="en-US" dirty="0">
                <a:latin typeface="+mn-lt"/>
              </a:rPr>
              <a:t>A base de dados </a:t>
            </a:r>
            <a:r>
              <a:rPr lang="en-US" dirty="0" err="1">
                <a:latin typeface="+mn-lt"/>
              </a:rPr>
              <a:t>permite</a:t>
            </a:r>
            <a:r>
              <a:rPr lang="en-US" dirty="0">
                <a:latin typeface="+mn-lt"/>
              </a:rPr>
              <a:t> </a:t>
            </a:r>
            <a:r>
              <a:rPr lang="en-US" dirty="0" err="1">
                <a:latin typeface="+mn-lt"/>
              </a:rPr>
              <a:t>verificar</a:t>
            </a:r>
            <a:r>
              <a:rPr lang="en-US" dirty="0">
                <a:latin typeface="+mn-lt"/>
              </a:rPr>
              <a:t>/</a:t>
            </a:r>
            <a:r>
              <a:rPr lang="en-US" dirty="0" err="1">
                <a:latin typeface="+mn-lt"/>
              </a:rPr>
              <a:t>validar</a:t>
            </a:r>
            <a:r>
              <a:rPr lang="en-US" dirty="0">
                <a:latin typeface="+mn-lt"/>
              </a:rPr>
              <a:t> </a:t>
            </a:r>
            <a:r>
              <a:rPr lang="en-US" dirty="0" err="1">
                <a:latin typeface="+mn-lt"/>
              </a:rPr>
              <a:t>os</a:t>
            </a:r>
            <a:r>
              <a:rPr lang="en-US" dirty="0">
                <a:latin typeface="+mn-lt"/>
              </a:rPr>
              <a:t> dados </a:t>
            </a:r>
            <a:r>
              <a:rPr lang="en-US" dirty="0" err="1">
                <a:latin typeface="+mn-lt"/>
              </a:rPr>
              <a:t>inseridos</a:t>
            </a:r>
            <a:r>
              <a:rPr lang="en-US" dirty="0">
                <a:latin typeface="+mn-lt"/>
              </a:rPr>
              <a:t>. </a:t>
            </a:r>
          </a:p>
          <a:p>
            <a:pPr marL="0" indent="0">
              <a:buNone/>
            </a:pPr>
            <a:endParaRPr lang="en-US" dirty="0">
              <a:latin typeface="+mn-lt"/>
            </a:endParaRPr>
          </a:p>
          <a:p>
            <a:pPr marL="0" indent="0">
              <a:buNone/>
            </a:pPr>
            <a:r>
              <a:rPr lang="en-US" dirty="0">
                <a:latin typeface="+mn-lt"/>
              </a:rPr>
              <a:t>A base de dados </a:t>
            </a:r>
            <a:r>
              <a:rPr lang="en-US" dirty="0" err="1">
                <a:latin typeface="+mn-lt"/>
              </a:rPr>
              <a:t>permite</a:t>
            </a:r>
            <a:r>
              <a:rPr lang="en-US" dirty="0">
                <a:latin typeface="+mn-lt"/>
              </a:rPr>
              <a:t> </a:t>
            </a:r>
            <a:r>
              <a:rPr lang="en-US" dirty="0" err="1">
                <a:latin typeface="+mn-lt"/>
              </a:rPr>
              <a:t>verificar</a:t>
            </a:r>
            <a:r>
              <a:rPr lang="en-US" dirty="0">
                <a:latin typeface="+mn-lt"/>
              </a:rPr>
              <a:t> a </a:t>
            </a:r>
            <a:r>
              <a:rPr lang="en-US" dirty="0" err="1">
                <a:latin typeface="+mn-lt"/>
              </a:rPr>
              <a:t>valida</a:t>
            </a:r>
            <a:r>
              <a:rPr lang="en-US" dirty="0" err="1">
                <a:latin typeface="+mn-lt"/>
                <a:cs typeface="Calibri"/>
              </a:rPr>
              <a:t>ção</a:t>
            </a:r>
            <a:r>
              <a:rPr lang="en-US" dirty="0">
                <a:latin typeface="+mn-lt"/>
                <a:cs typeface="Calibri"/>
              </a:rPr>
              <a:t> de </a:t>
            </a:r>
            <a:r>
              <a:rPr lang="en-US" dirty="0" err="1">
                <a:latin typeface="+mn-lt"/>
                <a:cs typeface="Calibri"/>
              </a:rPr>
              <a:t>erros</a:t>
            </a:r>
            <a:r>
              <a:rPr lang="en-US" dirty="0">
                <a:latin typeface="+mn-lt"/>
                <a:cs typeface="Calibri"/>
              </a:rPr>
              <a:t> </a:t>
            </a:r>
            <a:r>
              <a:rPr lang="en-US" dirty="0" err="1">
                <a:latin typeface="+mn-lt"/>
                <a:cs typeface="Calibri"/>
              </a:rPr>
              <a:t>em</a:t>
            </a:r>
            <a:r>
              <a:rPr lang="en-US" dirty="0">
                <a:latin typeface="+mn-lt"/>
                <a:cs typeface="Calibri"/>
              </a:rPr>
              <a:t> </a:t>
            </a:r>
            <a:r>
              <a:rPr lang="en-US" dirty="0" err="1">
                <a:latin typeface="+mn-lt"/>
                <a:cs typeface="Calibri"/>
              </a:rPr>
              <a:t>cada</a:t>
            </a:r>
            <a:r>
              <a:rPr lang="en-US" dirty="0">
                <a:latin typeface="+mn-lt"/>
                <a:cs typeface="Calibri"/>
              </a:rPr>
              <a:t> </a:t>
            </a:r>
            <a:r>
              <a:rPr lang="en-US" dirty="0" err="1">
                <a:latin typeface="+mn-lt"/>
                <a:cs typeface="Calibri"/>
              </a:rPr>
              <a:t>formulário</a:t>
            </a:r>
            <a:r>
              <a:rPr lang="en-US" dirty="0">
                <a:latin typeface="+mn-lt"/>
                <a:cs typeface="Calibri"/>
              </a:rPr>
              <a:t> </a:t>
            </a:r>
            <a:r>
              <a:rPr lang="en-US" dirty="0" err="1">
                <a:latin typeface="+mn-lt"/>
                <a:cs typeface="Calibri"/>
              </a:rPr>
              <a:t>ou</a:t>
            </a:r>
            <a:r>
              <a:rPr lang="en-US" dirty="0">
                <a:latin typeface="+mn-lt"/>
                <a:cs typeface="Calibri"/>
              </a:rPr>
              <a:t> </a:t>
            </a:r>
            <a:r>
              <a:rPr lang="en-US" dirty="0" err="1">
                <a:latin typeface="+mn-lt"/>
                <a:cs typeface="Calibri"/>
              </a:rPr>
              <a:t>durante</a:t>
            </a:r>
            <a:r>
              <a:rPr lang="en-US" dirty="0">
                <a:latin typeface="+mn-lt"/>
                <a:cs typeface="Calibri"/>
              </a:rPr>
              <a:t> a </a:t>
            </a:r>
            <a:r>
              <a:rPr lang="en-US" dirty="0" err="1">
                <a:latin typeface="+mn-lt"/>
                <a:cs typeface="Calibri"/>
              </a:rPr>
              <a:t>importação</a:t>
            </a:r>
            <a:r>
              <a:rPr lang="en-US" dirty="0">
                <a:latin typeface="+mn-lt"/>
                <a:cs typeface="Calibri"/>
              </a:rPr>
              <a:t> </a:t>
            </a:r>
            <a:r>
              <a:rPr lang="en-US" dirty="0" err="1">
                <a:latin typeface="+mn-lt"/>
                <a:cs typeface="Calibri"/>
              </a:rPr>
              <a:t>em</a:t>
            </a:r>
            <a:r>
              <a:rPr lang="en-US" dirty="0">
                <a:latin typeface="+mn-lt"/>
                <a:cs typeface="Calibri"/>
              </a:rPr>
              <a:t> </a:t>
            </a:r>
            <a:r>
              <a:rPr lang="en-US" dirty="0" err="1">
                <a:latin typeface="+mn-lt"/>
                <a:cs typeface="Calibri"/>
              </a:rPr>
              <a:t>massa</a:t>
            </a:r>
            <a:r>
              <a:rPr lang="en-US" dirty="0">
                <a:latin typeface="+mn-lt"/>
              </a:rPr>
              <a:t>.</a:t>
            </a:r>
          </a:p>
          <a:p>
            <a:pPr marL="0" indent="0">
              <a:buNone/>
            </a:pPr>
            <a:endParaRPr lang="en-US" dirty="0">
              <a:latin typeface="+mn-lt"/>
            </a:endParaRPr>
          </a:p>
          <a:p>
            <a:pPr marL="0" indent="0">
              <a:buNone/>
            </a:pPr>
            <a:r>
              <a:rPr lang="en-US" dirty="0">
                <a:latin typeface="+mn-lt"/>
              </a:rPr>
              <a:t>A </a:t>
            </a:r>
            <a:r>
              <a:rPr lang="en-US" dirty="0" err="1">
                <a:latin typeface="+mn-lt"/>
              </a:rPr>
              <a:t>validação</a:t>
            </a:r>
            <a:r>
              <a:rPr lang="en-US" dirty="0">
                <a:latin typeface="+mn-lt"/>
              </a:rPr>
              <a:t> </a:t>
            </a:r>
            <a:r>
              <a:rPr lang="en-US" dirty="0" err="1">
                <a:latin typeface="+mn-lt"/>
              </a:rPr>
              <a:t>aparece</a:t>
            </a:r>
            <a:r>
              <a:rPr lang="en-US" dirty="0">
                <a:latin typeface="+mn-lt"/>
              </a:rPr>
              <a:t> </a:t>
            </a:r>
            <a:r>
              <a:rPr lang="en-US" dirty="0" err="1">
                <a:latin typeface="+mn-lt"/>
              </a:rPr>
              <a:t>em</a:t>
            </a:r>
            <a:r>
              <a:rPr lang="en-US" dirty="0">
                <a:latin typeface="+mn-lt"/>
              </a:rPr>
              <a:t> </a:t>
            </a:r>
            <a:r>
              <a:rPr lang="en-US" dirty="0" err="1">
                <a:latin typeface="+mn-lt"/>
              </a:rPr>
              <a:t>três</a:t>
            </a:r>
            <a:r>
              <a:rPr lang="en-US" dirty="0">
                <a:latin typeface="+mn-lt"/>
              </a:rPr>
              <a:t> cores:</a:t>
            </a:r>
          </a:p>
          <a:p>
            <a:pPr marL="514350" indent="-514350">
              <a:buAutoNum type="romanLcPeriod"/>
            </a:pPr>
            <a:r>
              <a:rPr lang="en-US" dirty="0">
                <a:latin typeface="+mn-lt"/>
              </a:rPr>
              <a:t>Verde: </a:t>
            </a:r>
            <a:r>
              <a:rPr lang="en-US" dirty="0" err="1">
                <a:latin typeface="+mn-lt"/>
              </a:rPr>
              <a:t>Processo</a:t>
            </a:r>
            <a:r>
              <a:rPr lang="en-US" dirty="0">
                <a:latin typeface="+mn-lt"/>
              </a:rPr>
              <a:t> de </a:t>
            </a:r>
            <a:r>
              <a:rPr lang="en-US" dirty="0" err="1">
                <a:latin typeface="+mn-lt"/>
              </a:rPr>
              <a:t>valida</a:t>
            </a:r>
            <a:r>
              <a:rPr lang="en-US" dirty="0" err="1">
                <a:latin typeface="+mn-lt"/>
                <a:cs typeface="Calibri"/>
              </a:rPr>
              <a:t>ção</a:t>
            </a:r>
            <a:endParaRPr lang="en-US" dirty="0">
              <a:latin typeface="+mn-lt"/>
            </a:endParaRPr>
          </a:p>
          <a:p>
            <a:pPr marL="514350" indent="-514350">
              <a:buAutoNum type="romanLcPeriod"/>
            </a:pPr>
            <a:r>
              <a:rPr lang="en-US" dirty="0" err="1">
                <a:latin typeface="+mn-lt"/>
              </a:rPr>
              <a:t>Vermelho</a:t>
            </a:r>
            <a:r>
              <a:rPr lang="en-US" dirty="0">
                <a:latin typeface="+mn-lt"/>
              </a:rPr>
              <a:t>: </a:t>
            </a:r>
            <a:r>
              <a:rPr lang="en-US" dirty="0" err="1">
                <a:latin typeface="+mn-lt"/>
              </a:rPr>
              <a:t>Erro</a:t>
            </a:r>
            <a:r>
              <a:rPr lang="en-US" dirty="0">
                <a:latin typeface="+mn-lt"/>
              </a:rPr>
              <a:t> de </a:t>
            </a:r>
            <a:r>
              <a:rPr lang="en-US" dirty="0" err="1">
                <a:latin typeface="+mn-lt"/>
              </a:rPr>
              <a:t>valida</a:t>
            </a:r>
            <a:r>
              <a:rPr lang="en-US" dirty="0" err="1">
                <a:latin typeface="+mn-lt"/>
                <a:cs typeface="Calibri"/>
              </a:rPr>
              <a:t>ção</a:t>
            </a:r>
            <a:endParaRPr lang="en-US" dirty="0">
              <a:latin typeface="+mn-lt"/>
            </a:endParaRPr>
          </a:p>
          <a:p>
            <a:pPr marL="514350" indent="-514350">
              <a:buAutoNum type="romanLcPeriod"/>
            </a:pPr>
            <a:r>
              <a:rPr lang="en-US" dirty="0">
                <a:latin typeface="+mn-lt"/>
              </a:rPr>
              <a:t>Azul: </a:t>
            </a:r>
            <a:r>
              <a:rPr lang="en-US" dirty="0" err="1">
                <a:latin typeface="+mn-lt"/>
              </a:rPr>
              <a:t>Sem</a:t>
            </a:r>
            <a:r>
              <a:rPr lang="en-US" dirty="0">
                <a:latin typeface="+mn-lt"/>
              </a:rPr>
              <a:t> </a:t>
            </a:r>
            <a:r>
              <a:rPr lang="en-US" dirty="0" err="1"/>
              <a:t>valida</a:t>
            </a:r>
            <a:r>
              <a:rPr lang="en-US" dirty="0" err="1">
                <a:latin typeface="Calibri"/>
                <a:cs typeface="Calibri"/>
              </a:rPr>
              <a:t>ção</a:t>
            </a:r>
            <a:r>
              <a:rPr lang="en-US" dirty="0">
                <a:latin typeface="+mn-lt"/>
              </a:rPr>
              <a:t> (</a:t>
            </a:r>
            <a:r>
              <a:rPr lang="en-US" dirty="0" err="1">
                <a:latin typeface="+mn-lt"/>
              </a:rPr>
              <a:t>ou</a:t>
            </a:r>
            <a:r>
              <a:rPr lang="en-US" dirty="0">
                <a:latin typeface="+mn-lt"/>
              </a:rPr>
              <a:t> </a:t>
            </a:r>
            <a:r>
              <a:rPr lang="en-US" dirty="0" err="1">
                <a:latin typeface="+mn-lt"/>
              </a:rPr>
              <a:t>seja</a:t>
            </a:r>
            <a:r>
              <a:rPr lang="en-US" dirty="0">
                <a:latin typeface="+mn-lt"/>
              </a:rPr>
              <a:t>, </a:t>
            </a:r>
            <a:r>
              <a:rPr lang="en-US" dirty="0" err="1">
                <a:latin typeface="+mn-lt"/>
              </a:rPr>
              <a:t>sem</a:t>
            </a:r>
            <a:r>
              <a:rPr lang="en-US" dirty="0">
                <a:latin typeface="+mn-lt"/>
              </a:rPr>
              <a:t> dados para </a:t>
            </a:r>
            <a:r>
              <a:rPr lang="en-US" dirty="0" err="1">
                <a:latin typeface="+mn-lt"/>
              </a:rPr>
              <a:t>validar</a:t>
            </a:r>
            <a:r>
              <a:rPr lang="en-US" dirty="0">
                <a:latin typeface="+mn-lt"/>
              </a:rPr>
              <a:t>)</a:t>
            </a:r>
          </a:p>
          <a:p>
            <a:pPr marL="0" indent="0">
              <a:buNone/>
            </a:pPr>
            <a:endParaRPr lang="en-US" dirty="0"/>
          </a:p>
        </p:txBody>
      </p:sp>
      <p:sp>
        <p:nvSpPr>
          <p:cNvPr id="4" name="Title 3"/>
          <p:cNvSpPr>
            <a:spLocks noGrp="1"/>
          </p:cNvSpPr>
          <p:nvPr>
            <p:ph type="title"/>
          </p:nvPr>
        </p:nvSpPr>
        <p:spPr>
          <a:xfrm>
            <a:off x="152400" y="369094"/>
            <a:ext cx="1901594" cy="516255"/>
          </a:xfrm>
        </p:spPr>
        <p:txBody>
          <a:bodyPr/>
          <a:lstStyle/>
          <a:p>
            <a:r>
              <a:rPr lang="en-US" dirty="0" err="1"/>
              <a:t>Validação</a:t>
            </a:r>
            <a:endParaRPr lang="en-US" dirty="0"/>
          </a:p>
        </p:txBody>
      </p:sp>
    </p:spTree>
    <p:extLst>
      <p:ext uri="{BB962C8B-B14F-4D97-AF65-F5344CB8AC3E}">
        <p14:creationId xmlns:p14="http://schemas.microsoft.com/office/powerpoint/2010/main" val="39858574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Validação</a:t>
            </a:r>
            <a:endParaRPr lang="en-US" dirty="0"/>
          </a:p>
        </p:txBody>
      </p:sp>
      <p:sp>
        <p:nvSpPr>
          <p:cNvPr id="4" name="Text Placeholder 3"/>
          <p:cNvSpPr>
            <a:spLocks noGrp="1"/>
          </p:cNvSpPr>
          <p:nvPr>
            <p:ph type="body" sz="quarter" idx="10"/>
          </p:nvPr>
        </p:nvSpPr>
        <p:spPr/>
        <p:txBody>
          <a:bodyPr/>
          <a:lstStyle/>
          <a:p>
            <a:r>
              <a:rPr lang="en-US" dirty="0" err="1"/>
              <a:t>Seleccionar</a:t>
            </a:r>
            <a:r>
              <a:rPr lang="en-US" dirty="0"/>
              <a:t> Jenna (</a:t>
            </a:r>
            <a:r>
              <a:rPr lang="en-US" dirty="0" err="1"/>
              <a:t>na</a:t>
            </a:r>
            <a:r>
              <a:rPr lang="en-US" dirty="0"/>
              <a:t> </a:t>
            </a:r>
            <a:r>
              <a:rPr lang="en-US" dirty="0" err="1"/>
              <a:t>província</a:t>
            </a:r>
            <a:r>
              <a:rPr lang="en-US" dirty="0"/>
              <a:t> </a:t>
            </a:r>
            <a:r>
              <a:rPr lang="en-US" dirty="0" err="1"/>
              <a:t>Ocidental</a:t>
            </a:r>
            <a:r>
              <a:rPr lang="en-US" dirty="0"/>
              <a:t>) </a:t>
            </a:r>
            <a:r>
              <a:rPr lang="en-US" dirty="0" err="1"/>
              <a:t>na</a:t>
            </a:r>
            <a:r>
              <a:rPr lang="en-US" dirty="0"/>
              <a:t> </a:t>
            </a:r>
            <a:r>
              <a:rPr lang="en-US" dirty="0" err="1"/>
              <a:t>árvore</a:t>
            </a:r>
            <a:r>
              <a:rPr lang="en-US" dirty="0"/>
              <a:t>.</a:t>
            </a:r>
          </a:p>
          <a:p>
            <a:r>
              <a:rPr lang="en-US" dirty="0" err="1"/>
              <a:t>Seleccionar</a:t>
            </a:r>
            <a:r>
              <a:rPr lang="en-US" dirty="0"/>
              <a:t> </a:t>
            </a:r>
            <a:r>
              <a:rPr lang="en-US" dirty="0" err="1"/>
              <a:t>intervenção</a:t>
            </a:r>
            <a:r>
              <a:rPr lang="en-US" dirty="0"/>
              <a:t> </a:t>
            </a:r>
            <a:r>
              <a:rPr lang="en-US" dirty="0" err="1"/>
              <a:t>PZQ</a:t>
            </a:r>
            <a:endParaRPr lang="en-US" dirty="0"/>
          </a:p>
          <a:p>
            <a:r>
              <a:rPr lang="en-US" dirty="0" err="1"/>
              <a:t>Continuar</a:t>
            </a:r>
            <a:r>
              <a:rPr lang="en-US" dirty="0"/>
              <a:t> a </a:t>
            </a:r>
            <a:r>
              <a:rPr lang="en-US" dirty="0" err="1"/>
              <a:t>inserir</a:t>
            </a:r>
            <a:r>
              <a:rPr lang="en-US" dirty="0"/>
              <a:t> </a:t>
            </a:r>
            <a:r>
              <a:rPr lang="en-US" dirty="0" err="1"/>
              <a:t>os</a:t>
            </a:r>
            <a:r>
              <a:rPr lang="en-US" dirty="0"/>
              <a:t> dados a </a:t>
            </a:r>
            <a:r>
              <a:rPr lang="en-US" dirty="0" err="1"/>
              <a:t>partir</a:t>
            </a:r>
            <a:r>
              <a:rPr lang="en-US" dirty="0"/>
              <a:t> do </a:t>
            </a:r>
            <a:r>
              <a:rPr lang="en-US" dirty="0" err="1"/>
              <a:t>próximo</a:t>
            </a:r>
            <a:r>
              <a:rPr lang="en-US" dirty="0"/>
              <a:t> slide.</a:t>
            </a:r>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5746237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numCol="2">
            <a:noAutofit/>
          </a:bodyPr>
          <a:lstStyle/>
          <a:p>
            <a:pPr marL="0" lvl="1" indent="0">
              <a:spcAft>
                <a:spcPts val="600"/>
              </a:spcAft>
              <a:buNone/>
              <a:defRPr/>
            </a:pPr>
            <a:r>
              <a:rPr lang="en-US" sz="1400" dirty="0"/>
              <a:t>Data de </a:t>
            </a:r>
            <a:r>
              <a:rPr lang="en-US" sz="1400" dirty="0" err="1"/>
              <a:t>in</a:t>
            </a:r>
            <a:r>
              <a:rPr lang="en-US" sz="1400" dirty="0" err="1">
                <a:cs typeface="Calibri"/>
              </a:rPr>
              <a:t>ício</a:t>
            </a:r>
            <a:r>
              <a:rPr lang="en-US" sz="1400" dirty="0">
                <a:cs typeface="Calibri"/>
              </a:rPr>
              <a:t> dos dados </a:t>
            </a:r>
            <a:r>
              <a:rPr lang="en-US" sz="1400" dirty="0" err="1">
                <a:cs typeface="Calibri"/>
              </a:rPr>
              <a:t>aplica</a:t>
            </a:r>
            <a:r>
              <a:rPr lang="en-US" sz="1400" dirty="0">
                <a:cs typeface="Calibri"/>
              </a:rPr>
              <a:t>-se a:</a:t>
            </a:r>
            <a:r>
              <a:rPr lang="en-US" sz="1400" dirty="0"/>
              <a:t> </a:t>
            </a:r>
            <a:r>
              <a:rPr lang="en-US" sz="1400" b="1" dirty="0"/>
              <a:t>1 de </a:t>
            </a:r>
            <a:r>
              <a:rPr lang="en-US" sz="1400" b="1" dirty="0" err="1"/>
              <a:t>Mar</a:t>
            </a:r>
            <a:r>
              <a:rPr lang="en-US" sz="1400" b="1" dirty="0" err="1">
                <a:latin typeface="Calibri"/>
                <a:cs typeface="Calibri"/>
              </a:rPr>
              <a:t>ço</a:t>
            </a:r>
            <a:r>
              <a:rPr lang="en-US" sz="1400" b="1" dirty="0">
                <a:latin typeface="Calibri"/>
                <a:cs typeface="Calibri"/>
              </a:rPr>
              <a:t> de</a:t>
            </a:r>
            <a:r>
              <a:rPr lang="en-US" sz="1400" b="1" dirty="0"/>
              <a:t> 2014</a:t>
            </a:r>
          </a:p>
          <a:p>
            <a:pPr marL="0" lvl="1" indent="0">
              <a:spcAft>
                <a:spcPts val="600"/>
              </a:spcAft>
              <a:buNone/>
              <a:defRPr/>
            </a:pPr>
            <a:r>
              <a:rPr lang="en-US" sz="1400" dirty="0" err="1"/>
              <a:t>N</a:t>
            </a:r>
            <a:r>
              <a:rPr lang="en-US" sz="1400" dirty="0" err="1">
                <a:latin typeface="Calibri"/>
                <a:cs typeface="Calibri"/>
              </a:rPr>
              <a:t>úmero</a:t>
            </a:r>
            <a:r>
              <a:rPr lang="en-US" sz="1400" dirty="0">
                <a:latin typeface="Calibri"/>
                <a:cs typeface="Calibri"/>
              </a:rPr>
              <a:t> de </a:t>
            </a:r>
            <a:r>
              <a:rPr lang="en-US" sz="1400" dirty="0" err="1">
                <a:latin typeface="Calibri"/>
                <a:cs typeface="Calibri"/>
              </a:rPr>
              <a:t>rondas</a:t>
            </a:r>
            <a:r>
              <a:rPr lang="en-US" sz="1400" dirty="0">
                <a:latin typeface="Calibri"/>
                <a:cs typeface="Calibri"/>
              </a:rPr>
              <a:t> </a:t>
            </a:r>
            <a:r>
              <a:rPr lang="en-US" sz="1400" dirty="0" err="1">
                <a:latin typeface="Calibri"/>
                <a:cs typeface="Calibri"/>
              </a:rPr>
              <a:t>tratadas</a:t>
            </a:r>
            <a:r>
              <a:rPr lang="en-US" sz="1400" dirty="0">
                <a:latin typeface="Calibri"/>
                <a:cs typeface="Calibri"/>
              </a:rPr>
              <a:t> </a:t>
            </a:r>
            <a:r>
              <a:rPr lang="en-US" sz="1400" dirty="0" err="1">
                <a:latin typeface="Calibri"/>
                <a:cs typeface="Calibri"/>
              </a:rPr>
              <a:t>planeadas</a:t>
            </a:r>
            <a:r>
              <a:rPr lang="en-US" sz="1400" dirty="0">
                <a:latin typeface="Calibri"/>
                <a:cs typeface="Calibri"/>
              </a:rPr>
              <a:t> para o </a:t>
            </a:r>
            <a:r>
              <a:rPr lang="en-US" sz="1400" dirty="0" err="1">
                <a:latin typeface="Calibri"/>
                <a:cs typeface="Calibri"/>
              </a:rPr>
              <a:t>ano</a:t>
            </a:r>
            <a:r>
              <a:rPr lang="en-US" sz="1400" dirty="0"/>
              <a:t>: </a:t>
            </a:r>
            <a:r>
              <a:rPr lang="en-US" sz="1400" b="1" dirty="0"/>
              <a:t>1</a:t>
            </a:r>
            <a:endParaRPr lang="en-US" sz="1400" dirty="0"/>
          </a:p>
          <a:p>
            <a:pPr marL="0" lvl="1" indent="0">
              <a:spcAft>
                <a:spcPts val="600"/>
              </a:spcAft>
              <a:buNone/>
              <a:defRPr/>
            </a:pPr>
            <a:r>
              <a:rPr lang="en-US" sz="1400" dirty="0" err="1"/>
              <a:t>Modo</a:t>
            </a:r>
            <a:r>
              <a:rPr lang="en-US" sz="1400" dirty="0"/>
              <a:t> de </a:t>
            </a:r>
            <a:r>
              <a:rPr lang="en-US" sz="1400" dirty="0" err="1"/>
              <a:t>distribui</a:t>
            </a:r>
            <a:r>
              <a:rPr lang="en-US" sz="1400" dirty="0" err="1">
                <a:latin typeface="Calibri"/>
                <a:cs typeface="Calibri"/>
              </a:rPr>
              <a:t>ção</a:t>
            </a:r>
            <a:r>
              <a:rPr lang="en-US" sz="1400" dirty="0"/>
              <a:t>: </a:t>
            </a:r>
            <a:r>
              <a:rPr lang="en-US" sz="1400" b="1" dirty="0"/>
              <a:t>a </a:t>
            </a:r>
            <a:r>
              <a:rPr lang="en-US" sz="1400" b="1" dirty="0" err="1"/>
              <a:t>n</a:t>
            </a:r>
            <a:r>
              <a:rPr lang="en-US" sz="1400" b="1" dirty="0" err="1">
                <a:latin typeface="Calibri"/>
                <a:cs typeface="Calibri"/>
              </a:rPr>
              <a:t>ível</a:t>
            </a:r>
            <a:r>
              <a:rPr lang="en-US" sz="1400" b="1" dirty="0">
                <a:latin typeface="Calibri"/>
                <a:cs typeface="Calibri"/>
              </a:rPr>
              <a:t> de </a:t>
            </a:r>
            <a:r>
              <a:rPr lang="en-US" sz="1400" b="1" dirty="0" err="1">
                <a:latin typeface="Calibri"/>
                <a:cs typeface="Calibri"/>
              </a:rPr>
              <a:t>escolas</a:t>
            </a:r>
            <a:endParaRPr lang="en-US" sz="1400" b="1" dirty="0">
              <a:latin typeface="Calibri"/>
              <a:cs typeface="Calibri"/>
            </a:endParaRPr>
          </a:p>
          <a:p>
            <a:pPr marL="0" lvl="1" indent="0">
              <a:spcAft>
                <a:spcPts val="600"/>
              </a:spcAft>
              <a:buNone/>
              <a:defRPr/>
            </a:pPr>
            <a:r>
              <a:rPr lang="en-US" sz="1400" dirty="0"/>
              <a:t>Data final de AMD: </a:t>
            </a:r>
            <a:r>
              <a:rPr lang="en-US" sz="1400" b="1" dirty="0"/>
              <a:t>15 de </a:t>
            </a:r>
            <a:r>
              <a:rPr lang="en-US" sz="1400" b="1" dirty="0" err="1"/>
              <a:t>Mar</a:t>
            </a:r>
            <a:r>
              <a:rPr lang="en-US" sz="1400" b="1" dirty="0" err="1">
                <a:latin typeface="Calibri"/>
                <a:cs typeface="Calibri"/>
              </a:rPr>
              <a:t>ço</a:t>
            </a:r>
            <a:r>
              <a:rPr lang="en-US" sz="1400" b="1" dirty="0">
                <a:latin typeface="Calibri"/>
                <a:cs typeface="Calibri"/>
              </a:rPr>
              <a:t> de</a:t>
            </a:r>
            <a:r>
              <a:rPr lang="en-US" sz="1400" b="1" dirty="0"/>
              <a:t> 2014</a:t>
            </a:r>
            <a:endParaRPr lang="en-US" sz="1400" dirty="0"/>
          </a:p>
          <a:p>
            <a:pPr marL="0" lvl="1" indent="0">
              <a:spcAft>
                <a:spcPts val="600"/>
              </a:spcAft>
              <a:buNone/>
              <a:defRPr/>
            </a:pPr>
            <a:r>
              <a:rPr lang="en-US" sz="1400" dirty="0"/>
              <a:t># </a:t>
            </a:r>
            <a:r>
              <a:rPr lang="en-US" sz="1400" dirty="0" err="1"/>
              <a:t>mulheres</a:t>
            </a:r>
            <a:r>
              <a:rPr lang="en-US" sz="1400" dirty="0"/>
              <a:t> </a:t>
            </a:r>
            <a:r>
              <a:rPr lang="en-US" sz="1400" dirty="0" err="1"/>
              <a:t>alvo</a:t>
            </a:r>
            <a:r>
              <a:rPr lang="en-US" sz="1400" dirty="0"/>
              <a:t> </a:t>
            </a:r>
            <a:r>
              <a:rPr lang="en-US" sz="1400" dirty="0" err="1"/>
              <a:t>eleg</a:t>
            </a:r>
            <a:r>
              <a:rPr lang="en-US" sz="1400" dirty="0" err="1">
                <a:latin typeface="Calibri"/>
                <a:cs typeface="Calibri"/>
              </a:rPr>
              <a:t>íveis</a:t>
            </a:r>
            <a:r>
              <a:rPr lang="en-US" sz="1400" dirty="0"/>
              <a:t>: </a:t>
            </a:r>
            <a:r>
              <a:rPr lang="en-US" sz="1400" b="1" dirty="0"/>
              <a:t>265</a:t>
            </a:r>
            <a:endParaRPr lang="en-US" sz="1400" dirty="0"/>
          </a:p>
          <a:p>
            <a:pPr marL="0" lvl="1" indent="0">
              <a:spcAft>
                <a:spcPts val="600"/>
              </a:spcAft>
              <a:buNone/>
              <a:defRPr/>
            </a:pPr>
            <a:r>
              <a:rPr lang="en-US" sz="1400" dirty="0"/>
              <a:t># SAC </a:t>
            </a:r>
            <a:r>
              <a:rPr lang="en-US" sz="1400" dirty="0" err="1"/>
              <a:t>alvo</a:t>
            </a:r>
            <a:r>
              <a:rPr lang="en-US" sz="1400" dirty="0"/>
              <a:t>: </a:t>
            </a:r>
            <a:r>
              <a:rPr lang="en-US" sz="1400" b="1" dirty="0"/>
              <a:t>110</a:t>
            </a:r>
            <a:endParaRPr lang="en-US" sz="1400" dirty="0"/>
          </a:p>
          <a:p>
            <a:pPr marL="0" lvl="1" indent="0">
              <a:spcAft>
                <a:spcPts val="600"/>
              </a:spcAft>
              <a:buNone/>
              <a:defRPr/>
            </a:pPr>
            <a:r>
              <a:rPr lang="en-US" sz="1400" dirty="0"/>
              <a:t># </a:t>
            </a:r>
            <a:r>
              <a:rPr lang="en-US" sz="1400" dirty="0" err="1"/>
              <a:t>indiv</a:t>
            </a:r>
            <a:r>
              <a:rPr lang="en-US" sz="1400" dirty="0" err="1">
                <a:latin typeface="Calibri"/>
                <a:cs typeface="Calibri"/>
              </a:rPr>
              <a:t>íduos</a:t>
            </a:r>
            <a:r>
              <a:rPr lang="en-US" sz="1400" dirty="0">
                <a:latin typeface="Calibri"/>
                <a:cs typeface="Calibri"/>
              </a:rPr>
              <a:t> </a:t>
            </a:r>
            <a:r>
              <a:rPr lang="en-US" sz="1400" dirty="0" err="1">
                <a:latin typeface="Calibri"/>
                <a:cs typeface="Calibri"/>
              </a:rPr>
              <a:t>tratados</a:t>
            </a:r>
            <a:r>
              <a:rPr lang="en-US" sz="1400" dirty="0"/>
              <a:t>: </a:t>
            </a:r>
            <a:r>
              <a:rPr lang="en-US" sz="1400" b="1" dirty="0"/>
              <a:t>542</a:t>
            </a:r>
            <a:endParaRPr lang="en-US" sz="1400" dirty="0"/>
          </a:p>
          <a:p>
            <a:pPr marL="0" lvl="1" indent="0">
              <a:spcAft>
                <a:spcPts val="600"/>
              </a:spcAft>
              <a:buNone/>
              <a:defRPr/>
            </a:pPr>
            <a:r>
              <a:rPr lang="en-US" sz="1400" dirty="0"/>
              <a:t># </a:t>
            </a:r>
            <a:r>
              <a:rPr lang="en-US" sz="1400" dirty="0" err="1"/>
              <a:t>homens</a:t>
            </a:r>
            <a:r>
              <a:rPr lang="en-US" sz="1400" dirty="0"/>
              <a:t> </a:t>
            </a:r>
            <a:r>
              <a:rPr lang="en-US" sz="1400" dirty="0" err="1"/>
              <a:t>tratados</a:t>
            </a:r>
            <a:r>
              <a:rPr lang="en-US" sz="1400" dirty="0"/>
              <a:t>: </a:t>
            </a:r>
            <a:r>
              <a:rPr lang="en-US" sz="1400" b="1" dirty="0"/>
              <a:t>300</a:t>
            </a:r>
            <a:endParaRPr lang="en-US" sz="1400" dirty="0"/>
          </a:p>
          <a:p>
            <a:pPr marL="0" lvl="1" indent="0">
              <a:spcAft>
                <a:spcPts val="600"/>
              </a:spcAft>
              <a:buNone/>
              <a:defRPr/>
            </a:pPr>
            <a:r>
              <a:rPr lang="en-US" sz="1400" dirty="0"/>
              <a:t># </a:t>
            </a:r>
            <a:r>
              <a:rPr lang="en-US" sz="1400" dirty="0" err="1"/>
              <a:t>mulheres</a:t>
            </a:r>
            <a:r>
              <a:rPr lang="en-US" sz="1400" dirty="0"/>
              <a:t> SAC </a:t>
            </a:r>
            <a:r>
              <a:rPr lang="en-US" sz="1400" dirty="0" err="1"/>
              <a:t>tratadas</a:t>
            </a:r>
            <a:r>
              <a:rPr lang="en-US" sz="1400" dirty="0"/>
              <a:t>: </a:t>
            </a:r>
            <a:r>
              <a:rPr lang="en-US" sz="1400" b="1" dirty="0"/>
              <a:t>225</a:t>
            </a:r>
            <a:endParaRPr lang="en-US" sz="1400" dirty="0"/>
          </a:p>
          <a:p>
            <a:pPr marL="0" lvl="1" indent="0">
              <a:spcAft>
                <a:spcPts val="600"/>
              </a:spcAft>
              <a:buNone/>
              <a:defRPr/>
            </a:pPr>
            <a:r>
              <a:rPr lang="en-US" sz="1400" dirty="0"/>
              <a:t># </a:t>
            </a:r>
            <a:r>
              <a:rPr lang="en-US" sz="1400" dirty="0" err="1"/>
              <a:t>Adultos</a:t>
            </a:r>
            <a:r>
              <a:rPr lang="en-US" sz="1400" dirty="0"/>
              <a:t> </a:t>
            </a:r>
            <a:r>
              <a:rPr lang="en-US" sz="1400" dirty="0" err="1"/>
              <a:t>tratados</a:t>
            </a:r>
            <a:r>
              <a:rPr lang="en-US" sz="1400" dirty="0"/>
              <a:t>: </a:t>
            </a:r>
            <a:r>
              <a:rPr lang="en-US" sz="1400" b="1" dirty="0"/>
              <a:t>320</a:t>
            </a:r>
            <a:endParaRPr lang="en-US" sz="1400" dirty="0"/>
          </a:p>
          <a:p>
            <a:pPr marL="0" lvl="1" indent="0">
              <a:spcAft>
                <a:spcPts val="600"/>
              </a:spcAft>
              <a:buNone/>
              <a:defRPr/>
            </a:pPr>
            <a:r>
              <a:rPr lang="en-US" sz="1400" dirty="0"/>
              <a:t># </a:t>
            </a:r>
            <a:r>
              <a:rPr lang="en-US" sz="1400" dirty="0" err="1"/>
              <a:t>Casos</a:t>
            </a:r>
            <a:r>
              <a:rPr lang="en-US" sz="1400" dirty="0"/>
              <a:t> </a:t>
            </a:r>
            <a:r>
              <a:rPr lang="en-US" sz="1400" dirty="0" err="1"/>
              <a:t>adversos</a:t>
            </a:r>
            <a:r>
              <a:rPr lang="en-US" sz="1400" dirty="0"/>
              <a:t> graves </a:t>
            </a:r>
            <a:r>
              <a:rPr lang="en-US" sz="1400" dirty="0" err="1"/>
              <a:t>reportados</a:t>
            </a:r>
            <a:r>
              <a:rPr lang="en-US" sz="1400" dirty="0"/>
              <a:t>: </a:t>
            </a:r>
            <a:r>
              <a:rPr lang="en-US" sz="1400" b="1" dirty="0"/>
              <a:t>0</a:t>
            </a:r>
            <a:endParaRPr lang="en-US" sz="1400" dirty="0"/>
          </a:p>
          <a:p>
            <a:pPr marL="0" lvl="1" indent="0">
              <a:spcAft>
                <a:spcPts val="600"/>
              </a:spcAft>
              <a:buNone/>
              <a:defRPr/>
            </a:pPr>
            <a:r>
              <a:rPr lang="en-US" sz="1400" dirty="0" err="1"/>
              <a:t>Intervalo</a:t>
            </a:r>
            <a:r>
              <a:rPr lang="en-US" sz="1400" dirty="0"/>
              <a:t> de </a:t>
            </a:r>
            <a:r>
              <a:rPr lang="en-US" sz="1400" dirty="0" err="1"/>
              <a:t>confian</a:t>
            </a:r>
            <a:r>
              <a:rPr lang="en-US" sz="1400" dirty="0" err="1">
                <a:latin typeface="Calibri"/>
                <a:cs typeface="Calibri"/>
              </a:rPr>
              <a:t>ça</a:t>
            </a:r>
            <a:r>
              <a:rPr lang="en-US" sz="1400" dirty="0">
                <a:latin typeface="Calibri"/>
                <a:cs typeface="Calibri"/>
              </a:rPr>
              <a:t> </a:t>
            </a:r>
            <a:r>
              <a:rPr lang="en-US" sz="1400" dirty="0" err="1">
                <a:latin typeface="Calibri"/>
                <a:cs typeface="Calibri"/>
              </a:rPr>
              <a:t>elevado</a:t>
            </a:r>
            <a:r>
              <a:rPr lang="en-US" sz="1400" dirty="0">
                <a:latin typeface="Calibri"/>
                <a:cs typeface="Calibri"/>
              </a:rPr>
              <a:t> para a </a:t>
            </a:r>
            <a:r>
              <a:rPr lang="en-US" sz="1400" dirty="0" err="1">
                <a:latin typeface="Calibri"/>
                <a:cs typeface="Calibri"/>
              </a:rPr>
              <a:t>cobertura</a:t>
            </a:r>
            <a:r>
              <a:rPr lang="en-US" sz="1400" dirty="0">
                <a:latin typeface="Calibri"/>
                <a:cs typeface="Calibri"/>
              </a:rPr>
              <a:t> </a:t>
            </a:r>
            <a:r>
              <a:rPr lang="en-US" sz="1400" dirty="0" err="1">
                <a:latin typeface="Calibri"/>
                <a:cs typeface="Calibri"/>
              </a:rPr>
              <a:t>inquirida</a:t>
            </a:r>
            <a:r>
              <a:rPr lang="en-US" sz="1400" dirty="0"/>
              <a:t>: </a:t>
            </a:r>
            <a:r>
              <a:rPr lang="en-US" sz="1400" b="1" dirty="0" err="1"/>
              <a:t>Deixar</a:t>
            </a:r>
            <a:r>
              <a:rPr lang="en-US" sz="1400" b="1" dirty="0"/>
              <a:t> </a:t>
            </a:r>
            <a:r>
              <a:rPr lang="en-US" sz="1400" b="1" dirty="0" err="1"/>
              <a:t>em</a:t>
            </a:r>
            <a:r>
              <a:rPr lang="en-US" sz="1400" b="1" dirty="0"/>
              <a:t> </a:t>
            </a:r>
            <a:r>
              <a:rPr lang="en-US" sz="1400" b="1" dirty="0" err="1"/>
              <a:t>branco</a:t>
            </a:r>
            <a:r>
              <a:rPr lang="en-US" sz="1400" b="1" dirty="0"/>
              <a:t> </a:t>
            </a:r>
          </a:p>
          <a:p>
            <a:pPr marL="0" lvl="1" indent="0">
              <a:spcAft>
                <a:spcPts val="600"/>
              </a:spcAft>
              <a:buNone/>
              <a:defRPr/>
            </a:pPr>
            <a:r>
              <a:rPr lang="en-US" sz="1400" dirty="0" err="1"/>
              <a:t>Esgotamento</a:t>
            </a:r>
            <a:r>
              <a:rPr lang="en-US" sz="1400" dirty="0"/>
              <a:t> </a:t>
            </a:r>
            <a:r>
              <a:rPr lang="en-US" sz="1400" dirty="0" err="1"/>
              <a:t>durante</a:t>
            </a:r>
            <a:r>
              <a:rPr lang="en-US" sz="1400" dirty="0"/>
              <a:t> AMD?: </a:t>
            </a:r>
            <a:r>
              <a:rPr lang="en-US" sz="1400" b="1" dirty="0" err="1"/>
              <a:t>N</a:t>
            </a:r>
            <a:r>
              <a:rPr lang="en-US" sz="1400" b="1" dirty="0" err="1">
                <a:latin typeface="Calibri"/>
                <a:cs typeface="Calibri"/>
              </a:rPr>
              <a:t>ã</a:t>
            </a:r>
            <a:r>
              <a:rPr lang="en-US" sz="1400" b="1" dirty="0" err="1"/>
              <a:t>o</a:t>
            </a:r>
            <a:endParaRPr lang="en-US" sz="1400" dirty="0"/>
          </a:p>
          <a:p>
            <a:pPr marL="0" lvl="1" indent="0">
              <a:spcAft>
                <a:spcPts val="600"/>
              </a:spcAft>
              <a:buNone/>
              <a:defRPr/>
            </a:pPr>
            <a:r>
              <a:rPr lang="en-US" sz="1400" dirty="0" err="1"/>
              <a:t>Dura</a:t>
            </a:r>
            <a:r>
              <a:rPr lang="en-US" sz="1400" dirty="0" err="1">
                <a:latin typeface="Calibri"/>
                <a:cs typeface="Calibri"/>
              </a:rPr>
              <a:t>ção</a:t>
            </a:r>
            <a:r>
              <a:rPr lang="en-US" sz="1400" dirty="0">
                <a:latin typeface="Calibri"/>
                <a:cs typeface="Calibri"/>
              </a:rPr>
              <a:t> do </a:t>
            </a:r>
            <a:r>
              <a:rPr lang="en-US" sz="1400" dirty="0" err="1">
                <a:latin typeface="Calibri"/>
                <a:cs typeface="Calibri"/>
              </a:rPr>
              <a:t>esgotamento</a:t>
            </a:r>
            <a:r>
              <a:rPr lang="en-US" sz="1400" dirty="0"/>
              <a:t>: </a:t>
            </a:r>
            <a:r>
              <a:rPr lang="en-US" sz="1400" b="1" dirty="0" err="1"/>
              <a:t>Deixar</a:t>
            </a:r>
            <a:r>
              <a:rPr lang="en-US" sz="1400" b="1" dirty="0"/>
              <a:t> </a:t>
            </a:r>
            <a:r>
              <a:rPr lang="en-US" sz="1400" b="1" dirty="0" err="1"/>
              <a:t>em</a:t>
            </a:r>
            <a:r>
              <a:rPr lang="en-US" sz="1400" b="1" dirty="0"/>
              <a:t> </a:t>
            </a:r>
            <a:r>
              <a:rPr lang="en-US" sz="1400" b="1" dirty="0" err="1"/>
              <a:t>branco</a:t>
            </a:r>
            <a:endParaRPr lang="en-US" sz="1400" dirty="0"/>
          </a:p>
          <a:p>
            <a:pPr marL="0" lvl="1" indent="0">
              <a:spcAft>
                <a:spcPts val="600"/>
              </a:spcAft>
              <a:buNone/>
              <a:defRPr/>
            </a:pPr>
            <a:endParaRPr lang="en-US" sz="1400" dirty="0"/>
          </a:p>
          <a:p>
            <a:pPr marL="0" lvl="1" indent="0">
              <a:spcAft>
                <a:spcPts val="600"/>
              </a:spcAft>
              <a:buNone/>
              <a:defRPr/>
            </a:pPr>
            <a:r>
              <a:rPr lang="en-US" sz="1400" dirty="0"/>
              <a:t># </a:t>
            </a:r>
            <a:r>
              <a:rPr lang="en-US" sz="1400" dirty="0" err="1"/>
              <a:t>Doen</a:t>
            </a:r>
            <a:r>
              <a:rPr lang="en-US" sz="1400" dirty="0" err="1">
                <a:latin typeface="Calibri"/>
                <a:cs typeface="Calibri"/>
              </a:rPr>
              <a:t>ças</a:t>
            </a:r>
            <a:r>
              <a:rPr lang="en-US" sz="1400" dirty="0">
                <a:latin typeface="Calibri"/>
                <a:cs typeface="Calibri"/>
              </a:rPr>
              <a:t> </a:t>
            </a:r>
            <a:r>
              <a:rPr lang="en-US" sz="1400" dirty="0" err="1">
                <a:latin typeface="Calibri"/>
                <a:cs typeface="Calibri"/>
              </a:rPr>
              <a:t>alvo</a:t>
            </a:r>
            <a:r>
              <a:rPr lang="en-US" sz="1400" dirty="0"/>
              <a:t>: </a:t>
            </a:r>
            <a:r>
              <a:rPr lang="en-US" sz="1400" b="1" dirty="0"/>
              <a:t>Schistosomiasis</a:t>
            </a:r>
            <a:endParaRPr lang="en-US" sz="1400" dirty="0"/>
          </a:p>
          <a:p>
            <a:pPr marL="0" lvl="1" indent="0">
              <a:spcAft>
                <a:spcPts val="600"/>
              </a:spcAft>
              <a:buNone/>
              <a:defRPr/>
            </a:pPr>
            <a:r>
              <a:rPr lang="en-US" sz="1400" dirty="0" err="1"/>
              <a:t>N</a:t>
            </a:r>
            <a:r>
              <a:rPr lang="en-US" sz="1400" dirty="0" err="1">
                <a:latin typeface="Calibri"/>
                <a:cs typeface="Calibri"/>
              </a:rPr>
              <a:t>úmero</a:t>
            </a:r>
            <a:r>
              <a:rPr lang="en-US" sz="1400" dirty="0">
                <a:latin typeface="Calibri"/>
                <a:cs typeface="Calibri"/>
              </a:rPr>
              <a:t> de  </a:t>
            </a:r>
            <a:r>
              <a:rPr lang="en-US" sz="1400" dirty="0" err="1">
                <a:latin typeface="Calibri"/>
                <a:cs typeface="Calibri"/>
              </a:rPr>
              <a:t>ronda</a:t>
            </a:r>
            <a:r>
              <a:rPr lang="en-US" sz="1400" dirty="0"/>
              <a:t>: </a:t>
            </a:r>
            <a:r>
              <a:rPr lang="en-US" sz="1400" b="1" dirty="0"/>
              <a:t>1</a:t>
            </a:r>
            <a:endParaRPr lang="en-US" sz="1400" dirty="0"/>
          </a:p>
          <a:p>
            <a:pPr marL="0" lvl="1" indent="0">
              <a:spcAft>
                <a:spcPts val="600"/>
              </a:spcAft>
              <a:buNone/>
              <a:defRPr/>
            </a:pPr>
            <a:r>
              <a:rPr lang="en-US" sz="1400" dirty="0"/>
              <a:t>Data de </a:t>
            </a:r>
            <a:r>
              <a:rPr lang="en-US" sz="1400" dirty="0" err="1"/>
              <a:t>in</a:t>
            </a:r>
            <a:r>
              <a:rPr lang="en-US" sz="1400" dirty="0" err="1">
                <a:cs typeface="Calibri"/>
              </a:rPr>
              <a:t>ício</a:t>
            </a:r>
            <a:r>
              <a:rPr lang="en-US" sz="1400" dirty="0">
                <a:cs typeface="Calibri"/>
              </a:rPr>
              <a:t> de AMD:</a:t>
            </a:r>
            <a:r>
              <a:rPr lang="en-US" sz="1400" dirty="0"/>
              <a:t> </a:t>
            </a:r>
            <a:r>
              <a:rPr lang="en-US" sz="1400" b="1" dirty="0"/>
              <a:t>10 de </a:t>
            </a:r>
            <a:r>
              <a:rPr lang="en-US" sz="1400" b="1" dirty="0" err="1"/>
              <a:t>Mar</a:t>
            </a:r>
            <a:r>
              <a:rPr lang="en-US" sz="1400" b="1" dirty="0" err="1">
                <a:latin typeface="Calibri"/>
                <a:cs typeface="Calibri"/>
              </a:rPr>
              <a:t>ço</a:t>
            </a:r>
            <a:r>
              <a:rPr lang="en-US" sz="1400" b="1" dirty="0">
                <a:latin typeface="Calibri"/>
                <a:cs typeface="Calibri"/>
              </a:rPr>
              <a:t> de</a:t>
            </a:r>
            <a:r>
              <a:rPr lang="en-US" sz="1400" b="1" dirty="0"/>
              <a:t> 2014</a:t>
            </a:r>
          </a:p>
          <a:p>
            <a:pPr marL="0" lvl="1" indent="0">
              <a:spcAft>
                <a:spcPts val="600"/>
              </a:spcAft>
              <a:buNone/>
              <a:defRPr/>
            </a:pPr>
            <a:r>
              <a:rPr lang="en-US" sz="1400" dirty="0"/>
              <a:t># </a:t>
            </a:r>
            <a:r>
              <a:rPr lang="en-US" sz="1400" dirty="0" err="1"/>
              <a:t>indiv</a:t>
            </a:r>
            <a:r>
              <a:rPr lang="en-US" sz="1400" dirty="0" err="1">
                <a:latin typeface="Calibri"/>
                <a:cs typeface="Calibri"/>
              </a:rPr>
              <a:t>íduos</a:t>
            </a:r>
            <a:r>
              <a:rPr lang="en-US" sz="1400" dirty="0">
                <a:latin typeface="Calibri"/>
                <a:cs typeface="Calibri"/>
              </a:rPr>
              <a:t> </a:t>
            </a:r>
            <a:r>
              <a:rPr lang="en-US" sz="1400" dirty="0" err="1">
                <a:latin typeface="Calibri"/>
                <a:cs typeface="Calibri"/>
              </a:rPr>
              <a:t>alvo</a:t>
            </a:r>
            <a:r>
              <a:rPr lang="en-US" sz="1400" dirty="0">
                <a:latin typeface="Calibri"/>
                <a:cs typeface="Calibri"/>
              </a:rPr>
              <a:t> </a:t>
            </a:r>
            <a:r>
              <a:rPr lang="en-US" sz="1400" dirty="0" err="1">
                <a:latin typeface="Calibri"/>
                <a:cs typeface="Calibri"/>
              </a:rPr>
              <a:t>elegíveis</a:t>
            </a:r>
            <a:r>
              <a:rPr lang="en-US" sz="1400" dirty="0"/>
              <a:t>: </a:t>
            </a:r>
            <a:r>
              <a:rPr lang="en-US" sz="1400" b="1" dirty="0"/>
              <a:t>500</a:t>
            </a:r>
            <a:endParaRPr lang="en-US" sz="1400" dirty="0"/>
          </a:p>
          <a:p>
            <a:pPr marL="0" lvl="1" indent="0">
              <a:spcAft>
                <a:spcPts val="600"/>
              </a:spcAft>
              <a:buNone/>
              <a:defRPr/>
            </a:pPr>
            <a:r>
              <a:rPr lang="en-US" sz="1400" dirty="0"/>
              <a:t># </a:t>
            </a:r>
            <a:r>
              <a:rPr lang="en-US" sz="1400" dirty="0" err="1"/>
              <a:t>ehomens</a:t>
            </a:r>
            <a:r>
              <a:rPr lang="en-US" sz="1400" dirty="0"/>
              <a:t> </a:t>
            </a:r>
            <a:r>
              <a:rPr lang="en-US" sz="1400" dirty="0" err="1"/>
              <a:t>alvo</a:t>
            </a:r>
            <a:r>
              <a:rPr lang="en-US" sz="1400" dirty="0"/>
              <a:t> </a:t>
            </a:r>
            <a:r>
              <a:rPr lang="en-US" sz="1400" dirty="0" err="1">
                <a:latin typeface="Calibri"/>
                <a:cs typeface="Calibri"/>
              </a:rPr>
              <a:t>elegíveis</a:t>
            </a:r>
            <a:r>
              <a:rPr lang="en-US" sz="1400" dirty="0"/>
              <a:t>: </a:t>
            </a:r>
            <a:r>
              <a:rPr lang="en-US" sz="1400" b="1" dirty="0"/>
              <a:t>250</a:t>
            </a:r>
            <a:endParaRPr lang="en-US" sz="1400" dirty="0"/>
          </a:p>
          <a:p>
            <a:pPr marL="0" lvl="1" indent="0">
              <a:spcAft>
                <a:spcPts val="600"/>
              </a:spcAft>
              <a:buNone/>
              <a:defRPr/>
            </a:pPr>
            <a:r>
              <a:rPr lang="en-US" sz="1400" dirty="0"/>
              <a:t># </a:t>
            </a:r>
            <a:r>
              <a:rPr lang="en-US" sz="1400" dirty="0" err="1"/>
              <a:t>Adultos</a:t>
            </a:r>
            <a:r>
              <a:rPr lang="en-US" sz="1400" dirty="0"/>
              <a:t> </a:t>
            </a:r>
            <a:r>
              <a:rPr lang="en-US" sz="1400" dirty="0" err="1"/>
              <a:t>alvo</a:t>
            </a:r>
            <a:r>
              <a:rPr lang="en-US" sz="1400" dirty="0"/>
              <a:t>: </a:t>
            </a:r>
            <a:r>
              <a:rPr lang="en-US" sz="1400" b="1" dirty="0"/>
              <a:t>385</a:t>
            </a:r>
            <a:endParaRPr lang="en-US" sz="1400" dirty="0"/>
          </a:p>
          <a:p>
            <a:pPr marL="0" lvl="1" indent="0">
              <a:spcAft>
                <a:spcPts val="600"/>
              </a:spcAft>
              <a:buNone/>
              <a:defRPr/>
            </a:pPr>
            <a:r>
              <a:rPr lang="en-US" sz="1400" dirty="0"/>
              <a:t># </a:t>
            </a:r>
            <a:r>
              <a:rPr lang="en-US" sz="1400" dirty="0" err="1"/>
              <a:t>mulheres</a:t>
            </a:r>
            <a:r>
              <a:rPr lang="en-US" sz="1400" dirty="0"/>
              <a:t> </a:t>
            </a:r>
            <a:r>
              <a:rPr lang="en-US" sz="1400" dirty="0" err="1"/>
              <a:t>tratadas</a:t>
            </a:r>
            <a:r>
              <a:rPr lang="en-US" sz="1400" dirty="0"/>
              <a:t>: </a:t>
            </a:r>
            <a:r>
              <a:rPr lang="en-US" sz="1400" b="1" dirty="0"/>
              <a:t>242</a:t>
            </a:r>
          </a:p>
          <a:p>
            <a:pPr marL="0" lvl="1" indent="0">
              <a:spcAft>
                <a:spcPts val="600"/>
              </a:spcAft>
              <a:buNone/>
              <a:defRPr/>
            </a:pPr>
            <a:r>
              <a:rPr lang="en-US" sz="1400" dirty="0"/>
              <a:t># SAC </a:t>
            </a:r>
            <a:r>
              <a:rPr lang="en-US" sz="1400" dirty="0" err="1"/>
              <a:t>tratados</a:t>
            </a:r>
            <a:r>
              <a:rPr lang="en-US" sz="1400" dirty="0"/>
              <a:t>: </a:t>
            </a:r>
            <a:r>
              <a:rPr lang="en-US" sz="1400" b="1" dirty="0"/>
              <a:t>420</a:t>
            </a:r>
          </a:p>
          <a:p>
            <a:pPr marL="0" lvl="1" indent="0">
              <a:spcAft>
                <a:spcPts val="600"/>
              </a:spcAft>
              <a:buNone/>
              <a:defRPr/>
            </a:pPr>
            <a:r>
              <a:rPr lang="en-US" sz="1400" dirty="0"/>
              <a:t># </a:t>
            </a:r>
            <a:r>
              <a:rPr lang="en-US" sz="1400" dirty="0" err="1"/>
              <a:t>homens</a:t>
            </a:r>
            <a:r>
              <a:rPr lang="en-US" sz="1400" dirty="0"/>
              <a:t> SAC </a:t>
            </a:r>
            <a:r>
              <a:rPr lang="en-US" sz="1400" dirty="0" err="1"/>
              <a:t>tratados</a:t>
            </a:r>
            <a:r>
              <a:rPr lang="en-US" sz="1400" dirty="0"/>
              <a:t>: </a:t>
            </a:r>
            <a:r>
              <a:rPr lang="en-US" sz="1400" b="1" dirty="0"/>
              <a:t>195</a:t>
            </a:r>
            <a:endParaRPr lang="en-US" sz="1400" dirty="0"/>
          </a:p>
          <a:p>
            <a:pPr marL="0" lvl="1" indent="0">
              <a:spcAft>
                <a:spcPts val="600"/>
              </a:spcAft>
              <a:buNone/>
              <a:defRPr/>
            </a:pPr>
            <a:r>
              <a:rPr lang="en-US" sz="1400" dirty="0" err="1">
                <a:latin typeface="Calibri"/>
                <a:cs typeface="Calibri"/>
              </a:rPr>
              <a:t>Número</a:t>
            </a:r>
            <a:r>
              <a:rPr lang="en-US" sz="1400" dirty="0">
                <a:latin typeface="Calibri"/>
                <a:cs typeface="Calibri"/>
              </a:rPr>
              <a:t> de </a:t>
            </a:r>
            <a:r>
              <a:rPr lang="en-US" sz="1400" dirty="0" err="1">
                <a:latin typeface="Calibri"/>
                <a:cs typeface="Calibri"/>
              </a:rPr>
              <a:t>referência</a:t>
            </a:r>
            <a:r>
              <a:rPr lang="en-US" sz="1400" dirty="0">
                <a:latin typeface="Calibri"/>
                <a:cs typeface="Calibri"/>
              </a:rPr>
              <a:t> de </a:t>
            </a:r>
            <a:r>
              <a:rPr lang="en-US" sz="1400" dirty="0" err="1">
                <a:latin typeface="Calibri"/>
                <a:cs typeface="Calibri"/>
              </a:rPr>
              <a:t>lote</a:t>
            </a:r>
            <a:r>
              <a:rPr lang="en-US" sz="1400" dirty="0"/>
              <a:t> (</a:t>
            </a:r>
            <a:r>
              <a:rPr lang="en-US" sz="1400" dirty="0" err="1"/>
              <a:t>n</a:t>
            </a:r>
            <a:r>
              <a:rPr lang="en-US" sz="1400" dirty="0" err="1">
                <a:latin typeface="Calibri"/>
                <a:cs typeface="Calibri"/>
              </a:rPr>
              <a:t>úmeros</a:t>
            </a:r>
            <a:r>
              <a:rPr lang="en-US" sz="1400" dirty="0">
                <a:latin typeface="Calibri"/>
                <a:cs typeface="Calibri"/>
              </a:rPr>
              <a:t> de </a:t>
            </a:r>
            <a:r>
              <a:rPr lang="en-US" sz="1400" dirty="0" err="1">
                <a:latin typeface="Calibri"/>
                <a:cs typeface="Calibri"/>
              </a:rPr>
              <a:t>medicamento</a:t>
            </a:r>
            <a:r>
              <a:rPr lang="en-US" sz="1400" dirty="0">
                <a:latin typeface="Calibri"/>
                <a:cs typeface="Calibri"/>
              </a:rPr>
              <a:t> e </a:t>
            </a:r>
            <a:r>
              <a:rPr lang="en-US" sz="1400" dirty="0" err="1">
                <a:latin typeface="Calibri"/>
                <a:cs typeface="Calibri"/>
              </a:rPr>
              <a:t>lote</a:t>
            </a:r>
            <a:r>
              <a:rPr lang="en-US" sz="1400" dirty="0"/>
              <a:t>): </a:t>
            </a:r>
            <a:r>
              <a:rPr lang="en-US" sz="1400" b="1" dirty="0"/>
              <a:t>N/A</a:t>
            </a:r>
          </a:p>
          <a:p>
            <a:pPr marL="0" lvl="1" indent="0">
              <a:spcAft>
                <a:spcPts val="600"/>
              </a:spcAft>
              <a:buNone/>
              <a:defRPr/>
            </a:pPr>
            <a:r>
              <a:rPr lang="en-US" sz="1400" dirty="0" err="1"/>
              <a:t>Cobertura</a:t>
            </a:r>
            <a:r>
              <a:rPr lang="en-US" sz="1400" dirty="0"/>
              <a:t> </a:t>
            </a:r>
            <a:r>
              <a:rPr lang="en-US" sz="1400" dirty="0" err="1"/>
              <a:t>inquirida</a:t>
            </a:r>
            <a:r>
              <a:rPr lang="en-US" sz="1400" dirty="0"/>
              <a:t>: </a:t>
            </a:r>
            <a:r>
              <a:rPr lang="en-US" sz="1400" b="1" dirty="0" err="1"/>
              <a:t>Deixar</a:t>
            </a:r>
            <a:r>
              <a:rPr lang="en-US" sz="1400" b="1" dirty="0"/>
              <a:t> </a:t>
            </a:r>
            <a:r>
              <a:rPr lang="en-US" sz="1400" b="1" dirty="0" err="1"/>
              <a:t>em</a:t>
            </a:r>
            <a:r>
              <a:rPr lang="en-US" sz="1400" b="1" dirty="0"/>
              <a:t> </a:t>
            </a:r>
            <a:r>
              <a:rPr lang="en-US" sz="1400" b="1" dirty="0" err="1"/>
              <a:t>branco</a:t>
            </a:r>
            <a:endParaRPr lang="en-US" sz="1400" dirty="0"/>
          </a:p>
          <a:p>
            <a:pPr marL="0" lvl="1" indent="0">
              <a:spcAft>
                <a:spcPts val="600"/>
              </a:spcAft>
              <a:buNone/>
              <a:defRPr/>
            </a:pPr>
            <a:r>
              <a:rPr lang="en-US" sz="1400" dirty="0" err="1"/>
              <a:t>Intervalo</a:t>
            </a:r>
            <a:r>
              <a:rPr lang="en-US" sz="1400" dirty="0"/>
              <a:t> de </a:t>
            </a:r>
            <a:r>
              <a:rPr lang="en-US" sz="1400" dirty="0" err="1"/>
              <a:t>confian</a:t>
            </a:r>
            <a:r>
              <a:rPr lang="en-US" sz="1400" dirty="0" err="1">
                <a:latin typeface="Calibri"/>
                <a:cs typeface="Calibri"/>
              </a:rPr>
              <a:t>ça</a:t>
            </a:r>
            <a:r>
              <a:rPr lang="en-US" sz="1400" dirty="0">
                <a:latin typeface="Calibri"/>
                <a:cs typeface="Calibri"/>
              </a:rPr>
              <a:t> </a:t>
            </a:r>
            <a:r>
              <a:rPr lang="en-US" sz="1400" dirty="0" err="1">
                <a:latin typeface="Calibri"/>
                <a:cs typeface="Calibri"/>
              </a:rPr>
              <a:t>baixo</a:t>
            </a:r>
            <a:r>
              <a:rPr lang="en-US" sz="1400" dirty="0">
                <a:latin typeface="Calibri"/>
                <a:cs typeface="Calibri"/>
              </a:rPr>
              <a:t> para a </a:t>
            </a:r>
            <a:r>
              <a:rPr lang="en-US" sz="1400" dirty="0" err="1">
                <a:latin typeface="Calibri"/>
                <a:cs typeface="Calibri"/>
              </a:rPr>
              <a:t>cobertura</a:t>
            </a:r>
            <a:r>
              <a:rPr lang="en-US" sz="1400" dirty="0">
                <a:latin typeface="Calibri"/>
                <a:cs typeface="Calibri"/>
              </a:rPr>
              <a:t> </a:t>
            </a:r>
            <a:r>
              <a:rPr lang="en-US" sz="1400" dirty="0" err="1">
                <a:latin typeface="Calibri"/>
                <a:cs typeface="Calibri"/>
              </a:rPr>
              <a:t>inquirida</a:t>
            </a:r>
            <a:r>
              <a:rPr lang="en-US" sz="1400" dirty="0">
                <a:latin typeface="Calibri"/>
                <a:cs typeface="Calibri"/>
              </a:rPr>
              <a:t>:</a:t>
            </a:r>
            <a:r>
              <a:rPr lang="en-US" sz="1400" dirty="0"/>
              <a:t>  </a:t>
            </a:r>
            <a:r>
              <a:rPr lang="en-US" sz="1400" b="1" dirty="0" err="1"/>
              <a:t>Deixar</a:t>
            </a:r>
            <a:r>
              <a:rPr lang="en-US" sz="1400" b="1" dirty="0"/>
              <a:t> </a:t>
            </a:r>
            <a:r>
              <a:rPr lang="en-US" sz="1400" b="1" dirty="0" err="1"/>
              <a:t>em</a:t>
            </a:r>
            <a:r>
              <a:rPr lang="en-US" sz="1400" b="1" dirty="0"/>
              <a:t> </a:t>
            </a:r>
            <a:r>
              <a:rPr lang="en-US" sz="1400" b="1" dirty="0" err="1"/>
              <a:t>branco</a:t>
            </a:r>
            <a:endParaRPr lang="en-US" sz="1400" dirty="0"/>
          </a:p>
          <a:p>
            <a:pPr marL="0" lvl="1" indent="0">
              <a:spcAft>
                <a:spcPts val="600"/>
              </a:spcAft>
              <a:buNone/>
              <a:defRPr/>
            </a:pPr>
            <a:r>
              <a:rPr lang="en-US" sz="1400" dirty="0" err="1"/>
              <a:t>Medicamento</a:t>
            </a:r>
            <a:r>
              <a:rPr lang="en-US" sz="1400" dirty="0"/>
              <a:t> </a:t>
            </a:r>
            <a:r>
              <a:rPr lang="en-US" sz="1400" dirty="0" err="1"/>
              <a:t>esgotado</a:t>
            </a:r>
            <a:r>
              <a:rPr lang="en-US" sz="1400" dirty="0"/>
              <a:t>: </a:t>
            </a:r>
            <a:r>
              <a:rPr lang="en-US" sz="1400" b="1" dirty="0" err="1"/>
              <a:t>Deixar</a:t>
            </a:r>
            <a:r>
              <a:rPr lang="en-US" sz="1400" b="1" dirty="0"/>
              <a:t> </a:t>
            </a:r>
            <a:r>
              <a:rPr lang="en-US" sz="1400" b="1" dirty="0" err="1"/>
              <a:t>em</a:t>
            </a:r>
            <a:r>
              <a:rPr lang="en-US" sz="1400" b="1" dirty="0"/>
              <a:t> </a:t>
            </a:r>
            <a:r>
              <a:rPr lang="en-US" sz="1400" b="1" dirty="0" err="1"/>
              <a:t>branco</a:t>
            </a:r>
            <a:endParaRPr lang="en-US" sz="1400" b="1" dirty="0"/>
          </a:p>
          <a:p>
            <a:pPr marL="0" lvl="1" indent="0">
              <a:spcAft>
                <a:spcPts val="600"/>
              </a:spcAft>
              <a:buNone/>
              <a:defRPr/>
            </a:pPr>
            <a:r>
              <a:rPr lang="en-US" sz="1400" dirty="0" err="1"/>
              <a:t>Parceiro</a:t>
            </a:r>
            <a:r>
              <a:rPr lang="en-US" sz="1400" dirty="0"/>
              <a:t>: </a:t>
            </a:r>
            <a:r>
              <a:rPr lang="en-US" sz="1400" b="1" dirty="0"/>
              <a:t>USAID</a:t>
            </a:r>
            <a:endParaRPr lang="en-US" sz="1400" dirty="0"/>
          </a:p>
          <a:p>
            <a:pPr marL="0" lvl="1" indent="0">
              <a:spcAft>
                <a:spcPts val="600"/>
              </a:spcAft>
              <a:buNone/>
              <a:defRPr/>
            </a:pPr>
            <a:endParaRPr lang="en-US" sz="1400" b="1" dirty="0"/>
          </a:p>
          <a:p>
            <a:pPr marL="0" lvl="1" indent="0">
              <a:spcAft>
                <a:spcPts val="600"/>
              </a:spcAft>
              <a:buNone/>
              <a:defRPr/>
            </a:pPr>
            <a:endParaRPr lang="en-US" sz="1400" b="1" dirty="0"/>
          </a:p>
        </p:txBody>
      </p:sp>
    </p:spTree>
    <p:extLst>
      <p:ext uri="{BB962C8B-B14F-4D97-AF65-F5344CB8AC3E}">
        <p14:creationId xmlns:p14="http://schemas.microsoft.com/office/powerpoint/2010/main" val="19767646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62000" y="1173162"/>
            <a:ext cx="7696200" cy="5075237"/>
          </a:xfrm>
        </p:spPr>
        <p:txBody>
          <a:bodyPr/>
          <a:lstStyle/>
          <a:p>
            <a:r>
              <a:rPr lang="en-US" dirty="0" err="1"/>
              <a:t>Clicar</a:t>
            </a:r>
            <a:r>
              <a:rPr lang="en-US" dirty="0"/>
              <a:t> &lt;Validation: Check for validation errors&gt;</a:t>
            </a:r>
          </a:p>
          <a:p>
            <a:r>
              <a:rPr lang="en-US" dirty="0" err="1"/>
              <a:t>Reparar</a:t>
            </a:r>
            <a:r>
              <a:rPr lang="en-US" dirty="0"/>
              <a:t> </a:t>
            </a:r>
            <a:r>
              <a:rPr lang="en-US" dirty="0" err="1"/>
              <a:t>nas</a:t>
            </a:r>
            <a:r>
              <a:rPr lang="en-US" dirty="0"/>
              <a:t> </a:t>
            </a:r>
            <a:r>
              <a:rPr lang="en-US" dirty="0" err="1"/>
              <a:t>seguintes</a:t>
            </a:r>
            <a:r>
              <a:rPr lang="en-US" dirty="0"/>
              <a:t> cores:</a:t>
            </a:r>
          </a:p>
          <a:p>
            <a:pPr lvl="1"/>
            <a:r>
              <a:rPr lang="en-US" sz="2000" dirty="0"/>
              <a:t>Verde: </a:t>
            </a:r>
            <a:r>
              <a:rPr lang="en-US" sz="2000" dirty="0" err="1"/>
              <a:t>Validação</a:t>
            </a:r>
            <a:r>
              <a:rPr lang="en-US" sz="2000" dirty="0"/>
              <a:t> </a:t>
            </a:r>
            <a:r>
              <a:rPr lang="en-US" sz="2000" dirty="0" err="1"/>
              <a:t>realizada</a:t>
            </a:r>
            <a:r>
              <a:rPr lang="en-US" sz="2000" dirty="0"/>
              <a:t>, </a:t>
            </a:r>
            <a:r>
              <a:rPr lang="en-US" sz="2000" dirty="0" err="1"/>
              <a:t>ou</a:t>
            </a:r>
            <a:r>
              <a:rPr lang="en-US" sz="2000" dirty="0"/>
              <a:t> </a:t>
            </a:r>
            <a:r>
              <a:rPr lang="en-US" sz="2000" dirty="0" err="1"/>
              <a:t>seja</a:t>
            </a:r>
            <a:r>
              <a:rPr lang="en-US" sz="2000" dirty="0"/>
              <a:t>,</a:t>
            </a:r>
          </a:p>
          <a:p>
            <a:pPr lvl="2"/>
            <a:r>
              <a:rPr lang="en-US" sz="1600" dirty="0"/>
              <a:t>A data final de AMD </a:t>
            </a:r>
            <a:r>
              <a:rPr lang="en-US" sz="1600" dirty="0">
                <a:latin typeface="Calibri"/>
                <a:cs typeface="Calibri"/>
              </a:rPr>
              <a:t>é posterior à data de </a:t>
            </a:r>
            <a:r>
              <a:rPr lang="en-US" sz="1600" dirty="0" err="1">
                <a:latin typeface="Calibri"/>
                <a:cs typeface="Calibri"/>
              </a:rPr>
              <a:t>início</a:t>
            </a:r>
            <a:endParaRPr lang="en-US" sz="1600" dirty="0"/>
          </a:p>
          <a:p>
            <a:pPr lvl="2"/>
            <a:r>
              <a:rPr lang="en-US" sz="1600" dirty="0"/>
              <a:t>A soma dos </a:t>
            </a:r>
            <a:r>
              <a:rPr lang="en-US" sz="1600" dirty="0" err="1"/>
              <a:t>homens</a:t>
            </a:r>
            <a:r>
              <a:rPr lang="en-US" sz="1600" dirty="0"/>
              <a:t> e </a:t>
            </a:r>
            <a:r>
              <a:rPr lang="en-US" sz="1600" dirty="0" err="1"/>
              <a:t>mulheres</a:t>
            </a:r>
            <a:r>
              <a:rPr lang="en-US" sz="1600" dirty="0"/>
              <a:t> </a:t>
            </a:r>
            <a:r>
              <a:rPr lang="en-US" sz="1600" dirty="0" err="1"/>
              <a:t>tratados</a:t>
            </a:r>
            <a:r>
              <a:rPr lang="en-US" sz="1600" dirty="0"/>
              <a:t> </a:t>
            </a:r>
            <a:r>
              <a:rPr lang="en-US" sz="1600" dirty="0">
                <a:latin typeface="Calibri"/>
                <a:cs typeface="Calibri"/>
              </a:rPr>
              <a:t>é </a:t>
            </a:r>
            <a:r>
              <a:rPr lang="en-US" sz="1600" dirty="0" err="1">
                <a:latin typeface="Calibri"/>
                <a:cs typeface="Calibri"/>
              </a:rPr>
              <a:t>igual</a:t>
            </a:r>
            <a:r>
              <a:rPr lang="en-US" sz="1600" dirty="0">
                <a:latin typeface="Calibri"/>
                <a:cs typeface="Calibri"/>
              </a:rPr>
              <a:t> </a:t>
            </a:r>
            <a:r>
              <a:rPr lang="en-US" sz="1600" dirty="0" err="1">
                <a:latin typeface="Calibri"/>
                <a:cs typeface="Calibri"/>
              </a:rPr>
              <a:t>ao</a:t>
            </a:r>
            <a:r>
              <a:rPr lang="en-US" sz="1600" dirty="0">
                <a:latin typeface="Calibri"/>
                <a:cs typeface="Calibri"/>
              </a:rPr>
              <a:t> </a:t>
            </a:r>
            <a:r>
              <a:rPr lang="en-US" sz="1600" dirty="0" err="1">
                <a:latin typeface="Calibri"/>
                <a:cs typeface="Calibri"/>
              </a:rPr>
              <a:t>número</a:t>
            </a:r>
            <a:r>
              <a:rPr lang="en-US" sz="1600" dirty="0">
                <a:latin typeface="Calibri"/>
                <a:cs typeface="Calibri"/>
              </a:rPr>
              <a:t> de </a:t>
            </a:r>
            <a:r>
              <a:rPr lang="en-US" sz="1600" dirty="0" err="1">
                <a:latin typeface="Calibri"/>
                <a:cs typeface="Calibri"/>
              </a:rPr>
              <a:t>indivíduos</a:t>
            </a:r>
            <a:r>
              <a:rPr lang="en-US" sz="1600" dirty="0">
                <a:latin typeface="Calibri"/>
                <a:cs typeface="Calibri"/>
              </a:rPr>
              <a:t> </a:t>
            </a:r>
            <a:r>
              <a:rPr lang="en-US" sz="1600" dirty="0" err="1">
                <a:latin typeface="Calibri"/>
                <a:cs typeface="Calibri"/>
              </a:rPr>
              <a:t>tratados</a:t>
            </a:r>
            <a:endParaRPr lang="en-US" sz="1600" dirty="0"/>
          </a:p>
          <a:p>
            <a:pPr lvl="1"/>
            <a:r>
              <a:rPr lang="en-US" sz="2000" dirty="0" err="1"/>
              <a:t>Vermelho</a:t>
            </a:r>
            <a:r>
              <a:rPr lang="en-US" sz="2000" dirty="0"/>
              <a:t>: </a:t>
            </a:r>
            <a:r>
              <a:rPr lang="en-US" sz="2000" dirty="0" err="1"/>
              <a:t>Erro</a:t>
            </a:r>
            <a:r>
              <a:rPr lang="en-US" sz="2000" dirty="0"/>
              <a:t> de </a:t>
            </a:r>
            <a:r>
              <a:rPr lang="en-US" sz="2000" dirty="0" err="1"/>
              <a:t>validação</a:t>
            </a:r>
            <a:r>
              <a:rPr lang="en-US" sz="2000" dirty="0"/>
              <a:t>, </a:t>
            </a:r>
            <a:r>
              <a:rPr lang="en-US" sz="2000" dirty="0" err="1"/>
              <a:t>ou</a:t>
            </a:r>
            <a:r>
              <a:rPr lang="en-US" sz="2000" dirty="0"/>
              <a:t> </a:t>
            </a:r>
            <a:r>
              <a:rPr lang="en-US" sz="2000" dirty="0" err="1"/>
              <a:t>seja</a:t>
            </a:r>
            <a:r>
              <a:rPr lang="en-US" sz="2000" dirty="0"/>
              <a:t>,</a:t>
            </a:r>
          </a:p>
          <a:p>
            <a:pPr lvl="2"/>
            <a:r>
              <a:rPr lang="en-US" sz="1600" dirty="0"/>
              <a:t>A soma dos </a:t>
            </a:r>
            <a:r>
              <a:rPr lang="en-US" sz="1600" dirty="0" err="1"/>
              <a:t>homens</a:t>
            </a:r>
            <a:r>
              <a:rPr lang="en-US" sz="1600" dirty="0"/>
              <a:t> </a:t>
            </a:r>
            <a:r>
              <a:rPr lang="en-US" sz="1600" dirty="0" err="1"/>
              <a:t>alvo</a:t>
            </a:r>
            <a:r>
              <a:rPr lang="en-US" sz="1600" dirty="0"/>
              <a:t>  com a de </a:t>
            </a:r>
            <a:r>
              <a:rPr lang="en-US" sz="1600" dirty="0" err="1"/>
              <a:t>mulheres</a:t>
            </a:r>
            <a:r>
              <a:rPr lang="en-US" sz="1600" dirty="0"/>
              <a:t> </a:t>
            </a:r>
            <a:r>
              <a:rPr lang="en-US" sz="1600" dirty="0" err="1"/>
              <a:t>alvo</a:t>
            </a:r>
            <a:r>
              <a:rPr lang="en-US" sz="1600" dirty="0"/>
              <a:t> </a:t>
            </a:r>
            <a:r>
              <a:rPr lang="en-US" sz="1600" dirty="0" err="1"/>
              <a:t>n</a:t>
            </a:r>
            <a:r>
              <a:rPr lang="en-US" sz="1600" dirty="0" err="1">
                <a:latin typeface="Calibri"/>
                <a:cs typeface="Calibri"/>
              </a:rPr>
              <a:t>ão</a:t>
            </a:r>
            <a:r>
              <a:rPr lang="en-US" sz="1600" dirty="0">
                <a:latin typeface="Calibri"/>
                <a:cs typeface="Calibri"/>
              </a:rPr>
              <a:t> é </a:t>
            </a:r>
            <a:r>
              <a:rPr lang="en-US" sz="1600" dirty="0" err="1">
                <a:latin typeface="Calibri"/>
                <a:cs typeface="Calibri"/>
              </a:rPr>
              <a:t>igual</a:t>
            </a:r>
            <a:r>
              <a:rPr lang="en-US" sz="1600" dirty="0">
                <a:latin typeface="Calibri"/>
                <a:cs typeface="Calibri"/>
              </a:rPr>
              <a:t> </a:t>
            </a:r>
            <a:r>
              <a:rPr lang="en-US" sz="1600" dirty="0" err="1">
                <a:latin typeface="Calibri"/>
                <a:cs typeface="Calibri"/>
              </a:rPr>
              <a:t>ao</a:t>
            </a:r>
            <a:r>
              <a:rPr lang="en-US" sz="1600" dirty="0">
                <a:latin typeface="Calibri"/>
                <a:cs typeface="Calibri"/>
              </a:rPr>
              <a:t> # de </a:t>
            </a:r>
            <a:r>
              <a:rPr lang="en-US" sz="1600" dirty="0" err="1">
                <a:latin typeface="Calibri"/>
                <a:cs typeface="Calibri"/>
              </a:rPr>
              <a:t>indivíduos</a:t>
            </a:r>
            <a:r>
              <a:rPr lang="en-US" sz="1600" dirty="0">
                <a:latin typeface="Calibri"/>
                <a:cs typeface="Calibri"/>
              </a:rPr>
              <a:t> </a:t>
            </a:r>
            <a:r>
              <a:rPr lang="en-US" sz="1600" dirty="0" err="1">
                <a:latin typeface="Calibri"/>
                <a:cs typeface="Calibri"/>
              </a:rPr>
              <a:t>alvo</a:t>
            </a:r>
            <a:r>
              <a:rPr lang="en-US" sz="1600" dirty="0">
                <a:latin typeface="Calibri"/>
                <a:cs typeface="Calibri"/>
              </a:rPr>
              <a:t> </a:t>
            </a:r>
            <a:r>
              <a:rPr lang="en-US" sz="1600" dirty="0" err="1">
                <a:latin typeface="Calibri"/>
                <a:cs typeface="Calibri"/>
              </a:rPr>
              <a:t>elegíveis</a:t>
            </a:r>
            <a:r>
              <a:rPr lang="en-US" sz="1600" dirty="0"/>
              <a:t> </a:t>
            </a:r>
          </a:p>
          <a:p>
            <a:pPr lvl="2"/>
            <a:r>
              <a:rPr lang="en-US" sz="1600" dirty="0"/>
              <a:t>A soma dos </a:t>
            </a:r>
            <a:r>
              <a:rPr lang="en-US" sz="1600" dirty="0" err="1"/>
              <a:t>indiv</a:t>
            </a:r>
            <a:r>
              <a:rPr lang="en-US" sz="1600" dirty="0" err="1">
                <a:latin typeface="Calibri"/>
                <a:cs typeface="Calibri"/>
              </a:rPr>
              <a:t>íduos</a:t>
            </a:r>
            <a:r>
              <a:rPr lang="en-US" sz="1600" dirty="0">
                <a:latin typeface="Calibri"/>
                <a:cs typeface="Calibri"/>
              </a:rPr>
              <a:t> </a:t>
            </a:r>
            <a:r>
              <a:rPr lang="en-US" sz="1600" dirty="0" err="1">
                <a:latin typeface="Calibri"/>
                <a:cs typeface="Calibri"/>
              </a:rPr>
              <a:t>tratados</a:t>
            </a:r>
            <a:r>
              <a:rPr lang="en-US" sz="1600" dirty="0">
                <a:latin typeface="Calibri"/>
                <a:cs typeface="Calibri"/>
              </a:rPr>
              <a:t> é superior </a:t>
            </a:r>
            <a:r>
              <a:rPr lang="en-US" sz="1600" dirty="0" err="1">
                <a:latin typeface="Calibri"/>
                <a:cs typeface="Calibri"/>
              </a:rPr>
              <a:t>ao</a:t>
            </a:r>
            <a:r>
              <a:rPr lang="en-US" sz="1600" dirty="0">
                <a:latin typeface="Calibri"/>
                <a:cs typeface="Calibri"/>
              </a:rPr>
              <a:t> # de </a:t>
            </a:r>
            <a:r>
              <a:rPr lang="en-US" sz="1600" dirty="0" err="1">
                <a:latin typeface="Calibri"/>
                <a:cs typeface="Calibri"/>
              </a:rPr>
              <a:t>indivíduos</a:t>
            </a:r>
            <a:r>
              <a:rPr lang="en-US" sz="1600" dirty="0">
                <a:latin typeface="Calibri"/>
                <a:cs typeface="Calibri"/>
              </a:rPr>
              <a:t> </a:t>
            </a:r>
            <a:r>
              <a:rPr lang="en-US" sz="1600" dirty="0" err="1">
                <a:latin typeface="Calibri"/>
                <a:cs typeface="Calibri"/>
              </a:rPr>
              <a:t>alvo</a:t>
            </a:r>
            <a:r>
              <a:rPr lang="en-US" sz="1600" dirty="0">
                <a:latin typeface="Calibri"/>
                <a:cs typeface="Calibri"/>
              </a:rPr>
              <a:t> </a:t>
            </a:r>
            <a:r>
              <a:rPr lang="en-US" sz="1600" dirty="0" err="1">
                <a:latin typeface="Calibri"/>
                <a:cs typeface="Calibri"/>
              </a:rPr>
              <a:t>elegíveis</a:t>
            </a:r>
            <a:r>
              <a:rPr lang="en-US" sz="1600" dirty="0"/>
              <a:t>.</a:t>
            </a:r>
          </a:p>
          <a:p>
            <a:pPr lvl="1"/>
            <a:r>
              <a:rPr lang="en-US" sz="2000" dirty="0"/>
              <a:t>Azul: </a:t>
            </a:r>
            <a:r>
              <a:rPr lang="en-US" sz="2000" dirty="0" err="1"/>
              <a:t>sem</a:t>
            </a:r>
            <a:r>
              <a:rPr lang="en-US" sz="2000" dirty="0"/>
              <a:t> </a:t>
            </a:r>
            <a:r>
              <a:rPr lang="en-US" sz="2000" dirty="0" err="1"/>
              <a:t>validação</a:t>
            </a:r>
            <a:r>
              <a:rPr lang="en-US" sz="2000" dirty="0"/>
              <a:t> (</a:t>
            </a:r>
            <a:r>
              <a:rPr lang="en-US" sz="2000" dirty="0" err="1"/>
              <a:t>sem</a:t>
            </a:r>
            <a:r>
              <a:rPr lang="en-US" sz="2000" dirty="0"/>
              <a:t> dados para </a:t>
            </a:r>
            <a:r>
              <a:rPr lang="en-US" sz="2000" dirty="0" err="1"/>
              <a:t>validar</a:t>
            </a:r>
            <a:r>
              <a:rPr lang="en-US" sz="2000" dirty="0"/>
              <a:t>), </a:t>
            </a:r>
            <a:r>
              <a:rPr lang="en-US" sz="2000" dirty="0" err="1"/>
              <a:t>ou</a:t>
            </a:r>
            <a:r>
              <a:rPr lang="en-US" sz="2000" dirty="0"/>
              <a:t> </a:t>
            </a:r>
            <a:r>
              <a:rPr lang="en-US" sz="2000" dirty="0" err="1"/>
              <a:t>seja</a:t>
            </a:r>
            <a:r>
              <a:rPr lang="en-US" sz="2000" dirty="0"/>
              <a:t>, </a:t>
            </a:r>
          </a:p>
          <a:p>
            <a:pPr lvl="2"/>
            <a:r>
              <a:rPr lang="en-US" sz="1600" dirty="0" err="1"/>
              <a:t>N</a:t>
            </a:r>
            <a:r>
              <a:rPr lang="en-US" sz="1600" dirty="0" err="1">
                <a:latin typeface="Calibri"/>
                <a:cs typeface="Calibri"/>
              </a:rPr>
              <a:t>ão</a:t>
            </a:r>
            <a:r>
              <a:rPr lang="en-US" sz="1600" dirty="0">
                <a:latin typeface="Calibri"/>
                <a:cs typeface="Calibri"/>
              </a:rPr>
              <a:t> </a:t>
            </a:r>
            <a:r>
              <a:rPr lang="en-US" sz="1600" dirty="0" err="1">
                <a:latin typeface="Calibri"/>
                <a:cs typeface="Calibri"/>
              </a:rPr>
              <a:t>existe</a:t>
            </a:r>
            <a:r>
              <a:rPr lang="en-US" sz="1600" dirty="0">
                <a:latin typeface="Calibri"/>
                <a:cs typeface="Calibri"/>
              </a:rPr>
              <a:t> </a:t>
            </a:r>
            <a:r>
              <a:rPr lang="en-US" sz="1600" dirty="0" err="1">
                <a:latin typeface="Calibri"/>
                <a:cs typeface="Calibri"/>
              </a:rPr>
              <a:t>número</a:t>
            </a:r>
            <a:r>
              <a:rPr lang="en-US" sz="1600" dirty="0">
                <a:latin typeface="Calibri"/>
                <a:cs typeface="Calibri"/>
              </a:rPr>
              <a:t> de </a:t>
            </a:r>
            <a:r>
              <a:rPr lang="en-US" sz="1600" dirty="0" err="1"/>
              <a:t>homens</a:t>
            </a:r>
            <a:r>
              <a:rPr lang="en-US" sz="1600" dirty="0"/>
              <a:t> SAC </a:t>
            </a:r>
            <a:r>
              <a:rPr lang="en-US" sz="1600" dirty="0" err="1"/>
              <a:t>tratados</a:t>
            </a:r>
            <a:endParaRPr lang="en-US" sz="1600" dirty="0"/>
          </a:p>
          <a:p>
            <a:r>
              <a:rPr lang="en-US" dirty="0"/>
              <a:t>Se for o </a:t>
            </a:r>
            <a:r>
              <a:rPr lang="en-US" dirty="0" err="1"/>
              <a:t>caso</a:t>
            </a:r>
            <a:r>
              <a:rPr lang="en-US" dirty="0"/>
              <a:t>, </a:t>
            </a:r>
            <a:r>
              <a:rPr lang="en-US" dirty="0" err="1"/>
              <a:t>corrigir</a:t>
            </a:r>
            <a:r>
              <a:rPr lang="en-US" dirty="0"/>
              <a:t> </a:t>
            </a:r>
            <a:r>
              <a:rPr lang="en-US" dirty="0" err="1"/>
              <a:t>os</a:t>
            </a:r>
            <a:r>
              <a:rPr lang="en-US" dirty="0"/>
              <a:t> </a:t>
            </a:r>
            <a:r>
              <a:rPr lang="en-US" dirty="0" err="1"/>
              <a:t>erros</a:t>
            </a:r>
            <a:endParaRPr lang="en-US" dirty="0"/>
          </a:p>
          <a:p>
            <a:r>
              <a:rPr lang="en-US" dirty="0" err="1"/>
              <a:t>Clicar</a:t>
            </a:r>
            <a:r>
              <a:rPr lang="en-US" dirty="0"/>
              <a:t> ‘Save’ para </a:t>
            </a:r>
            <a:r>
              <a:rPr lang="en-US" dirty="0" err="1"/>
              <a:t>guardar</a:t>
            </a:r>
            <a:r>
              <a:rPr lang="en-US" dirty="0"/>
              <a:t> o </a:t>
            </a:r>
            <a:r>
              <a:rPr lang="en-US" dirty="0" err="1"/>
              <a:t>ficheiro</a:t>
            </a:r>
            <a:endParaRPr lang="en-US" dirty="0"/>
          </a:p>
          <a:p>
            <a:pPr lvl="2"/>
            <a:endParaRPr lang="en-US" sz="1600" dirty="0"/>
          </a:p>
          <a:p>
            <a:pPr marL="914400" lvl="2" indent="0">
              <a:buNone/>
            </a:pPr>
            <a:endParaRPr lang="en-US" sz="1600" dirty="0"/>
          </a:p>
          <a:p>
            <a:pPr lvl="1"/>
            <a:endParaRPr lang="en-US" sz="2000" dirty="0"/>
          </a:p>
          <a:p>
            <a:pPr lvl="1"/>
            <a:endParaRPr lang="en-US" sz="2000" dirty="0"/>
          </a:p>
          <a:p>
            <a:pPr lvl="1"/>
            <a:endParaRPr lang="en-US" sz="2000" dirty="0"/>
          </a:p>
          <a:p>
            <a:endParaRPr lang="en-US" dirty="0"/>
          </a:p>
          <a:p>
            <a:pPr marL="0" indent="0">
              <a:buNone/>
            </a:pPr>
            <a:endParaRPr lang="en-US" dirty="0"/>
          </a:p>
          <a:p>
            <a:endParaRPr lang="en-US" dirty="0"/>
          </a:p>
          <a:p>
            <a:endParaRPr lang="en-US" dirty="0"/>
          </a:p>
        </p:txBody>
      </p:sp>
      <p:sp>
        <p:nvSpPr>
          <p:cNvPr id="3" name="Title 2"/>
          <p:cNvSpPr>
            <a:spLocks noGrp="1"/>
          </p:cNvSpPr>
          <p:nvPr>
            <p:ph type="title" idx="4294967295"/>
          </p:nvPr>
        </p:nvSpPr>
        <p:spPr>
          <a:xfrm>
            <a:off x="0" y="457200"/>
            <a:ext cx="8534400" cy="715963"/>
          </a:xfrm>
        </p:spPr>
        <p:txBody>
          <a:bodyPr/>
          <a:lstStyle/>
          <a:p>
            <a:r>
              <a:rPr lang="en-US" sz="2400" dirty="0" err="1"/>
              <a:t>Valida</a:t>
            </a:r>
            <a:r>
              <a:rPr lang="en-US" sz="2400" dirty="0" err="1">
                <a:latin typeface="Calibri"/>
                <a:cs typeface="Calibri"/>
              </a:rPr>
              <a:t>ção</a:t>
            </a:r>
            <a:endParaRPr lang="en-US" sz="2400" dirty="0"/>
          </a:p>
        </p:txBody>
      </p:sp>
    </p:spTree>
    <p:extLst>
      <p:ext uri="{BB962C8B-B14F-4D97-AF65-F5344CB8AC3E}">
        <p14:creationId xmlns:p14="http://schemas.microsoft.com/office/powerpoint/2010/main" val="8792832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 Single Corner Rectangle 13"/>
          <p:cNvSpPr/>
          <p:nvPr/>
        </p:nvSpPr>
        <p:spPr>
          <a:xfrm>
            <a:off x="0" y="4419600"/>
            <a:ext cx="6781800" cy="2167468"/>
          </a:xfrm>
          <a:prstGeom prst="round1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p:cNvSpPr>
            <a:spLocks noGrp="1"/>
          </p:cNvSpPr>
          <p:nvPr>
            <p:ph type="body" sz="quarter" idx="13"/>
          </p:nvPr>
        </p:nvSpPr>
        <p:spPr>
          <a:xfrm>
            <a:off x="171331" y="42335"/>
            <a:ext cx="4400669" cy="307777"/>
          </a:xfrm>
        </p:spPr>
        <p:txBody>
          <a:bodyPr>
            <a:normAutofit/>
          </a:bodyPr>
          <a:lstStyle/>
          <a:p>
            <a:r>
              <a:rPr lang="pt-PT" dirty="0"/>
              <a:t>introdução de dados: formulário por formulário</a:t>
            </a:r>
          </a:p>
        </p:txBody>
      </p:sp>
      <p:sp>
        <p:nvSpPr>
          <p:cNvPr id="4" name="Content Placeholder 3"/>
          <p:cNvSpPr>
            <a:spLocks noGrp="1"/>
          </p:cNvSpPr>
          <p:nvPr>
            <p:ph idx="1"/>
          </p:nvPr>
        </p:nvSpPr>
        <p:spPr>
          <a:xfrm>
            <a:off x="685800" y="1143001"/>
            <a:ext cx="7543800" cy="2895600"/>
          </a:xfrm>
        </p:spPr>
        <p:txBody>
          <a:bodyPr>
            <a:noAutofit/>
          </a:bodyPr>
          <a:lstStyle/>
          <a:p>
            <a:pPr marL="0">
              <a:spcAft>
                <a:spcPts val="1200"/>
              </a:spcAft>
              <a:buNone/>
            </a:pPr>
            <a:r>
              <a:rPr lang="pt-PT" dirty="0"/>
              <a:t>Os indicadores de processo podem incluir vários tipos de dados que se deseje seguir. </a:t>
            </a:r>
          </a:p>
          <a:p>
            <a:pPr marL="525780">
              <a:buSzPct val="100000"/>
              <a:buFont typeface="Wingdings" charset="2"/>
              <a:buChar char="§"/>
            </a:pPr>
            <a:r>
              <a:rPr lang="pt-PT" sz="2200" dirty="0">
                <a:latin typeface="Segoe UI Semibold" pitchFamily="34" charset="0"/>
              </a:rPr>
              <a:t>Actualmente inclui os formulários de SAE, formação, e gestão de cadeia de abastecimento</a:t>
            </a:r>
            <a:r>
              <a:rPr lang="en-US" dirty="0"/>
              <a:t>. </a:t>
            </a:r>
          </a:p>
          <a:p>
            <a:pPr>
              <a:buNone/>
            </a:pPr>
            <a:r>
              <a:rPr lang="en-US" dirty="0"/>
              <a:t>		</a:t>
            </a:r>
          </a:p>
          <a:p>
            <a:endParaRPr lang="en-US" dirty="0"/>
          </a:p>
        </p:txBody>
      </p:sp>
      <p:sp>
        <p:nvSpPr>
          <p:cNvPr id="2" name="Title 1"/>
          <p:cNvSpPr>
            <a:spLocks noGrp="1"/>
          </p:cNvSpPr>
          <p:nvPr>
            <p:ph type="title"/>
          </p:nvPr>
        </p:nvSpPr>
        <p:spPr>
          <a:xfrm>
            <a:off x="152400" y="369094"/>
            <a:ext cx="4343400" cy="516255"/>
          </a:xfrm>
        </p:spPr>
        <p:txBody>
          <a:bodyPr/>
          <a:lstStyle/>
          <a:p>
            <a:pPr algn="l"/>
            <a:r>
              <a:rPr lang="pt-PT" dirty="0"/>
              <a:t>Indicadores de Processo</a:t>
            </a:r>
          </a:p>
        </p:txBody>
      </p:sp>
      <p:sp>
        <p:nvSpPr>
          <p:cNvPr id="10" name="TextBox 9"/>
          <p:cNvSpPr txBox="1"/>
          <p:nvPr/>
        </p:nvSpPr>
        <p:spPr>
          <a:xfrm>
            <a:off x="304800" y="4648200"/>
            <a:ext cx="6858000" cy="1708160"/>
          </a:xfrm>
          <a:prstGeom prst="rect">
            <a:avLst/>
          </a:prstGeom>
          <a:noFill/>
        </p:spPr>
        <p:txBody>
          <a:bodyPr wrap="square" rtlCol="0">
            <a:spAutoFit/>
          </a:bodyPr>
          <a:lstStyle/>
          <a:p>
            <a:pPr>
              <a:spcAft>
                <a:spcPts val="600"/>
              </a:spcAft>
            </a:pPr>
            <a:r>
              <a:rPr lang="pt-PT" b="1" dirty="0">
                <a:solidFill>
                  <a:srgbClr val="066E9F"/>
                </a:solidFill>
                <a:latin typeface="Segoe UI" pitchFamily="34" charset="0"/>
                <a:ea typeface="Segoe UI" pitchFamily="34" charset="0"/>
                <a:cs typeface="Segoe UI" pitchFamily="34" charset="0"/>
              </a:rPr>
              <a:t>Dicas rápidas:</a:t>
            </a:r>
          </a:p>
          <a:p>
            <a:pPr>
              <a:spcAft>
                <a:spcPts val="1200"/>
              </a:spcAft>
            </a:pPr>
            <a:r>
              <a:rPr lang="pt-PT" b="1" dirty="0">
                <a:solidFill>
                  <a:srgbClr val="17375D"/>
                </a:solidFill>
                <a:latin typeface="Segoe UI Semibold" pitchFamily="34" charset="0"/>
                <a:ea typeface="Segoe UI" pitchFamily="34" charset="0"/>
                <a:cs typeface="Segoe UI" pitchFamily="34" charset="0"/>
              </a:rPr>
              <a:t>Pode criar um novo </a:t>
            </a:r>
            <a:r>
              <a:rPr lang="pt-PT" b="1" dirty="0">
                <a:solidFill>
                  <a:srgbClr val="17375D"/>
                </a:solidFill>
                <a:latin typeface="Segoe UI" pitchFamily="34" charset="0"/>
                <a:ea typeface="Segoe UI" pitchFamily="34" charset="0"/>
                <a:cs typeface="Segoe UI" pitchFamily="34" charset="0"/>
              </a:rPr>
              <a:t>formulário personalizado </a:t>
            </a:r>
            <a:br>
              <a:rPr lang="pt-PT" b="1" dirty="0">
                <a:solidFill>
                  <a:srgbClr val="17375D"/>
                </a:solidFill>
                <a:latin typeface="Segoe UI" pitchFamily="34" charset="0"/>
                <a:ea typeface="Segoe UI" pitchFamily="34" charset="0"/>
                <a:cs typeface="Segoe UI" pitchFamily="34" charset="0"/>
              </a:rPr>
            </a:br>
            <a:r>
              <a:rPr lang="pt-PT" dirty="0">
                <a:solidFill>
                  <a:srgbClr val="17375D"/>
                </a:solidFill>
                <a:latin typeface="Segoe UI Semibold" pitchFamily="34" charset="0"/>
                <a:ea typeface="Segoe UI" pitchFamily="34" charset="0"/>
                <a:cs typeface="Segoe UI" pitchFamily="34" charset="0"/>
              </a:rPr>
              <a:t>(com todos os indicadores personalizados) para os </a:t>
            </a:r>
            <a:br>
              <a:rPr lang="pt-PT" dirty="0">
                <a:solidFill>
                  <a:srgbClr val="17375D"/>
                </a:solidFill>
                <a:latin typeface="Segoe UI Semibold" pitchFamily="34" charset="0"/>
                <a:ea typeface="Segoe UI" pitchFamily="34" charset="0"/>
                <a:cs typeface="Segoe UI" pitchFamily="34" charset="0"/>
              </a:rPr>
            </a:br>
            <a:r>
              <a:rPr lang="pt-PT" dirty="0">
                <a:solidFill>
                  <a:srgbClr val="17375D"/>
                </a:solidFill>
                <a:latin typeface="Segoe UI Semibold" pitchFamily="34" charset="0"/>
                <a:ea typeface="Segoe UI" pitchFamily="34" charset="0"/>
                <a:cs typeface="Segoe UI" pitchFamily="34" charset="0"/>
              </a:rPr>
              <a:t>módulos de Inquérito, Intervenção e Indicador de Processo.</a:t>
            </a:r>
          </a:p>
          <a:p>
            <a:r>
              <a:rPr lang="pt-PT" dirty="0">
                <a:solidFill>
                  <a:srgbClr val="17375D"/>
                </a:solidFill>
                <a:latin typeface="Segoe UI Semibold" pitchFamily="34" charset="0"/>
                <a:ea typeface="Segoe UI" pitchFamily="34" charset="0"/>
                <a:cs typeface="Segoe UI" pitchFamily="34" charset="0"/>
              </a:rPr>
              <a:t>A partir da lista vertical de módulo, escolher </a:t>
            </a:r>
            <a:r>
              <a:rPr lang="pt-PT" b="1" dirty="0">
                <a:solidFill>
                  <a:srgbClr val="17375D"/>
                </a:solidFill>
                <a:latin typeface="Segoe UI" pitchFamily="34" charset="0"/>
                <a:ea typeface="Segoe UI" pitchFamily="34" charset="0"/>
                <a:cs typeface="Segoe UI" pitchFamily="34" charset="0"/>
              </a:rPr>
              <a:t>Add new type</a:t>
            </a:r>
            <a:r>
              <a:rPr lang="pt-PT" dirty="0">
                <a:solidFill>
                  <a:srgbClr val="17375D"/>
                </a:solidFill>
                <a:latin typeface="Segoe UI" pitchFamily="34" charset="0"/>
                <a:ea typeface="Segoe UI" pitchFamily="34" charset="0"/>
                <a:cs typeface="Segoe UI" pitchFamily="34" charset="0"/>
              </a:rPr>
              <a:t>.</a:t>
            </a:r>
          </a:p>
        </p:txBody>
      </p:sp>
    </p:spTree>
    <p:extLst>
      <p:ext uri="{BB962C8B-B14F-4D97-AF65-F5344CB8AC3E}">
        <p14:creationId xmlns:p14="http://schemas.microsoft.com/office/powerpoint/2010/main" val="103512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t-PT" dirty="0"/>
              <a:t>Adicionar um formulário personalizado de </a:t>
            </a:r>
            <a:br>
              <a:rPr lang="pt-PT" dirty="0"/>
            </a:br>
            <a:r>
              <a:rPr lang="pt-PT" dirty="0"/>
              <a:t>indicador de processo</a:t>
            </a:r>
          </a:p>
        </p:txBody>
      </p:sp>
      <p:sp>
        <p:nvSpPr>
          <p:cNvPr id="2" name="Text Placeholder 1"/>
          <p:cNvSpPr>
            <a:spLocks noGrp="1"/>
          </p:cNvSpPr>
          <p:nvPr>
            <p:ph type="body" sz="quarter" idx="10"/>
          </p:nvPr>
        </p:nvSpPr>
        <p:spPr>
          <a:xfrm>
            <a:off x="762000" y="1414404"/>
            <a:ext cx="7696200" cy="5105400"/>
          </a:xfrm>
        </p:spPr>
        <p:txBody>
          <a:bodyPr>
            <a:noAutofit/>
          </a:bodyPr>
          <a:lstStyle/>
          <a:p>
            <a:pPr marL="457200" indent="-457200">
              <a:spcAft>
                <a:spcPts val="900"/>
              </a:spcAft>
              <a:buAutoNum type="arabicPeriod"/>
            </a:pPr>
            <a:r>
              <a:rPr lang="pt-PT" sz="1700" dirty="0"/>
              <a:t>Seleccionar </a:t>
            </a:r>
            <a:r>
              <a:rPr lang="pt-PT" sz="1700" b="1" dirty="0"/>
              <a:t>East</a:t>
            </a:r>
            <a:r>
              <a:rPr lang="pt-PT" sz="1700" dirty="0"/>
              <a:t> na árvore.</a:t>
            </a:r>
          </a:p>
          <a:p>
            <a:pPr marL="457200" indent="-457200">
              <a:spcAft>
                <a:spcPts val="900"/>
              </a:spcAft>
              <a:buAutoNum type="arabicPeriod"/>
            </a:pPr>
            <a:r>
              <a:rPr lang="pt-PT" sz="1700" dirty="0"/>
              <a:t>Seleccionar </a:t>
            </a:r>
            <a:r>
              <a:rPr lang="pt-PT" sz="1700" b="1" dirty="0"/>
              <a:t>Add new type</a:t>
            </a:r>
            <a:r>
              <a:rPr lang="pt-PT" sz="1700" dirty="0"/>
              <a:t> da lista de Indicadores de processo.</a:t>
            </a:r>
          </a:p>
          <a:p>
            <a:pPr marL="457200" indent="-457200">
              <a:spcAft>
                <a:spcPts val="900"/>
              </a:spcAft>
              <a:buAutoNum type="arabicPeriod"/>
            </a:pPr>
            <a:r>
              <a:rPr lang="pt-PT" sz="1700" dirty="0"/>
              <a:t>Nome</a:t>
            </a:r>
            <a:r>
              <a:rPr lang="pt-PT" sz="1700" b="1" dirty="0"/>
              <a:t>: </a:t>
            </a:r>
            <a:r>
              <a:rPr lang="pt-PT" sz="1700" b="1" dirty="0" err="1"/>
              <a:t>Alternative</a:t>
            </a:r>
            <a:r>
              <a:rPr lang="pt-PT" sz="1700" b="1" dirty="0"/>
              <a:t> </a:t>
            </a:r>
            <a:r>
              <a:rPr lang="pt-PT" sz="1700" b="1" dirty="0" err="1"/>
              <a:t>Strategies</a:t>
            </a:r>
            <a:r>
              <a:rPr lang="pt-PT" sz="1700" b="1" dirty="0"/>
              <a:t>: </a:t>
            </a:r>
            <a:r>
              <a:rPr lang="pt-PT" sz="1700" b="1" dirty="0" err="1"/>
              <a:t>Water</a:t>
            </a:r>
            <a:r>
              <a:rPr lang="pt-PT" sz="1700" b="1" dirty="0"/>
              <a:t>, </a:t>
            </a:r>
            <a:r>
              <a:rPr lang="pt-PT" sz="1700" b="1" dirty="0" err="1"/>
              <a:t>Sanitation</a:t>
            </a:r>
            <a:r>
              <a:rPr lang="pt-PT" sz="1700" b="1" dirty="0"/>
              <a:t> </a:t>
            </a:r>
            <a:r>
              <a:rPr lang="pt-PT" sz="1700" b="1" dirty="0" err="1"/>
              <a:t>and</a:t>
            </a:r>
            <a:r>
              <a:rPr lang="pt-PT" sz="1700" b="1" dirty="0"/>
              <a:t> </a:t>
            </a:r>
            <a:r>
              <a:rPr lang="pt-PT" sz="1700" b="1" dirty="0" err="1"/>
              <a:t>Hygiene</a:t>
            </a:r>
            <a:r>
              <a:rPr lang="pt-PT" sz="1700" b="1" dirty="0"/>
              <a:t> (Estratégias Alternativas: Água, Saneamento e higiene)</a:t>
            </a:r>
          </a:p>
          <a:p>
            <a:pPr marL="457200" indent="-457200">
              <a:spcAft>
                <a:spcPts val="900"/>
              </a:spcAft>
              <a:buAutoNum type="arabicPeriod"/>
            </a:pPr>
            <a:r>
              <a:rPr lang="pt-PT" sz="1700" dirty="0"/>
              <a:t>Clicar </a:t>
            </a:r>
            <a:r>
              <a:rPr lang="pt-PT" sz="1700" b="1" dirty="0"/>
              <a:t>Add/remove indicators (Adicione/Remova os indicadores)</a:t>
            </a:r>
            <a:r>
              <a:rPr lang="pt-PT" sz="1700" dirty="0"/>
              <a:t>.</a:t>
            </a:r>
          </a:p>
          <a:p>
            <a:pPr marL="457200" indent="-457200">
              <a:spcAft>
                <a:spcPts val="900"/>
              </a:spcAft>
              <a:buAutoNum type="arabicPeriod"/>
            </a:pPr>
            <a:r>
              <a:rPr lang="pt-PT" sz="1700" dirty="0"/>
              <a:t>Adicionar 2-5 indicadores personalizados no seu formulário Água, Saneamento e Higiene. Tentar diferentes tipos de dados. </a:t>
            </a:r>
          </a:p>
          <a:p>
            <a:pPr marL="457200" indent="-457200">
              <a:spcAft>
                <a:spcPts val="900"/>
              </a:spcAft>
              <a:buAutoNum type="arabicPeriod"/>
            </a:pPr>
            <a:r>
              <a:rPr lang="pt-PT" sz="1700" dirty="0"/>
              <a:t>Clicar </a:t>
            </a:r>
            <a:r>
              <a:rPr lang="pt-PT" sz="1700" b="1" dirty="0"/>
              <a:t>Save</a:t>
            </a:r>
            <a:r>
              <a:rPr lang="pt-PT" sz="1700" dirty="0"/>
              <a:t>.</a:t>
            </a:r>
          </a:p>
          <a:p>
            <a:pPr marL="457200" indent="-457200">
              <a:spcAft>
                <a:spcPts val="900"/>
              </a:spcAft>
              <a:buAutoNum type="arabicPeriod"/>
            </a:pPr>
            <a:r>
              <a:rPr lang="pt-PT" sz="1700" dirty="0"/>
              <a:t>Preencher os dados no formulário.</a:t>
            </a:r>
          </a:p>
          <a:p>
            <a:pPr marL="457200" indent="-457200">
              <a:spcAft>
                <a:spcPts val="600"/>
              </a:spcAft>
              <a:buAutoNum type="arabicPeriod"/>
            </a:pPr>
            <a:r>
              <a:rPr lang="pt-PT" sz="1700" dirty="0"/>
              <a:t>Clicar </a:t>
            </a:r>
            <a:r>
              <a:rPr lang="pt-PT" sz="1700" b="1" dirty="0"/>
              <a:t>Save (Gravar)</a:t>
            </a:r>
            <a:r>
              <a:rPr lang="pt-PT" sz="1700" dirty="0"/>
              <a:t> os dados no novo formulário. </a:t>
            </a:r>
          </a:p>
        </p:txBody>
      </p:sp>
      <p:sp>
        <p:nvSpPr>
          <p:cNvPr id="4" name="TextBox 3"/>
          <p:cNvSpPr txBox="1"/>
          <p:nvPr/>
        </p:nvSpPr>
        <p:spPr>
          <a:xfrm>
            <a:off x="762000" y="5428327"/>
            <a:ext cx="6477000" cy="1277273"/>
          </a:xfrm>
          <a:prstGeom prst="rect">
            <a:avLst/>
          </a:prstGeom>
          <a:noFill/>
        </p:spPr>
        <p:txBody>
          <a:bodyPr wrap="square" rtlCol="0">
            <a:spAutoFit/>
          </a:bodyPr>
          <a:lstStyle/>
          <a:p>
            <a:pPr marL="0" lvl="1">
              <a:spcAft>
                <a:spcPts val="600"/>
              </a:spcAft>
            </a:pPr>
            <a:r>
              <a:rPr lang="pt-PT" b="1" dirty="0">
                <a:solidFill>
                  <a:srgbClr val="17375D"/>
                </a:solidFill>
                <a:latin typeface="Segoe UI Semibold" pitchFamily="34" charset="0"/>
              </a:rPr>
              <a:t>Quando terminar, clicar </a:t>
            </a:r>
            <a:r>
              <a:rPr lang="pt-PT" b="1" dirty="0">
                <a:solidFill>
                  <a:srgbClr val="17375D"/>
                </a:solidFill>
                <a:latin typeface="Segoe UI" pitchFamily="34" charset="0"/>
                <a:ea typeface="Segoe UI" pitchFamily="34" charset="0"/>
                <a:cs typeface="Segoe UI" pitchFamily="34" charset="0"/>
              </a:rPr>
              <a:t>Save</a:t>
            </a:r>
            <a:r>
              <a:rPr lang="pt-PT" dirty="0">
                <a:solidFill>
                  <a:srgbClr val="17375D"/>
                </a:solidFill>
                <a:latin typeface="Segoe UI" pitchFamily="34" charset="0"/>
                <a:ea typeface="Segoe UI" pitchFamily="34" charset="0"/>
                <a:cs typeface="Segoe UI" pitchFamily="34" charset="0"/>
              </a:rPr>
              <a:t>.</a:t>
            </a:r>
          </a:p>
          <a:p>
            <a:pPr marL="0" lvl="1"/>
            <a:r>
              <a:rPr lang="pt-PT" b="1" dirty="0">
                <a:solidFill>
                  <a:srgbClr val="17375D"/>
                </a:solidFill>
                <a:latin typeface="Segoe UI Semibold" pitchFamily="34" charset="0"/>
              </a:rPr>
              <a:t>Encontrar o  formulário de Indicador de Processo inserido na caixa East da lista de inquérito.</a:t>
            </a:r>
          </a:p>
          <a:p>
            <a:endParaRPr lang="en-US" dirty="0"/>
          </a:p>
        </p:txBody>
      </p:sp>
    </p:spTree>
    <p:extLst>
      <p:ext uri="{BB962C8B-B14F-4D97-AF65-F5344CB8AC3E}">
        <p14:creationId xmlns:p14="http://schemas.microsoft.com/office/powerpoint/2010/main" val="37214036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733800"/>
            <a:ext cx="8229600" cy="1249363"/>
          </a:xfrm>
        </p:spPr>
        <p:txBody>
          <a:bodyPr/>
          <a:lstStyle/>
          <a:p>
            <a:pPr>
              <a:lnSpc>
                <a:spcPct val="90000"/>
              </a:lnSpc>
            </a:pPr>
            <a:r>
              <a:rPr lang="pt-PT" dirty="0"/>
              <a:t>Introdução de dados: </a:t>
            </a:r>
            <a:br>
              <a:rPr lang="pt-PT" dirty="0"/>
            </a:br>
            <a:r>
              <a:rPr lang="pt-PT" dirty="0"/>
              <a:t>importação em massa</a:t>
            </a:r>
          </a:p>
        </p:txBody>
      </p:sp>
      <p:sp>
        <p:nvSpPr>
          <p:cNvPr id="3" name="Text Placeholder 2"/>
          <p:cNvSpPr>
            <a:spLocks noGrp="1"/>
          </p:cNvSpPr>
          <p:nvPr>
            <p:ph type="body" idx="1"/>
          </p:nvPr>
        </p:nvSpPr>
        <p:spPr>
          <a:xfrm>
            <a:off x="685800" y="5105400"/>
            <a:ext cx="6553200" cy="1447800"/>
          </a:xfrm>
        </p:spPr>
        <p:txBody>
          <a:bodyPr/>
          <a:lstStyle/>
          <a:p>
            <a:r>
              <a:rPr lang="pt-PT" dirty="0"/>
              <a:t>A segunda forma de inserir dados na base de dados é através da importação em massa.</a:t>
            </a:r>
          </a:p>
        </p:txBody>
      </p:sp>
    </p:spTree>
    <p:extLst>
      <p:ext uri="{BB962C8B-B14F-4D97-AF65-F5344CB8AC3E}">
        <p14:creationId xmlns:p14="http://schemas.microsoft.com/office/powerpoint/2010/main" val="1793307603"/>
      </p:ext>
    </p:extLst>
  </p:cSld>
  <p:clrMapOvr>
    <a:masterClrMapping/>
  </p:clrMapOvr>
</p:sld>
</file>

<file path=ppt/theme/theme1.xml><?xml version="1.0" encoding="utf-8"?>
<a:theme xmlns:a="http://schemas.openxmlformats.org/drawingml/2006/main" name="NaDa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10319</TotalTime>
  <Words>8995</Words>
  <Application>Microsoft Office PowerPoint</Application>
  <PresentationFormat>On-screen Show (4:3)</PresentationFormat>
  <Paragraphs>1219</Paragraphs>
  <Slides>148</Slides>
  <Notes>136</Notes>
  <HiddenSlides>0</HiddenSlides>
  <MMClips>0</MMClips>
  <ScaleCrop>false</ScaleCrop>
  <HeadingPairs>
    <vt:vector size="4" baseType="variant">
      <vt:variant>
        <vt:lpstr>Theme</vt:lpstr>
      </vt:variant>
      <vt:variant>
        <vt:i4>1</vt:i4>
      </vt:variant>
      <vt:variant>
        <vt:lpstr>Slide Titles</vt:lpstr>
      </vt:variant>
      <vt:variant>
        <vt:i4>148</vt:i4>
      </vt:variant>
    </vt:vector>
  </HeadingPairs>
  <TitlesOfParts>
    <vt:vector size="149" baseType="lpstr">
      <vt:lpstr>NaDa theme</vt:lpstr>
      <vt:lpstr>A base de dados integrada DTN</vt:lpstr>
      <vt:lpstr>Introdução</vt:lpstr>
      <vt:lpstr>Visão Geral do Curso</vt:lpstr>
      <vt:lpstr>Contexto</vt:lpstr>
      <vt:lpstr>Parceiros e colaboradores</vt:lpstr>
      <vt:lpstr>Funções primárias</vt:lpstr>
      <vt:lpstr>Objectivos do sistema</vt:lpstr>
      <vt:lpstr>Como e quando se deve utilizar a ferramenta</vt:lpstr>
      <vt:lpstr>Utilizadores primários</vt:lpstr>
      <vt:lpstr>Gestão de dados</vt:lpstr>
      <vt:lpstr>Demografia</vt:lpstr>
      <vt:lpstr>Distribuição de doenças</vt:lpstr>
      <vt:lpstr>Inquéritos</vt:lpstr>
      <vt:lpstr>Intervenções</vt:lpstr>
      <vt:lpstr>Indicadores de Processo</vt:lpstr>
      <vt:lpstr>Relatórios</vt:lpstr>
      <vt:lpstr>Relatórios OMS/ Parceiro</vt:lpstr>
      <vt:lpstr>Relatórios da OMS/Parceiros</vt:lpstr>
      <vt:lpstr>Relatórios Padrão</vt:lpstr>
      <vt:lpstr>Relatórios Personalizados</vt:lpstr>
      <vt:lpstr>Funcionalidades úteis</vt:lpstr>
      <vt:lpstr>Instalação</vt:lpstr>
      <vt:lpstr>Passos para a instalação </vt:lpstr>
      <vt:lpstr>Instale o Acesso DB Engine32 bit</vt:lpstr>
      <vt:lpstr>Instalar a  base de dados integrada DTN</vt:lpstr>
      <vt:lpstr>A abertura do ecrã</vt:lpstr>
      <vt:lpstr>Abertura do ecrã</vt:lpstr>
      <vt:lpstr>Escolher o seu idioma</vt:lpstr>
      <vt:lpstr>Ficheiro recente</vt:lpstr>
      <vt:lpstr>Procurar</vt:lpstr>
      <vt:lpstr>Novo ficheiro</vt:lpstr>
      <vt:lpstr>Criar um novo ficheiro</vt:lpstr>
      <vt:lpstr>Inicialização</vt:lpstr>
      <vt:lpstr>Inicialização</vt:lpstr>
      <vt:lpstr>Aceder</vt:lpstr>
      <vt:lpstr>Aceder</vt:lpstr>
      <vt:lpstr>Inserir informação sobre o seu país</vt:lpstr>
      <vt:lpstr>Inserir a informação sobre o país (Murkonia)</vt:lpstr>
      <vt:lpstr>Inserir as configurações para o país (Murkonia)</vt:lpstr>
      <vt:lpstr>Escolher as doenças</vt:lpstr>
      <vt:lpstr>Escolher as doenças</vt:lpstr>
      <vt:lpstr>Escolher as doenças no caso de Murkonia</vt:lpstr>
      <vt:lpstr>Adicionar níveis administrativos</vt:lpstr>
      <vt:lpstr>Adicionar dados para os níveis administrativos: Províncias</vt:lpstr>
      <vt:lpstr>PowerPoint Presentation</vt:lpstr>
      <vt:lpstr>Adicionar dados para os níveis administrativos: Distritos</vt:lpstr>
      <vt:lpstr>PowerPoint Presentation</vt:lpstr>
      <vt:lpstr>Adicionar dados para os níveis administrativos: Aldeias</vt:lpstr>
      <vt:lpstr>PowerPoint Presentation</vt:lpstr>
      <vt:lpstr>Fazer a cópia de segurança</vt:lpstr>
      <vt:lpstr>Uma visão sobre a ferramenta</vt:lpstr>
      <vt:lpstr>Uma visão sobre a ferramenta</vt:lpstr>
      <vt:lpstr>A Árvore de Unidade Administrativa</vt:lpstr>
      <vt:lpstr>Expandir a árvore de unidade administrativa</vt:lpstr>
      <vt:lpstr>O Menu Principal</vt:lpstr>
      <vt:lpstr>Ficheiro</vt:lpstr>
      <vt:lpstr>Configurações</vt:lpstr>
      <vt:lpstr>Configurações</vt:lpstr>
      <vt:lpstr>Configurações</vt:lpstr>
      <vt:lpstr>Adicionar um novo utilizador</vt:lpstr>
      <vt:lpstr>Configurações</vt:lpstr>
      <vt:lpstr>Configurações</vt:lpstr>
      <vt:lpstr>Unidades administrativas</vt:lpstr>
      <vt:lpstr>Unidades administrativas</vt:lpstr>
      <vt:lpstr>Adicionar uma unidade administrativa</vt:lpstr>
      <vt:lpstr>Unidades administrativas</vt:lpstr>
      <vt:lpstr>Apagar uma unidade administrativa</vt:lpstr>
      <vt:lpstr>Unidades administrativas</vt:lpstr>
      <vt:lpstr>Ordenar uma unidade administrativa</vt:lpstr>
      <vt:lpstr>Unidades administrativas</vt:lpstr>
      <vt:lpstr>Importação e relatórios</vt:lpstr>
      <vt:lpstr>Funcionalidade de ajuda</vt:lpstr>
      <vt:lpstr>Painel de actividade</vt:lpstr>
      <vt:lpstr>Funcionalidade importante do painel</vt:lpstr>
      <vt:lpstr>Explorar o Painel de Actividade</vt:lpstr>
      <vt:lpstr>Introdução de dados:  formulário a formulário</vt:lpstr>
      <vt:lpstr>Introdução de dados: formulário por formulário</vt:lpstr>
      <vt:lpstr>Funcionalidades na introdução de dados</vt:lpstr>
      <vt:lpstr>Campos calculados</vt:lpstr>
      <vt:lpstr>Demografia</vt:lpstr>
      <vt:lpstr>Distribuição de doenças</vt:lpstr>
      <vt:lpstr>Inserir a Distribuição de Doença - Lepra</vt:lpstr>
      <vt:lpstr>Inquéritos</vt:lpstr>
      <vt:lpstr>Inserir o inquérito de avaliação da transmissão da Filaríase linfática</vt:lpstr>
      <vt:lpstr>PowerPoint Presentation</vt:lpstr>
      <vt:lpstr>PowerPoint Presentation</vt:lpstr>
      <vt:lpstr>Inserir o inquérito de local de verificação/alerta para a Schisto (esquistosomiase) </vt:lpstr>
      <vt:lpstr>PowerPoint Presentation</vt:lpstr>
      <vt:lpstr>Intervenções</vt:lpstr>
      <vt:lpstr>Criar um indicador personalizado para   Intervenção IVM+ALB </vt:lpstr>
      <vt:lpstr>PowerPoint Presentation</vt:lpstr>
      <vt:lpstr>PowerPoint Presentation</vt:lpstr>
      <vt:lpstr>Validação</vt:lpstr>
      <vt:lpstr>Validação</vt:lpstr>
      <vt:lpstr>PowerPoint Presentation</vt:lpstr>
      <vt:lpstr>Validação</vt:lpstr>
      <vt:lpstr>Indicadores de Processo</vt:lpstr>
      <vt:lpstr>Adicionar um formulário personalizado de  indicador de processo</vt:lpstr>
      <vt:lpstr>Introdução de dados:  importação em massa</vt:lpstr>
      <vt:lpstr>Introdução de dados: importação em massa</vt:lpstr>
      <vt:lpstr>Criar o ficheiro a importar</vt:lpstr>
      <vt:lpstr>Importação em massa</vt:lpstr>
      <vt:lpstr>Criar um formulário de importação para uma Intervenção</vt:lpstr>
      <vt:lpstr>Concluir o formulário</vt:lpstr>
      <vt:lpstr>Verificar se o ficheiro carregado tem erros de validação</vt:lpstr>
      <vt:lpstr>Importar dados para uma Intervenção de Gestão de Mortalidade da FL</vt:lpstr>
      <vt:lpstr>Importação em massa para inquéritos com múltiplas  unidades administrativas</vt:lpstr>
      <vt:lpstr>Criar um ficheiro de importação para o inquérito de avaliação da transmissão da FL</vt:lpstr>
      <vt:lpstr>Importar dados para o inquérito de avaliação da transmissão da FL</vt:lpstr>
      <vt:lpstr>Rever/Editar os dados importados</vt:lpstr>
      <vt:lpstr>Actualização para um novo ano</vt:lpstr>
      <vt:lpstr>Actualização para o ano novo</vt:lpstr>
      <vt:lpstr>Demografia</vt:lpstr>
      <vt:lpstr>Distribuição de doenças</vt:lpstr>
      <vt:lpstr>Reorganização distrital</vt:lpstr>
      <vt:lpstr>Reorganização distrital</vt:lpstr>
      <vt:lpstr>Dividir as unidades administrativas</vt:lpstr>
      <vt:lpstr>Dividir as unidades administrativas</vt:lpstr>
      <vt:lpstr>PowerPoint Presentation</vt:lpstr>
      <vt:lpstr>Juntar as unidades administrativas</vt:lpstr>
      <vt:lpstr>Junte as unidades administrativas</vt:lpstr>
      <vt:lpstr>Relatórios</vt:lpstr>
      <vt:lpstr>Relatórios</vt:lpstr>
      <vt:lpstr>Construtor de relatório personalizado</vt:lpstr>
      <vt:lpstr>Gerar um Relatório de Gestão de Mortalidade da FL </vt:lpstr>
      <vt:lpstr>PowerPoint Presentation</vt:lpstr>
      <vt:lpstr>Relatórios da OMS/Parceiros</vt:lpstr>
      <vt:lpstr>Gerar um Formulário de Relatório Conjunto da OMS</vt:lpstr>
      <vt:lpstr>Relatórios padrões</vt:lpstr>
      <vt:lpstr>Configurar a base de dados integrada DTN no seu computador</vt:lpstr>
      <vt:lpstr>Configurar um ficheiro no seu programa</vt:lpstr>
      <vt:lpstr>Iniciar uma base de dados integrada DTN  para o seu programa</vt:lpstr>
      <vt:lpstr>PowerPoint Presentation</vt:lpstr>
      <vt:lpstr>Plano de introdução de dados de historial</vt:lpstr>
      <vt:lpstr>General</vt:lpstr>
      <vt:lpstr>Acesso do utilizador</vt:lpstr>
      <vt:lpstr>Responsabilidades do utilizador</vt:lpstr>
      <vt:lpstr>Responsabilidades do utilizador (continuação)</vt:lpstr>
      <vt:lpstr>Tipo de dados</vt:lpstr>
      <vt:lpstr>Fontes de dados</vt:lpstr>
      <vt:lpstr>Controlo de qualidade dos dados</vt:lpstr>
      <vt:lpstr>Agendamento da introdução de dados</vt:lpstr>
      <vt:lpstr>Critérios/pressupostos</vt:lpstr>
      <vt:lpstr>Documentação</vt:lpstr>
      <vt:lpstr>Documentação</vt:lpstr>
      <vt:lpstr>Orçamento</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MIKHAILOV, Alexei</cp:lastModifiedBy>
  <cp:revision>1030</cp:revision>
  <cp:lastPrinted>2014-02-12T17:11:29Z</cp:lastPrinted>
  <dcterms:created xsi:type="dcterms:W3CDTF">2013-12-26T18:16:54Z</dcterms:created>
  <dcterms:modified xsi:type="dcterms:W3CDTF">2017-09-18T12:29:33Z</dcterms:modified>
</cp:coreProperties>
</file>