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151"/>
  </p:notesMasterIdLst>
  <p:handoutMasterIdLst>
    <p:handoutMasterId r:id="rId152"/>
  </p:handoutMasterIdLst>
  <p:sldIdLst>
    <p:sldId id="381" r:id="rId3"/>
    <p:sldId id="259" r:id="rId4"/>
    <p:sldId id="258" r:id="rId5"/>
    <p:sldId id="401" r:id="rId6"/>
    <p:sldId id="261" r:id="rId7"/>
    <p:sldId id="260" r:id="rId8"/>
    <p:sldId id="262" r:id="rId9"/>
    <p:sldId id="263" r:id="rId10"/>
    <p:sldId id="438" r:id="rId11"/>
    <p:sldId id="264" r:id="rId12"/>
    <p:sldId id="265" r:id="rId13"/>
    <p:sldId id="266" r:id="rId14"/>
    <p:sldId id="382" r:id="rId15"/>
    <p:sldId id="383" r:id="rId16"/>
    <p:sldId id="384" r:id="rId17"/>
    <p:sldId id="272" r:id="rId18"/>
    <p:sldId id="273" r:id="rId19"/>
    <p:sldId id="421" r:id="rId20"/>
    <p:sldId id="403" r:id="rId21"/>
    <p:sldId id="276" r:id="rId22"/>
    <p:sldId id="40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1" r:id="rId49"/>
    <p:sldId id="363" r:id="rId50"/>
    <p:sldId id="361" r:id="rId51"/>
    <p:sldId id="397" r:id="rId52"/>
    <p:sldId id="304" r:id="rId53"/>
    <p:sldId id="305" r:id="rId54"/>
    <p:sldId id="405" r:id="rId55"/>
    <p:sldId id="406" r:id="rId56"/>
    <p:sldId id="320" r:id="rId57"/>
    <p:sldId id="307" r:id="rId58"/>
    <p:sldId id="308" r:id="rId59"/>
    <p:sldId id="422" r:id="rId60"/>
    <p:sldId id="387" r:id="rId61"/>
    <p:sldId id="310" r:id="rId62"/>
    <p:sldId id="388" r:id="rId63"/>
    <p:sldId id="311" r:id="rId64"/>
    <p:sldId id="390" r:id="rId65"/>
    <p:sldId id="389" r:id="rId66"/>
    <p:sldId id="392" r:id="rId67"/>
    <p:sldId id="391" r:id="rId68"/>
    <p:sldId id="393" r:id="rId69"/>
    <p:sldId id="407" r:id="rId70"/>
    <p:sldId id="423" r:id="rId71"/>
    <p:sldId id="408" r:id="rId72"/>
    <p:sldId id="312" r:id="rId73"/>
    <p:sldId id="313" r:id="rId74"/>
    <p:sldId id="316" r:id="rId75"/>
    <p:sldId id="317" r:id="rId76"/>
    <p:sldId id="318" r:id="rId77"/>
    <p:sldId id="319" r:id="rId78"/>
    <p:sldId id="321" r:id="rId79"/>
    <p:sldId id="322" r:id="rId80"/>
    <p:sldId id="366" r:id="rId81"/>
    <p:sldId id="362" r:id="rId82"/>
    <p:sldId id="323" r:id="rId83"/>
    <p:sldId id="324" r:id="rId84"/>
    <p:sldId id="326" r:id="rId85"/>
    <p:sldId id="424" r:id="rId86"/>
    <p:sldId id="425" r:id="rId87"/>
    <p:sldId id="426" r:id="rId88"/>
    <p:sldId id="327" r:id="rId89"/>
    <p:sldId id="328" r:id="rId90"/>
    <p:sldId id="329" r:id="rId91"/>
    <p:sldId id="330" r:id="rId92"/>
    <p:sldId id="394" r:id="rId93"/>
    <p:sldId id="339" r:id="rId94"/>
    <p:sldId id="427" r:id="rId95"/>
    <p:sldId id="428" r:id="rId96"/>
    <p:sldId id="429" r:id="rId97"/>
    <p:sldId id="430" r:id="rId98"/>
    <p:sldId id="332" r:id="rId99"/>
    <p:sldId id="333" r:id="rId100"/>
    <p:sldId id="334" r:id="rId101"/>
    <p:sldId id="335" r:id="rId102"/>
    <p:sldId id="336" r:id="rId103"/>
    <p:sldId id="431" r:id="rId104"/>
    <p:sldId id="337" r:id="rId105"/>
    <p:sldId id="432" r:id="rId106"/>
    <p:sldId id="433" r:id="rId107"/>
    <p:sldId id="338" r:id="rId108"/>
    <p:sldId id="434" r:id="rId109"/>
    <p:sldId id="435" r:id="rId110"/>
    <p:sldId id="436" r:id="rId111"/>
    <p:sldId id="355" r:id="rId112"/>
    <p:sldId id="340" r:id="rId113"/>
    <p:sldId id="341" r:id="rId114"/>
    <p:sldId id="395" r:id="rId115"/>
    <p:sldId id="396" r:id="rId116"/>
    <p:sldId id="367" r:id="rId117"/>
    <p:sldId id="437" r:id="rId118"/>
    <p:sldId id="371" r:id="rId119"/>
    <p:sldId id="374" r:id="rId120"/>
    <p:sldId id="376" r:id="rId121"/>
    <p:sldId id="372" r:id="rId122"/>
    <p:sldId id="377" r:id="rId123"/>
    <p:sldId id="345" r:id="rId124"/>
    <p:sldId id="353" r:id="rId125"/>
    <p:sldId id="347" r:id="rId126"/>
    <p:sldId id="348" r:id="rId127"/>
    <p:sldId id="349" r:id="rId128"/>
    <p:sldId id="350" r:id="rId129"/>
    <p:sldId id="354" r:id="rId130"/>
    <p:sldId id="351" r:id="rId131"/>
    <p:sldId id="356" r:id="rId132"/>
    <p:sldId id="360" r:id="rId133"/>
    <p:sldId id="358" r:id="rId134"/>
    <p:sldId id="399" r:id="rId135"/>
    <p:sldId id="409" r:id="rId136"/>
    <p:sldId id="410" r:id="rId137"/>
    <p:sldId id="411" r:id="rId138"/>
    <p:sldId id="412" r:id="rId139"/>
    <p:sldId id="413" r:id="rId140"/>
    <p:sldId id="414" r:id="rId141"/>
    <p:sldId id="415" r:id="rId142"/>
    <p:sldId id="416" r:id="rId143"/>
    <p:sldId id="417" r:id="rId144"/>
    <p:sldId id="418" r:id="rId145"/>
    <p:sldId id="419" r:id="rId146"/>
    <p:sldId id="398" r:id="rId147"/>
    <p:sldId id="420" r:id="rId148"/>
    <p:sldId id="359" r:id="rId149"/>
    <p:sldId id="257" r:id="rId15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Einberg" initials="J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F27"/>
    <a:srgbClr val="3464A0"/>
    <a:srgbClr val="932323"/>
    <a:srgbClr val="663300"/>
    <a:srgbClr val="17375D"/>
    <a:srgbClr val="066E9F"/>
    <a:srgbClr val="598841"/>
    <a:srgbClr val="562B73"/>
    <a:srgbClr val="FCF9BA"/>
    <a:srgbClr val="FAF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3" autoAdjust="0"/>
    <p:restoredTop sz="94280" autoAdjust="0"/>
  </p:normalViewPr>
  <p:slideViewPr>
    <p:cSldViewPr>
      <p:cViewPr>
        <p:scale>
          <a:sx n="112" d="100"/>
          <a:sy n="112" d="100"/>
        </p:scale>
        <p:origin x="-77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32"/>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600" b="1" i="0" u="none" strike="noStrike" kern="1200" spc="0" baseline="0">
                <a:solidFill>
                  <a:schemeClr val="tx1">
                    <a:lumMod val="65000"/>
                    <a:lumOff val="35000"/>
                  </a:schemeClr>
                </a:solidFill>
                <a:latin typeface="+mn-lt"/>
                <a:ea typeface="+mn-ea"/>
                <a:cs typeface="+mn-cs"/>
              </a:defRPr>
            </a:pPr>
            <a:r>
              <a:rPr lang="x-none" sz="1600" b="1" i="0" u="none" baseline="0"/>
              <a:t>Couverture du traitement de la FL 2009-2014</a:t>
            </a:r>
          </a:p>
        </c:rich>
      </c:tx>
      <c:layout>
        <c:manualLayout>
          <c:xMode val="edge"/>
          <c:yMode val="edge"/>
          <c:x val="0.32163483734380899"/>
          <c:y val="2.4132665235027401E-2"/>
        </c:manualLayout>
      </c:layout>
      <c:overlay val="0"/>
      <c:spPr>
        <a:noFill/>
        <a:ln>
          <a:noFill/>
        </a:ln>
        <a:effectLst/>
      </c:spPr>
    </c:title>
    <c:autoTitleDeleted val="0"/>
    <c:plotArea>
      <c:layout/>
      <c:barChart>
        <c:barDir val="col"/>
        <c:grouping val="clustered"/>
        <c:varyColors val="0"/>
        <c:ser>
          <c:idx val="0"/>
          <c:order val="0"/>
          <c:tx>
            <c:strRef>
              <c:f>Sheet1!$B$2</c:f>
              <c:strCache>
                <c:ptCount val="1"/>
                <c:pt idx="0">
                  <c:v>Population targeted for treatment</c:v>
                </c:pt>
              </c:strCache>
            </c:strRef>
          </c:tx>
          <c:spPr>
            <a:solidFill>
              <a:schemeClr val="accent1"/>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Sheet1!$B$3:$B$8</c:f>
              <c:numCache>
                <c:formatCode>_(* #,##0_);_(* \(#,##0\);_(* "-"??_);_(@_)</c:formatCode>
                <c:ptCount val="6"/>
                <c:pt idx="0">
                  <c:v>99037</c:v>
                </c:pt>
                <c:pt idx="1">
                  <c:v>101013</c:v>
                </c:pt>
                <c:pt idx="2">
                  <c:v>103896</c:v>
                </c:pt>
                <c:pt idx="3">
                  <c:v>914920</c:v>
                </c:pt>
                <c:pt idx="4">
                  <c:v>1872078</c:v>
                </c:pt>
                <c:pt idx="5">
                  <c:v>1328264</c:v>
                </c:pt>
              </c:numCache>
            </c:numRef>
          </c:val>
          <c:extLst xmlns:c16r2="http://schemas.microsoft.com/office/drawing/2015/06/chart">
            <c:ext xmlns:c16="http://schemas.microsoft.com/office/drawing/2014/chart" uri="{C3380CC4-5D6E-409C-BE32-E72D297353CC}">
              <c16:uniqueId val="{00000000-F309-4EF2-8ABC-783BFD71A268}"/>
            </c:ext>
          </c:extLst>
        </c:ser>
        <c:ser>
          <c:idx val="1"/>
          <c:order val="1"/>
          <c:tx>
            <c:strRef>
              <c:f>Sheet1!$C$2</c:f>
              <c:strCache>
                <c:ptCount val="1"/>
                <c:pt idx="0">
                  <c:v>Treated</c:v>
                </c:pt>
              </c:strCache>
            </c:strRef>
          </c:tx>
          <c:spPr>
            <a:solidFill>
              <a:schemeClr val="accent2"/>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Sheet1!$C$3:$C$8</c:f>
              <c:numCache>
                <c:formatCode>_(* #,##0_);_(* \(#,##0\);_(* "-"??_);_(@_)</c:formatCode>
                <c:ptCount val="6"/>
                <c:pt idx="0">
                  <c:v>77442</c:v>
                </c:pt>
                <c:pt idx="1">
                  <c:v>73075</c:v>
                </c:pt>
                <c:pt idx="2">
                  <c:v>84929</c:v>
                </c:pt>
                <c:pt idx="3">
                  <c:v>711399</c:v>
                </c:pt>
                <c:pt idx="4">
                  <c:v>1422298</c:v>
                </c:pt>
                <c:pt idx="5">
                  <c:v>1087431</c:v>
                </c:pt>
              </c:numCache>
            </c:numRef>
          </c:val>
          <c:extLst xmlns:c16r2="http://schemas.microsoft.com/office/drawing/2015/06/chart">
            <c:ext xmlns:c16="http://schemas.microsoft.com/office/drawing/2014/chart" uri="{C3380CC4-5D6E-409C-BE32-E72D297353CC}">
              <c16:uniqueId val="{00000001-F309-4EF2-8ABC-783BFD71A268}"/>
            </c:ext>
          </c:extLst>
        </c:ser>
        <c:dLbls>
          <c:showLegendKey val="0"/>
          <c:showVal val="0"/>
          <c:showCatName val="0"/>
          <c:showSerName val="0"/>
          <c:showPercent val="0"/>
          <c:showBubbleSize val="0"/>
        </c:dLbls>
        <c:gapWidth val="219"/>
        <c:overlap val="-27"/>
        <c:axId val="108629376"/>
        <c:axId val="108631168"/>
      </c:barChart>
      <c:lineChart>
        <c:grouping val="standard"/>
        <c:varyColors val="0"/>
        <c:ser>
          <c:idx val="2"/>
          <c:order val="2"/>
          <c:tx>
            <c:strRef>
              <c:f>Sheet1!$D$2</c:f>
              <c:strCache>
                <c:ptCount val="1"/>
                <c:pt idx="0">
                  <c:v>Program coverage (%)</c:v>
                </c:pt>
              </c:strCache>
            </c:strRef>
          </c:tx>
          <c:spPr>
            <a:ln w="28575" cap="rnd">
              <a:solidFill>
                <a:schemeClr val="accent3"/>
              </a:solidFill>
              <a:round/>
            </a:ln>
            <a:effectLst/>
          </c:spPr>
          <c:marker>
            <c:symbol val="none"/>
          </c:marker>
          <c:cat>
            <c:numRef>
              <c:f>Sheet1!$A$3:$A$8</c:f>
              <c:numCache>
                <c:formatCode>General</c:formatCode>
                <c:ptCount val="6"/>
                <c:pt idx="0">
                  <c:v>2009</c:v>
                </c:pt>
                <c:pt idx="1">
                  <c:v>2010</c:v>
                </c:pt>
                <c:pt idx="2">
                  <c:v>2011</c:v>
                </c:pt>
                <c:pt idx="3">
                  <c:v>2012</c:v>
                </c:pt>
                <c:pt idx="4">
                  <c:v>2013</c:v>
                </c:pt>
                <c:pt idx="5">
                  <c:v>2014</c:v>
                </c:pt>
              </c:numCache>
            </c:numRef>
          </c:cat>
          <c:val>
            <c:numRef>
              <c:f>Sheet1!$D$3:$D$8</c:f>
              <c:numCache>
                <c:formatCode>0.0%</c:formatCode>
                <c:ptCount val="6"/>
                <c:pt idx="0">
                  <c:v>0.78195018023566898</c:v>
                </c:pt>
                <c:pt idx="1">
                  <c:v>0.72342173779612495</c:v>
                </c:pt>
                <c:pt idx="2">
                  <c:v>0.81744244244244302</c:v>
                </c:pt>
                <c:pt idx="3">
                  <c:v>0.77755322869759103</c:v>
                </c:pt>
                <c:pt idx="4">
                  <c:v>0.75974291669471095</c:v>
                </c:pt>
                <c:pt idx="5">
                  <c:v>0.81868589376810597</c:v>
                </c:pt>
              </c:numCache>
            </c:numRef>
          </c:val>
          <c:smooth val="0"/>
          <c:extLst xmlns:c16r2="http://schemas.microsoft.com/office/drawing/2015/06/chart">
            <c:ext xmlns:c16="http://schemas.microsoft.com/office/drawing/2014/chart" uri="{C3380CC4-5D6E-409C-BE32-E72D297353CC}">
              <c16:uniqueId val="{00000002-F309-4EF2-8ABC-783BFD71A268}"/>
            </c:ext>
          </c:extLst>
        </c:ser>
        <c:dLbls>
          <c:showLegendKey val="0"/>
          <c:showVal val="0"/>
          <c:showCatName val="0"/>
          <c:showSerName val="0"/>
          <c:showPercent val="0"/>
          <c:showBubbleSize val="0"/>
        </c:dLbls>
        <c:marker val="1"/>
        <c:smooth val="0"/>
        <c:axId val="108642688"/>
        <c:axId val="108632704"/>
      </c:lineChart>
      <c:catAx>
        <c:axId val="1086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108631168"/>
        <c:crosses val="autoZero"/>
        <c:auto val="1"/>
        <c:lblAlgn val="ctr"/>
        <c:lblOffset val="100"/>
        <c:noMultiLvlLbl val="0"/>
      </c:catAx>
      <c:valAx>
        <c:axId val="1086311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108629376"/>
        <c:crosses val="autoZero"/>
        <c:crossBetween val="between"/>
      </c:valAx>
      <c:valAx>
        <c:axId val="108632704"/>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108642688"/>
        <c:crosses val="max"/>
        <c:crossBetween val="between"/>
      </c:valAx>
      <c:catAx>
        <c:axId val="108642688"/>
        <c:scaling>
          <c:orientation val="minMax"/>
        </c:scaling>
        <c:delete val="1"/>
        <c:axPos val="b"/>
        <c:numFmt formatCode="General" sourceLinked="1"/>
        <c:majorTickMark val="none"/>
        <c:minorTickMark val="none"/>
        <c:tickLblPos val="nextTo"/>
        <c:crossAx val="1086327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rtl="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2" csCatId="colorful" phldr="1"/>
      <dgm:spPr/>
    </dgm:pt>
    <dgm:pt modelId="{8DE996E8-EB22-4203-A1BF-1534D65BA1B3}">
      <dgm:prSet phldrT="[Text]"/>
      <dgm:spPr>
        <a:solidFill>
          <a:schemeClr val="accent3"/>
        </a:solidFill>
      </dgm:spPr>
      <dgm:t>
        <a:bodyPr/>
        <a:lstStyle/>
        <a:p>
          <a:pPr algn="l" rtl="0"/>
          <a:r>
            <a:rPr lang="x-none" b="0" i="0" u="none" baseline="0"/>
            <a:t>District A</a:t>
          </a:r>
        </a:p>
      </dgm:t>
    </dgm:pt>
    <dgm:pt modelId="{9B1ED649-0A27-4EE6-8246-BBBD57B52D72}" type="parTrans" cxnId="{EBED028A-683E-433B-86A4-F548E7A0AAE2}">
      <dgm:prSet/>
      <dgm:spPr/>
      <dgm:t>
        <a:bodyPr/>
        <a:lstStyle/>
        <a:p>
          <a:endParaRPr lang="x-none"/>
        </a:p>
      </dgm:t>
    </dgm:pt>
    <dgm:pt modelId="{8448D055-2325-4685-B074-E36EB1DBFBCB}" type="sibTrans" cxnId="{EBED028A-683E-433B-86A4-F548E7A0AAE2}">
      <dgm:prSet/>
      <dgm:spPr/>
      <dgm:t>
        <a:bodyPr/>
        <a:lstStyle/>
        <a:p>
          <a:endParaRPr lang="x-none"/>
        </a:p>
      </dgm:t>
    </dgm:pt>
    <dgm:pt modelId="{C403677E-1750-44B8-BC68-97292799B9FF}">
      <dgm:prSet phldrT="[Text]"/>
      <dgm:spPr>
        <a:solidFill>
          <a:schemeClr val="accent3"/>
        </a:solidFill>
      </dgm:spPr>
      <dgm:t>
        <a:bodyPr/>
        <a:lstStyle/>
        <a:p>
          <a:pPr algn="l" rtl="0"/>
          <a:r>
            <a:rPr lang="x-none" b="0" i="0" u="none" baseline="0"/>
            <a:t>District B</a:t>
          </a:r>
        </a:p>
      </dgm:t>
    </dgm:pt>
    <dgm:pt modelId="{20AA1B7E-270F-4006-A195-2644DF5F215B}" type="parTrans" cxnId="{E761C1CC-8AF8-403F-9524-8A38C8182EC4}">
      <dgm:prSet/>
      <dgm:spPr/>
      <dgm:t>
        <a:bodyPr/>
        <a:lstStyle/>
        <a:p>
          <a:endParaRPr lang="x-none"/>
        </a:p>
      </dgm:t>
    </dgm:pt>
    <dgm:pt modelId="{04960C2B-D232-4BD7-9BB1-EC9BB7125E3B}" type="sibTrans" cxnId="{E761C1CC-8AF8-403F-9524-8A38C8182EC4}">
      <dgm:prSet/>
      <dgm:spPr>
        <a:solidFill>
          <a:schemeClr val="bg1"/>
        </a:solidFill>
      </dgm:spPr>
      <dgm:t>
        <a:bodyPr/>
        <a:lstStyle/>
        <a:p>
          <a:endParaRPr lang="x-none"/>
        </a:p>
      </dgm:t>
    </dgm:pt>
    <dgm:pt modelId="{11F2CBA5-F9AE-466A-88AC-08C33452CB36}">
      <dgm:prSet phldrT="[Text]" custT="1"/>
      <dgm:spPr>
        <a:solidFill>
          <a:schemeClr val="accent3"/>
        </a:solidFill>
      </dgm:spPr>
      <dgm:t>
        <a:bodyPr/>
        <a:lstStyle/>
        <a:p>
          <a:pPr algn="l" rtl="0"/>
          <a:r>
            <a:rPr lang="x-none" sz="2100" b="0" i="0" u="none" baseline="0" dirty="0"/>
            <a:t>District X</a:t>
          </a:r>
        </a:p>
      </dgm:t>
    </dgm:pt>
    <dgm:pt modelId="{4614D3C1-2B06-4F74-9971-98006D053F8E}" type="parTrans" cxnId="{F2D8B269-FA8B-43A7-985C-3DFDE80BD202}">
      <dgm:prSet/>
      <dgm:spPr/>
      <dgm:t>
        <a:bodyPr/>
        <a:lstStyle/>
        <a:p>
          <a:endParaRPr lang="x-none"/>
        </a:p>
      </dgm:t>
    </dgm:pt>
    <dgm:pt modelId="{7EE34C1D-7C9F-47C0-9FA4-A0E975F9FBB1}" type="sibTrans" cxnId="{F2D8B269-FA8B-43A7-985C-3DFDE80BD202}">
      <dgm:prSet/>
      <dgm:spPr/>
      <dgm:t>
        <a:bodyPr/>
        <a:lstStyle/>
        <a:p>
          <a:endParaRPr lang="x-none"/>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custScaleX="177943" custScaleY="163521" custLinFactX="100000" custLinFactY="27790" custLinFactNeighborX="154478" custLinFactNeighborY="100000">
        <dgm:presLayoutVars>
          <dgm:bulletEnabled val="1"/>
        </dgm:presLayoutVars>
      </dgm:prSet>
      <dgm:spPr/>
      <dgm:t>
        <a:bodyPr/>
        <a:lstStyle/>
        <a:p>
          <a:endParaRPr lang="en-US"/>
        </a:p>
      </dgm:t>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custLinFactX="100000" custLinFactY="5908" custLinFactNeighborX="171765" custLinFactNeighborY="100000"/>
      <dgm:spPr>
        <a:prstGeom prst="rightArrow">
          <a:avLst/>
        </a:prstGeom>
      </dgm:spPr>
      <dgm:t>
        <a:bodyPr/>
        <a:lstStyle/>
        <a:p>
          <a:endParaRPr lang="en-US"/>
        </a:p>
      </dgm:t>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custScaleX="185336" custScaleY="175358" custLinFactX="100000" custLinFactY="-30210" custLinFactNeighborX="150778" custLinFactNeighborY="-100000">
        <dgm:presLayoutVars>
          <dgm:bulletEnabled val="1"/>
        </dgm:presLayoutVars>
      </dgm:prSet>
      <dgm:spPr/>
      <dgm:t>
        <a:bodyPr/>
        <a:lstStyle/>
        <a:p>
          <a:endParaRPr lang="en-US"/>
        </a:p>
      </dgm:t>
    </dgm:pt>
    <dgm:pt modelId="{3EFC1DCC-73BE-43DC-B2F0-CB042AAC0631}" type="pres">
      <dgm:prSet presAssocID="{53C43E5E-8ADE-4C03-A98E-0C0E5BAD7AEB}" presName="sibTransLast" presStyleLbl="sibTrans2D1" presStyleIdx="1" presStyleCnt="2"/>
      <dgm:spPr/>
      <dgm:t>
        <a:bodyPr/>
        <a:lstStyle/>
        <a:p>
          <a:endParaRPr lang="en-US"/>
        </a:p>
      </dgm:t>
    </dgm:pt>
    <dgm:pt modelId="{7CE492BB-8557-4CE7-A003-0ACA1217DA8E}" type="pres">
      <dgm:prSet presAssocID="{53C43E5E-8ADE-4C03-A98E-0C0E5BAD7AEB}" presName="connectorText" presStyleLbl="sibTrans2D1" presStyleIdx="1" presStyleCnt="2"/>
      <dgm:spPr/>
      <dgm:t>
        <a:bodyPr/>
        <a:lstStyle/>
        <a:p>
          <a:endParaRPr lang="en-US"/>
        </a:p>
      </dgm:t>
    </dgm:pt>
    <dgm:pt modelId="{57AD327D-C3DE-4E3E-9F15-17C4F0760627}" type="pres">
      <dgm:prSet presAssocID="{53C43E5E-8ADE-4C03-A98E-0C0E5BAD7AEB}" presName="lastNode" presStyleLbl="node1" presStyleIdx="2" presStyleCnt="3" custScaleX="114257" custScaleY="114056" custLinFactX="-100000" custLinFactNeighborX="-155914" custLinFactNeighborY="3564">
        <dgm:presLayoutVars>
          <dgm:bulletEnabled val="1"/>
        </dgm:presLayoutVars>
      </dgm:prSet>
      <dgm:spPr/>
      <dgm:t>
        <a:bodyPr/>
        <a:lstStyle/>
        <a:p>
          <a:endParaRPr lang="en-US"/>
        </a:p>
      </dgm:t>
    </dgm:pt>
  </dgm:ptLst>
  <dgm:cxnLst>
    <dgm:cxn modelId="{063B35B6-1DAC-4FB3-B02A-A080FDD395E5}" type="presOf" srcId="{C403677E-1750-44B8-BC68-97292799B9FF}" destId="{7D5EB644-EDF0-4E5F-AE6D-FD4B19CDF09F}"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B577D1C4-F6FB-46CC-9146-53948C97881F}" type="presOf" srcId="{04960C2B-D232-4BD7-9BB1-EC9BB7125E3B}" destId="{3EFC1DCC-73BE-43DC-B2F0-CB042AAC0631}" srcOrd="0"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7086F206-907F-4AA1-BE34-7EE30009B1E9}" type="presOf" srcId="{53C43E5E-8ADE-4C03-A98E-0C0E5BAD7AEB}" destId="{07260B97-3401-4417-8B1E-1B0806DEF0BE}" srcOrd="0" destOrd="0" presId="urn:microsoft.com/office/officeart/2005/8/layout/equation2"/>
    <dgm:cxn modelId="{F332695E-BC80-4BA7-9CFB-9D187E3EC4CC}" type="presOf" srcId="{8DE996E8-EB22-4203-A1BF-1534D65BA1B3}" destId="{BFCF4F61-A9FC-4675-AD58-83F0481A7FDE}" srcOrd="0" destOrd="0" presId="urn:microsoft.com/office/officeart/2005/8/layout/equation2"/>
    <dgm:cxn modelId="{C410D97A-C138-4556-99FE-BA346482E6F1}" type="presOf" srcId="{04960C2B-D232-4BD7-9BB1-EC9BB7125E3B}" destId="{7CE492BB-8557-4CE7-A003-0ACA1217DA8E}" srcOrd="1" destOrd="0" presId="urn:microsoft.com/office/officeart/2005/8/layout/equation2"/>
    <dgm:cxn modelId="{E761C1CC-8AF8-403F-9524-8A38C8182EC4}" srcId="{53C43E5E-8ADE-4C03-A98E-0C0E5BAD7AEB}" destId="{C403677E-1750-44B8-BC68-97292799B9FF}" srcOrd="1" destOrd="0" parTransId="{20AA1B7E-270F-4006-A195-2644DF5F215B}" sibTransId="{04960C2B-D232-4BD7-9BB1-EC9BB7125E3B}"/>
    <dgm:cxn modelId="{4801955D-CF03-455B-9AC9-1D8874E71C88}" type="presOf" srcId="{8448D055-2325-4685-B074-E36EB1DBFBCB}" destId="{5ED61516-0132-4133-8C3B-23B00AE36E0C}" srcOrd="0" destOrd="0" presId="urn:microsoft.com/office/officeart/2005/8/layout/equation2"/>
    <dgm:cxn modelId="{0FE9DF6A-3EC4-4B23-B830-7227AA841628}" type="presOf" srcId="{11F2CBA5-F9AE-466A-88AC-08C33452CB36}" destId="{57AD327D-C3DE-4E3E-9F15-17C4F0760627}" srcOrd="0" destOrd="0" presId="urn:microsoft.com/office/officeart/2005/8/layout/equation2"/>
    <dgm:cxn modelId="{23635B65-2291-4EAE-94F6-5EC0303BBD7A}" type="presParOf" srcId="{07260B97-3401-4417-8B1E-1B0806DEF0BE}" destId="{4D099418-7253-4584-89D6-C320E16A75C0}" srcOrd="0" destOrd="0" presId="urn:microsoft.com/office/officeart/2005/8/layout/equation2"/>
    <dgm:cxn modelId="{FDA531D8-CEF6-4926-9265-5875051B6BEB}" type="presParOf" srcId="{4D099418-7253-4584-89D6-C320E16A75C0}" destId="{BFCF4F61-A9FC-4675-AD58-83F0481A7FDE}" srcOrd="0" destOrd="0" presId="urn:microsoft.com/office/officeart/2005/8/layout/equation2"/>
    <dgm:cxn modelId="{8DEA7663-58D3-4AB7-9BEF-B335A6C57DED}" type="presParOf" srcId="{4D099418-7253-4584-89D6-C320E16A75C0}" destId="{A944B171-09AE-4C63-A8A7-8D7B8AC28FC0}" srcOrd="1" destOrd="0" presId="urn:microsoft.com/office/officeart/2005/8/layout/equation2"/>
    <dgm:cxn modelId="{FA7D5D2A-D345-46A7-A24D-0683784754EB}" type="presParOf" srcId="{4D099418-7253-4584-89D6-C320E16A75C0}" destId="{5ED61516-0132-4133-8C3B-23B00AE36E0C}" srcOrd="2" destOrd="0" presId="urn:microsoft.com/office/officeart/2005/8/layout/equation2"/>
    <dgm:cxn modelId="{3C10E107-89EB-41BF-9850-B8DE07B6F884}" type="presParOf" srcId="{4D099418-7253-4584-89D6-C320E16A75C0}" destId="{2C5A99B7-8885-4AEA-AC37-AAE0014AB17A}" srcOrd="3" destOrd="0" presId="urn:microsoft.com/office/officeart/2005/8/layout/equation2"/>
    <dgm:cxn modelId="{A0036949-3511-4FA3-B0DC-6BECBE57794F}" type="presParOf" srcId="{4D099418-7253-4584-89D6-C320E16A75C0}" destId="{7D5EB644-EDF0-4E5F-AE6D-FD4B19CDF09F}" srcOrd="4" destOrd="0" presId="urn:microsoft.com/office/officeart/2005/8/layout/equation2"/>
    <dgm:cxn modelId="{A3F03B25-5E4E-4822-885B-4288543DDD1F}" type="presParOf" srcId="{07260B97-3401-4417-8B1E-1B0806DEF0BE}" destId="{3EFC1DCC-73BE-43DC-B2F0-CB042AAC0631}" srcOrd="1" destOrd="0" presId="urn:microsoft.com/office/officeart/2005/8/layout/equation2"/>
    <dgm:cxn modelId="{8A3D3173-E169-4DF3-B343-9398E3E6E553}" type="presParOf" srcId="{3EFC1DCC-73BE-43DC-B2F0-CB042AAC0631}" destId="{7CE492BB-8557-4CE7-A003-0ACA1217DA8E}" srcOrd="0" destOrd="0" presId="urn:microsoft.com/office/officeart/2005/8/layout/equation2"/>
    <dgm:cxn modelId="{8C62B2B9-F020-4860-AB32-5779E40292E8}"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4" csCatId="colorful" phldr="1"/>
      <dgm:spPr/>
    </dgm:pt>
    <dgm:pt modelId="{8DE996E8-EB22-4203-A1BF-1534D65BA1B3}">
      <dgm:prSet phldrT="[Text]"/>
      <dgm:spPr>
        <a:solidFill>
          <a:schemeClr val="tx2">
            <a:lumMod val="60000"/>
            <a:lumOff val="40000"/>
          </a:schemeClr>
        </a:solidFill>
      </dgm:spPr>
      <dgm:t>
        <a:bodyPr/>
        <a:lstStyle/>
        <a:p>
          <a:pPr algn="l" rtl="0"/>
          <a:r>
            <a:rPr lang="x-none" b="0" i="0" u="none" baseline="0" dirty="0"/>
            <a:t>District </a:t>
          </a:r>
          <a:r>
            <a:rPr lang="en-US" b="0" i="0" u="none" baseline="0" dirty="0"/>
            <a:t>C</a:t>
          </a:r>
          <a:endParaRPr lang="x-none" b="0" i="0" u="none" baseline="0" dirty="0"/>
        </a:p>
      </dgm:t>
    </dgm:pt>
    <dgm:pt modelId="{9B1ED649-0A27-4EE6-8246-BBBD57B52D72}" type="parTrans" cxnId="{EBED028A-683E-433B-86A4-F548E7A0AAE2}">
      <dgm:prSet/>
      <dgm:spPr/>
      <dgm:t>
        <a:bodyPr/>
        <a:lstStyle/>
        <a:p>
          <a:endParaRPr lang="x-none"/>
        </a:p>
      </dgm:t>
    </dgm:pt>
    <dgm:pt modelId="{8448D055-2325-4685-B074-E36EB1DBFBCB}" type="sibTrans" cxnId="{EBED028A-683E-433B-86A4-F548E7A0AAE2}">
      <dgm:prSet/>
      <dgm:spPr>
        <a:solidFill>
          <a:schemeClr val="accent3"/>
        </a:solidFill>
      </dgm:spPr>
      <dgm:t>
        <a:bodyPr/>
        <a:lstStyle/>
        <a:p>
          <a:endParaRPr lang="x-none"/>
        </a:p>
      </dgm:t>
    </dgm:pt>
    <dgm:pt modelId="{C403677E-1750-44B8-BC68-97292799B9FF}">
      <dgm:prSet phldrT="[Text]"/>
      <dgm:spPr>
        <a:solidFill>
          <a:schemeClr val="tx2">
            <a:lumMod val="75000"/>
          </a:schemeClr>
        </a:solidFill>
      </dgm:spPr>
      <dgm:t>
        <a:bodyPr/>
        <a:lstStyle/>
        <a:p>
          <a:pPr algn="l" rtl="0"/>
          <a:r>
            <a:rPr lang="x-none" b="0" i="0" u="none" baseline="0" dirty="0"/>
            <a:t>District </a:t>
          </a:r>
          <a:r>
            <a:rPr lang="en-US" b="0" i="0" u="none" baseline="0" dirty="0"/>
            <a:t>D</a:t>
          </a:r>
          <a:endParaRPr lang="x-none" b="0" i="0" u="none" baseline="0" dirty="0"/>
        </a:p>
      </dgm:t>
    </dgm:pt>
    <dgm:pt modelId="{20AA1B7E-270F-4006-A195-2644DF5F215B}" type="parTrans" cxnId="{E761C1CC-8AF8-403F-9524-8A38C8182EC4}">
      <dgm:prSet/>
      <dgm:spPr/>
      <dgm:t>
        <a:bodyPr/>
        <a:lstStyle/>
        <a:p>
          <a:endParaRPr lang="x-none"/>
        </a:p>
      </dgm:t>
    </dgm:pt>
    <dgm:pt modelId="{04960C2B-D232-4BD7-9BB1-EC9BB7125E3B}" type="sibTrans" cxnId="{E761C1CC-8AF8-403F-9524-8A38C8182EC4}">
      <dgm:prSet/>
      <dgm:spPr>
        <a:solidFill>
          <a:schemeClr val="accent2"/>
        </a:solidFill>
      </dgm:spPr>
      <dgm:t>
        <a:bodyPr/>
        <a:lstStyle/>
        <a:p>
          <a:endParaRPr lang="x-none"/>
        </a:p>
      </dgm:t>
    </dgm:pt>
    <dgm:pt modelId="{11F2CBA5-F9AE-466A-88AC-08C33452CB36}">
      <dgm:prSet phldrT="[Text]"/>
      <dgm:spPr>
        <a:solidFill>
          <a:schemeClr val="tx2">
            <a:lumMod val="50000"/>
          </a:schemeClr>
        </a:solidFill>
      </dgm:spPr>
      <dgm:t>
        <a:bodyPr/>
        <a:lstStyle/>
        <a:p>
          <a:pPr algn="l" rtl="0"/>
          <a:r>
            <a:rPr lang="x-none" b="0" i="0" u="none" baseline="0" dirty="0"/>
            <a:t>District </a:t>
          </a:r>
          <a:r>
            <a:rPr lang="en-US" b="0" i="0" u="none" baseline="0" dirty="0"/>
            <a:t>Y</a:t>
          </a:r>
          <a:endParaRPr lang="x-none" b="0" i="0" u="none" baseline="0" dirty="0"/>
        </a:p>
      </dgm:t>
    </dgm:pt>
    <dgm:pt modelId="{4614D3C1-2B06-4F74-9971-98006D053F8E}" type="parTrans" cxnId="{F2D8B269-FA8B-43A7-985C-3DFDE80BD202}">
      <dgm:prSet/>
      <dgm:spPr/>
      <dgm:t>
        <a:bodyPr/>
        <a:lstStyle/>
        <a:p>
          <a:endParaRPr lang="x-none"/>
        </a:p>
      </dgm:t>
    </dgm:pt>
    <dgm:pt modelId="{7EE34C1D-7C9F-47C0-9FA4-A0E975F9FBB1}" type="sibTrans" cxnId="{F2D8B269-FA8B-43A7-985C-3DFDE80BD202}">
      <dgm:prSet/>
      <dgm:spPr/>
      <dgm:t>
        <a:bodyPr/>
        <a:lstStyle/>
        <a:p>
          <a:endParaRPr lang="x-none"/>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custLinFactY="14505" custLinFactNeighborX="-282" custLinFactNeighborY="100000">
        <dgm:presLayoutVars>
          <dgm:bulletEnabled val="1"/>
        </dgm:presLayoutVars>
      </dgm:prSet>
      <dgm:spPr/>
      <dgm:t>
        <a:bodyPr/>
        <a:lstStyle/>
        <a:p>
          <a:endParaRPr lang="en-US"/>
        </a:p>
      </dgm:t>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custLinFactY="28118" custLinFactNeighborX="-8587" custLinFactNeighborY="100000"/>
      <dgm:spPr/>
      <dgm:t>
        <a:bodyPr/>
        <a:lstStyle/>
        <a:p>
          <a:endParaRPr lang="en-US"/>
        </a:p>
      </dgm:t>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custLinFactY="17436" custLinFactNeighborX="-282" custLinFactNeighborY="100000">
        <dgm:presLayoutVars>
          <dgm:bulletEnabled val="1"/>
        </dgm:presLayoutVars>
      </dgm:prSet>
      <dgm:spPr/>
      <dgm:t>
        <a:bodyPr/>
        <a:lstStyle/>
        <a:p>
          <a:endParaRPr lang="en-US"/>
        </a:p>
      </dgm:t>
    </dgm:pt>
    <dgm:pt modelId="{3EFC1DCC-73BE-43DC-B2F0-CB042AAC0631}" type="pres">
      <dgm:prSet presAssocID="{53C43E5E-8ADE-4C03-A98E-0C0E5BAD7AEB}" presName="sibTransLast" presStyleLbl="sibTrans2D1" presStyleIdx="1" presStyleCnt="2"/>
      <dgm:spPr/>
      <dgm:t>
        <a:bodyPr/>
        <a:lstStyle/>
        <a:p>
          <a:endParaRPr lang="en-US"/>
        </a:p>
      </dgm:t>
    </dgm:pt>
    <dgm:pt modelId="{7CE492BB-8557-4CE7-A003-0ACA1217DA8E}" type="pres">
      <dgm:prSet presAssocID="{53C43E5E-8ADE-4C03-A98E-0C0E5BAD7AEB}" presName="connectorText" presStyleLbl="sibTrans2D1" presStyleIdx="1" presStyleCnt="2"/>
      <dgm:spPr/>
      <dgm:t>
        <a:bodyPr/>
        <a:lstStyle/>
        <a:p>
          <a:endParaRPr lang="en-US"/>
        </a:p>
      </dgm:t>
    </dgm:pt>
    <dgm:pt modelId="{57AD327D-C3DE-4E3E-9F15-17C4F0760627}" type="pres">
      <dgm:prSet presAssocID="{53C43E5E-8ADE-4C03-A98E-0C0E5BAD7AEB}" presName="lastNode" presStyleLbl="node1" presStyleIdx="2" presStyleCnt="3" custLinFactNeighborX="3339">
        <dgm:presLayoutVars>
          <dgm:bulletEnabled val="1"/>
        </dgm:presLayoutVars>
      </dgm:prSet>
      <dgm:spPr/>
      <dgm:t>
        <a:bodyPr/>
        <a:lstStyle/>
        <a:p>
          <a:endParaRPr lang="en-US"/>
        </a:p>
      </dgm:t>
    </dgm:pt>
  </dgm:ptLst>
  <dgm:cxnLst>
    <dgm:cxn modelId="{26F8ADE2-96A6-425B-91DB-78C2AA3F3FD8}" type="presOf" srcId="{8DE996E8-EB22-4203-A1BF-1534D65BA1B3}" destId="{BFCF4F61-A9FC-4675-AD58-83F0481A7FDE}"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28F79F04-682F-4D7B-A421-78D30DB6D957}" type="presOf" srcId="{C403677E-1750-44B8-BC68-97292799B9FF}" destId="{7D5EB644-EDF0-4E5F-AE6D-FD4B19CDF09F}" srcOrd="0" destOrd="0" presId="urn:microsoft.com/office/officeart/2005/8/layout/equation2"/>
    <dgm:cxn modelId="{F3C8AB50-1037-42AE-ABD6-B0B7FCFB10B7}" type="presOf" srcId="{53C43E5E-8ADE-4C03-A98E-0C0E5BAD7AEB}" destId="{07260B97-3401-4417-8B1E-1B0806DEF0BE}" srcOrd="0"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B0FF9820-42DD-4630-BC8D-025220485DB2}" type="presOf" srcId="{04960C2B-D232-4BD7-9BB1-EC9BB7125E3B}" destId="{3EFC1DCC-73BE-43DC-B2F0-CB042AAC0631}" srcOrd="0" destOrd="0" presId="urn:microsoft.com/office/officeart/2005/8/layout/equation2"/>
    <dgm:cxn modelId="{4738E462-D2FF-44A0-B357-EE6334D70756}" type="presOf" srcId="{8448D055-2325-4685-B074-E36EB1DBFBCB}" destId="{5ED61516-0132-4133-8C3B-23B00AE36E0C}" srcOrd="0" destOrd="0" presId="urn:microsoft.com/office/officeart/2005/8/layout/equation2"/>
    <dgm:cxn modelId="{E761C1CC-8AF8-403F-9524-8A38C8182EC4}" srcId="{53C43E5E-8ADE-4C03-A98E-0C0E5BAD7AEB}" destId="{C403677E-1750-44B8-BC68-97292799B9FF}" srcOrd="1" destOrd="0" parTransId="{20AA1B7E-270F-4006-A195-2644DF5F215B}" sibTransId="{04960C2B-D232-4BD7-9BB1-EC9BB7125E3B}"/>
    <dgm:cxn modelId="{B74DFC41-6E5E-4840-B8E1-D62DC747E93E}" type="presOf" srcId="{04960C2B-D232-4BD7-9BB1-EC9BB7125E3B}" destId="{7CE492BB-8557-4CE7-A003-0ACA1217DA8E}" srcOrd="1" destOrd="0" presId="urn:microsoft.com/office/officeart/2005/8/layout/equation2"/>
    <dgm:cxn modelId="{DC9AAE1C-A5C8-4E5B-8C63-066AB623F234}" type="presOf" srcId="{11F2CBA5-F9AE-466A-88AC-08C33452CB36}" destId="{57AD327D-C3DE-4E3E-9F15-17C4F0760627}" srcOrd="0" destOrd="0" presId="urn:microsoft.com/office/officeart/2005/8/layout/equation2"/>
    <dgm:cxn modelId="{A07799E2-4C6F-49D1-9E7A-5FE2CD585F30}" type="presParOf" srcId="{07260B97-3401-4417-8B1E-1B0806DEF0BE}" destId="{4D099418-7253-4584-89D6-C320E16A75C0}" srcOrd="0" destOrd="0" presId="urn:microsoft.com/office/officeart/2005/8/layout/equation2"/>
    <dgm:cxn modelId="{B450CD75-0CFC-4129-9A6E-AF441B26C9A0}" type="presParOf" srcId="{4D099418-7253-4584-89D6-C320E16A75C0}" destId="{BFCF4F61-A9FC-4675-AD58-83F0481A7FDE}" srcOrd="0" destOrd="0" presId="urn:microsoft.com/office/officeart/2005/8/layout/equation2"/>
    <dgm:cxn modelId="{97934E8D-849B-41DB-9A6D-13009F2C5909}" type="presParOf" srcId="{4D099418-7253-4584-89D6-C320E16A75C0}" destId="{A944B171-09AE-4C63-A8A7-8D7B8AC28FC0}" srcOrd="1" destOrd="0" presId="urn:microsoft.com/office/officeart/2005/8/layout/equation2"/>
    <dgm:cxn modelId="{87551287-D92C-442F-B31A-93CCEE5BFA1B}" type="presParOf" srcId="{4D099418-7253-4584-89D6-C320E16A75C0}" destId="{5ED61516-0132-4133-8C3B-23B00AE36E0C}" srcOrd="2" destOrd="0" presId="urn:microsoft.com/office/officeart/2005/8/layout/equation2"/>
    <dgm:cxn modelId="{4C5BFDF5-6E64-4C61-A390-6A9E030CE632}" type="presParOf" srcId="{4D099418-7253-4584-89D6-C320E16A75C0}" destId="{2C5A99B7-8885-4AEA-AC37-AAE0014AB17A}" srcOrd="3" destOrd="0" presId="urn:microsoft.com/office/officeart/2005/8/layout/equation2"/>
    <dgm:cxn modelId="{D8448A67-6C51-4B7D-B36F-79158FBB66FC}" type="presParOf" srcId="{4D099418-7253-4584-89D6-C320E16A75C0}" destId="{7D5EB644-EDF0-4E5F-AE6D-FD4B19CDF09F}" srcOrd="4" destOrd="0" presId="urn:microsoft.com/office/officeart/2005/8/layout/equation2"/>
    <dgm:cxn modelId="{662DB5AB-F9F7-49BC-9624-19EBCD83B813}" type="presParOf" srcId="{07260B97-3401-4417-8B1E-1B0806DEF0BE}" destId="{3EFC1DCC-73BE-43DC-B2F0-CB042AAC0631}" srcOrd="1" destOrd="0" presId="urn:microsoft.com/office/officeart/2005/8/layout/equation2"/>
    <dgm:cxn modelId="{633563BC-F52C-4EF1-A52C-D9A8023D7505}" type="presParOf" srcId="{3EFC1DCC-73BE-43DC-B2F0-CB042AAC0631}" destId="{7CE492BB-8557-4CE7-A003-0ACA1217DA8E}" srcOrd="0" destOrd="0" presId="urn:microsoft.com/office/officeart/2005/8/layout/equation2"/>
    <dgm:cxn modelId="{FA0C40DC-F2A1-466D-B14E-694F7BCA8775}"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672" cy="5127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1"/>
            <a:ext cx="3076672" cy="512747"/>
          </a:xfrm>
          <a:prstGeom prst="rect">
            <a:avLst/>
          </a:prstGeom>
        </p:spPr>
        <p:txBody>
          <a:bodyPr vert="horz" lIns="91440" tIns="45720" rIns="91440" bIns="45720" rtlCol="0"/>
          <a:lstStyle>
            <a:lvl1pPr algn="r">
              <a:defRPr sz="1200"/>
            </a:lvl1pPr>
          </a:lstStyle>
          <a:p>
            <a:fld id="{C264A5FE-D2C5-41B7-8716-F63ED6A07826}" type="datetimeFigureOut">
              <a:rPr lang="en-US" smtClean="0"/>
              <a:pPr/>
              <a:t>9/18/2017</a:t>
            </a:fld>
            <a:endParaRPr lang="fr-FR" dirty="0"/>
          </a:p>
        </p:txBody>
      </p:sp>
      <p:sp>
        <p:nvSpPr>
          <p:cNvPr id="4" name="Footer Placeholder 3"/>
          <p:cNvSpPr>
            <a:spLocks noGrp="1"/>
          </p:cNvSpPr>
          <p:nvPr>
            <p:ph type="ftr" sz="quarter" idx="2"/>
          </p:nvPr>
        </p:nvSpPr>
        <p:spPr>
          <a:xfrm>
            <a:off x="0" y="9721869"/>
            <a:ext cx="3076672" cy="51274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21869"/>
            <a:ext cx="3076672" cy="512745"/>
          </a:xfrm>
          <a:prstGeom prst="rect">
            <a:avLst/>
          </a:prstGeom>
        </p:spPr>
        <p:txBody>
          <a:bodyPr vert="horz" lIns="91440" tIns="45720" rIns="91440" bIns="45720" rtlCol="0" anchor="b"/>
          <a:lstStyle>
            <a:lvl1pPr algn="r">
              <a:defRPr sz="1200"/>
            </a:lvl1pPr>
          </a:lstStyle>
          <a:p>
            <a:fld id="{E1AEAAEA-8BC0-4BF7-B2DD-FB7C9C039AAC}" type="slidenum">
              <a:rPr lang="en-US" smtClean="0"/>
              <a:pPr/>
              <a:t>‹#›</a:t>
            </a:fld>
            <a:endParaRPr lang="fr-FR" dirty="0"/>
          </a:p>
        </p:txBody>
      </p:sp>
    </p:spTree>
    <p:extLst>
      <p:ext uri="{BB962C8B-B14F-4D97-AF65-F5344CB8AC3E}">
        <p14:creationId xmlns:p14="http://schemas.microsoft.com/office/powerpoint/2010/main" val="3524964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6651" tIns="48326" rIns="96651" bIns="48326" rtlCol="0"/>
          <a:lstStyle>
            <a:lvl1pPr algn="l">
              <a:defRPr sz="1200"/>
            </a:lvl1pPr>
          </a:lstStyle>
          <a:p>
            <a:endParaRPr lang="en-US" dirty="0"/>
          </a:p>
        </p:txBody>
      </p:sp>
      <p:sp>
        <p:nvSpPr>
          <p:cNvPr id="3" name="Date Placeholder 2"/>
          <p:cNvSpPr>
            <a:spLocks noGrp="1"/>
          </p:cNvSpPr>
          <p:nvPr>
            <p:ph type="dt" idx="1"/>
          </p:nvPr>
        </p:nvSpPr>
        <p:spPr>
          <a:xfrm>
            <a:off x="4021295" y="1"/>
            <a:ext cx="3076363" cy="511731"/>
          </a:xfrm>
          <a:prstGeom prst="rect">
            <a:avLst/>
          </a:prstGeom>
        </p:spPr>
        <p:txBody>
          <a:bodyPr vert="horz" lIns="96651" tIns="48326" rIns="96651" bIns="48326" rtlCol="0"/>
          <a:lstStyle>
            <a:lvl1pPr algn="r">
              <a:defRPr sz="1200"/>
            </a:lvl1pPr>
          </a:lstStyle>
          <a:p>
            <a:fld id="{B80C5CF4-E0F3-4A51-A5CC-AB720AE329C2}" type="datetimeFigureOut">
              <a:rPr lang="en-US" smtClean="0"/>
              <a:pPr/>
              <a:t>9/18/2017</a:t>
            </a:fld>
            <a:endParaRPr lang="fr-FR" dirty="0"/>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51" tIns="48326" rIns="96651" bIns="48326"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5"/>
            <a:ext cx="3076363" cy="511731"/>
          </a:xfrm>
          <a:prstGeom prst="rect">
            <a:avLst/>
          </a:prstGeom>
        </p:spPr>
        <p:txBody>
          <a:bodyPr vert="horz" lIns="96651" tIns="48326" rIns="96651"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5"/>
            <a:ext cx="3076363" cy="511731"/>
          </a:xfrm>
          <a:prstGeom prst="rect">
            <a:avLst/>
          </a:prstGeom>
        </p:spPr>
        <p:txBody>
          <a:bodyPr vert="horz" lIns="96651" tIns="48326" rIns="96651" bIns="48326" rtlCol="0" anchor="b"/>
          <a:lstStyle>
            <a:lvl1pPr algn="r">
              <a:defRPr sz="1200"/>
            </a:lvl1pPr>
          </a:lstStyle>
          <a:p>
            <a:fld id="{45E9835D-0BE7-44FB-988D-7402714052FC}" type="slidenum">
              <a:rPr lang="en-US" smtClean="0"/>
              <a:pPr/>
              <a:t>‹#›</a:t>
            </a:fld>
            <a:endParaRPr lang="fr-FR" dirty="0"/>
          </a:p>
        </p:txBody>
      </p:sp>
    </p:spTree>
    <p:extLst>
      <p:ext uri="{BB962C8B-B14F-4D97-AF65-F5344CB8AC3E}">
        <p14:creationId xmlns:p14="http://schemas.microsoft.com/office/powerpoint/2010/main" val="32358459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76609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173678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70924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Edité</a:t>
            </a:r>
          </a:p>
        </p:txBody>
      </p:sp>
    </p:spTree>
    <p:extLst>
      <p:ext uri="{BB962C8B-B14F-4D97-AF65-F5344CB8AC3E}">
        <p14:creationId xmlns:p14="http://schemas.microsoft.com/office/powerpoint/2010/main" val="24698959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83067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9824527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686619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Modifié</a:t>
            </a:r>
          </a:p>
        </p:txBody>
      </p:sp>
    </p:spTree>
    <p:extLst>
      <p:ext uri="{BB962C8B-B14F-4D97-AF65-F5344CB8AC3E}">
        <p14:creationId xmlns:p14="http://schemas.microsoft.com/office/powerpoint/2010/main" val="32810126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26957073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16649093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8114238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8920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112655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793282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9109888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370353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7511677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Modifié</a:t>
            </a:r>
          </a:p>
        </p:txBody>
      </p:sp>
    </p:spTree>
    <p:extLst>
      <p:ext uri="{BB962C8B-B14F-4D97-AF65-F5344CB8AC3E}">
        <p14:creationId xmlns:p14="http://schemas.microsoft.com/office/powerpoint/2010/main" val="11839348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368584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9227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824890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270154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169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125253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066024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112184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Parlez du niveau de cumul des données.</a:t>
            </a:r>
          </a:p>
        </p:txBody>
      </p:sp>
    </p:spTree>
    <p:extLst>
      <p:ext uri="{BB962C8B-B14F-4D97-AF65-F5344CB8AC3E}">
        <p14:creationId xmlns:p14="http://schemas.microsoft.com/office/powerpoint/2010/main" val="10647589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Formateur : montrez comment utiliser la touche Maj. et la barre espace pour sélectionner toutes les options à la fois. 	</a:t>
            </a:r>
            <a:endParaRPr lang="x-none" dirty="0"/>
          </a:p>
        </p:txBody>
      </p:sp>
    </p:spTree>
    <p:extLst>
      <p:ext uri="{BB962C8B-B14F-4D97-AF65-F5344CB8AC3E}">
        <p14:creationId xmlns:p14="http://schemas.microsoft.com/office/powerpoint/2010/main" val="34826660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Formateur : montrez comment classer les données en cliquant sur les titres de la colonne.</a:t>
            </a:r>
          </a:p>
        </p:txBody>
      </p:sp>
    </p:spTree>
    <p:extLst>
      <p:ext uri="{BB962C8B-B14F-4D97-AF65-F5344CB8AC3E}">
        <p14:creationId xmlns:p14="http://schemas.microsoft.com/office/powerpoint/2010/main" val="18372971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44940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826660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4663905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953689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1505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15932601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9112960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Dans cette section, nous allons couvrir tout ce que vous avez besoin de savoir pour planifier la mise en oeuvre de la base de données dans votre pays.</a:t>
            </a:r>
            <a:endParaRPr lang="x-none" dirty="0"/>
          </a:p>
        </p:txBody>
      </p:sp>
    </p:spTree>
    <p:extLst>
      <p:ext uri="{BB962C8B-B14F-4D97-AF65-F5344CB8AC3E}">
        <p14:creationId xmlns:p14="http://schemas.microsoft.com/office/powerpoint/2010/main" val="22008828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01060410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7869377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737426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dirty="0"/>
          </a:p>
        </p:txBody>
      </p:sp>
    </p:spTree>
    <p:extLst>
      <p:ext uri="{BB962C8B-B14F-4D97-AF65-F5344CB8AC3E}">
        <p14:creationId xmlns:p14="http://schemas.microsoft.com/office/powerpoint/2010/main" val="94474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271693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Tree>
    <p:extLst>
      <p:ext uri="{BB962C8B-B14F-4D97-AF65-F5344CB8AC3E}">
        <p14:creationId xmlns:p14="http://schemas.microsoft.com/office/powerpoint/2010/main" val="349799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602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6529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413557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Diapositive révisée</a:t>
            </a:r>
          </a:p>
        </p:txBody>
      </p:sp>
    </p:spTree>
    <p:extLst>
      <p:ext uri="{BB962C8B-B14F-4D97-AF65-F5344CB8AC3E}">
        <p14:creationId xmlns:p14="http://schemas.microsoft.com/office/powerpoint/2010/main" val="428362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558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dirty="0"/>
          </a:p>
        </p:txBody>
      </p:sp>
    </p:spTree>
    <p:extLst>
      <p:ext uri="{BB962C8B-B14F-4D97-AF65-F5344CB8AC3E}">
        <p14:creationId xmlns:p14="http://schemas.microsoft.com/office/powerpoint/2010/main" val="235295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Diapositive révisée (2 diapositives combinées en une)</a:t>
            </a:r>
            <a:endParaRPr lang="x-none" dirty="0"/>
          </a:p>
        </p:txBody>
      </p:sp>
    </p:spTree>
    <p:extLst>
      <p:ext uri="{BB962C8B-B14F-4D97-AF65-F5344CB8AC3E}">
        <p14:creationId xmlns:p14="http://schemas.microsoft.com/office/powerpoint/2010/main" val="423999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52461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7834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46645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6381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8920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2626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Formateur - d'autres langues disponibles prochaînement. </a:t>
            </a:r>
          </a:p>
        </p:txBody>
      </p:sp>
    </p:spTree>
    <p:extLst>
      <p:ext uri="{BB962C8B-B14F-4D97-AF65-F5344CB8AC3E}">
        <p14:creationId xmlns:p14="http://schemas.microsoft.com/office/powerpoint/2010/main" val="59712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58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0434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84650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025091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36265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84652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3440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37401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88145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7620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9369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4730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b="0" i="0" u="none" baseline="0" dirty="0"/>
              <a:t>NOUVELLE DIAPOSITIVE</a:t>
            </a:r>
          </a:p>
          <a:p>
            <a:pPr marL="0" marR="0" indent="0" algn="l" defTabSz="914400" rtl="0" eaLnBrk="1" fontAlgn="auto" latinLnBrk="0" hangingPunct="1">
              <a:lnSpc>
                <a:spcPct val="100000"/>
              </a:lnSpc>
              <a:spcBef>
                <a:spcPts val="0"/>
              </a:spcBef>
              <a:spcAft>
                <a:spcPts val="0"/>
              </a:spcAft>
              <a:buClrTx/>
              <a:buSzTx/>
              <a:buFontTx/>
              <a:buNone/>
              <a:tabLst/>
              <a:defRPr/>
            </a:pPr>
            <a:r>
              <a:rPr lang="x-none" b="0" i="0" u="none" baseline="0" dirty="0"/>
              <a:t>Un important volume de données est généré à partir des activités de </a:t>
            </a:r>
            <a:r>
              <a:rPr lang="fr-CA" b="0" i="0" u="none" baseline="0" dirty="0"/>
              <a:t>s</a:t>
            </a:r>
            <a:r>
              <a:rPr lang="x-none" b="0" i="0" u="none" baseline="0" dirty="0"/>
              <a:t>uivi et d’</a:t>
            </a:r>
            <a:r>
              <a:rPr lang="fr-CA" b="0" i="0" u="none" baseline="0" dirty="0" err="1"/>
              <a:t>é</a:t>
            </a:r>
            <a:r>
              <a:rPr lang="x-none" b="0" i="0" u="none" baseline="0" dirty="0"/>
              <a:t>valuation des MTN. Une analyse de la situation effectuée en 2012 a montré que bon nombre de programmes nationaux n'ont pas de base de données intégrée des données MTN. Certains pays disposaient d'une base de données spécifiques selon les partenaires, mais il n'y avait pas de base de données standardisée.  Une base de données est nécessaire pour le stockage et la gestion efficaces des données.  Il est nécessaire d'avoir accès aux données et de les utiliser pour mettre en œuvre le programme de façon efficace.  En outre, vu l'objectif d'élimination et de contrôle des MTN d'ici 2020, les données chronologiques sont requises pour pouvoir préparer les dossiers d'élimination. Par conséquent, lors de la 4</a:t>
            </a:r>
            <a:r>
              <a:rPr lang="x-none" b="0" i="0" u="none" baseline="30000" dirty="0"/>
              <a:t>e </a:t>
            </a:r>
            <a:r>
              <a:rPr lang="x-none" b="0" i="0" u="none" baseline="0" dirty="0"/>
              <a:t>réunion qui s'est déroulée en février 2013, le groupe de travail sur le </a:t>
            </a:r>
            <a:r>
              <a:rPr lang="fr-CA" b="0" i="0" u="none" baseline="0" dirty="0"/>
              <a:t>s</a:t>
            </a:r>
            <a:r>
              <a:rPr lang="x-none" b="0" i="0" u="none" baseline="0" dirty="0"/>
              <a:t>uivi et l’</a:t>
            </a:r>
            <a:r>
              <a:rPr lang="fr-CA" b="0" i="0" u="none" baseline="0" dirty="0" err="1"/>
              <a:t>é</a:t>
            </a:r>
            <a:r>
              <a:rPr lang="x-none" b="0" i="0" u="none" baseline="0" dirty="0"/>
              <a:t>valuation des MTN a recommandé le développement d’une base de données intégrée des données MTN en vue de faciliter le stockage, la gestion et l'analyse des données intégrées par les programmes nationaux.  </a:t>
            </a:r>
          </a:p>
        </p:txBody>
      </p:sp>
    </p:spTree>
    <p:extLst>
      <p:ext uri="{BB962C8B-B14F-4D97-AF65-F5344CB8AC3E}">
        <p14:creationId xmlns:p14="http://schemas.microsoft.com/office/powerpoint/2010/main" val="1396387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36826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dirty="0"/>
          </a:p>
        </p:txBody>
      </p:sp>
    </p:spTree>
    <p:extLst>
      <p:ext uri="{BB962C8B-B14F-4D97-AF65-F5344CB8AC3E}">
        <p14:creationId xmlns:p14="http://schemas.microsoft.com/office/powerpoint/2010/main" val="248782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058775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073028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40891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05480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06387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5752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Formateur : Expliquez comment ajouter des villages pour différentes provinces avant de poursuivre. </a:t>
            </a:r>
          </a:p>
        </p:txBody>
      </p:sp>
    </p:spTree>
    <p:extLst>
      <p:ext uri="{BB962C8B-B14F-4D97-AF65-F5344CB8AC3E}">
        <p14:creationId xmlns:p14="http://schemas.microsoft.com/office/powerpoint/2010/main" val="324324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34941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50632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95564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35762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31209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solidFill>
                  <a:srgbClr val="C55F27"/>
                </a:solidFill>
              </a:rPr>
              <a:t>Alain: added from the EN version</a:t>
            </a:r>
            <a:endParaRPr lang="x-none" dirty="0">
              <a:solidFill>
                <a:srgbClr val="C55F27"/>
              </a:solidFill>
            </a:endParaRPr>
          </a:p>
        </p:txBody>
      </p:sp>
    </p:spTree>
    <p:extLst>
      <p:ext uri="{BB962C8B-B14F-4D97-AF65-F5344CB8AC3E}">
        <p14:creationId xmlns:p14="http://schemas.microsoft.com/office/powerpoint/2010/main" val="154994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solidFill>
                  <a:srgbClr val="C55F27"/>
                </a:solidFill>
              </a:rPr>
              <a:t>Alain: added from the EN version</a:t>
            </a:r>
            <a:endParaRPr lang="x-none" dirty="0">
              <a:solidFill>
                <a:srgbClr val="C55F27"/>
              </a:solidFill>
            </a:endParaRPr>
          </a:p>
        </p:txBody>
      </p:sp>
    </p:spTree>
    <p:extLst>
      <p:ext uri="{BB962C8B-B14F-4D97-AF65-F5344CB8AC3E}">
        <p14:creationId xmlns:p14="http://schemas.microsoft.com/office/powerpoint/2010/main" val="676123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38508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7786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398753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49364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583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816836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46380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477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679753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92769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19568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332666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344298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b="0" i="0" u="none" baseline="0"/>
              <a:t>NEW SLIDE</a:t>
            </a:r>
          </a:p>
          <a:p>
            <a:endParaRPr lang="x-none" dirty="0"/>
          </a:p>
        </p:txBody>
      </p:sp>
    </p:spTree>
    <p:extLst>
      <p:ext uri="{BB962C8B-B14F-4D97-AF65-F5344CB8AC3E}">
        <p14:creationId xmlns:p14="http://schemas.microsoft.com/office/powerpoint/2010/main" val="41579052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31963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Alain: Added from the EN version</a:t>
            </a:r>
            <a:endParaRPr lang="x-none" dirty="0"/>
          </a:p>
        </p:txBody>
      </p:sp>
    </p:spTree>
    <p:extLst>
      <p:ext uri="{BB962C8B-B14F-4D97-AF65-F5344CB8AC3E}">
        <p14:creationId xmlns:p14="http://schemas.microsoft.com/office/powerpoint/2010/main" val="271024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75931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75082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29419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Formateur - Les EIG se trouvent désormais sous la rubrique Indicateurs de processus, mais auront prochainement leur propre module.  </a:t>
            </a:r>
          </a:p>
        </p:txBody>
      </p:sp>
    </p:spTree>
    <p:extLst>
      <p:ext uri="{BB962C8B-B14F-4D97-AF65-F5344CB8AC3E}">
        <p14:creationId xmlns:p14="http://schemas.microsoft.com/office/powerpoint/2010/main" val="8863653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8262647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9267990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230550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551949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340619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803498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80466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970587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173664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modifié</a:t>
            </a:r>
          </a:p>
        </p:txBody>
      </p:sp>
    </p:spTree>
    <p:extLst>
      <p:ext uri="{BB962C8B-B14F-4D97-AF65-F5344CB8AC3E}">
        <p14:creationId xmlns:p14="http://schemas.microsoft.com/office/powerpoint/2010/main" val="2466568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spcAft>
                <a:spcPts val="1268"/>
              </a:spcAft>
            </a:pPr>
            <a:r>
              <a:rPr lang="x-none" b="0" i="0" u="none" baseline="0"/>
              <a:t>Le module d'enquête est l'endroit où vous enregistrez les enquête ayant eu lieu dans votre pays, notamment les enquêtes de cartographie, de base, à mi-parcours, entre autres. </a:t>
            </a:r>
          </a:p>
          <a:p>
            <a:pPr algn="l" rtl="0">
              <a:spcAft>
                <a:spcPts val="1268"/>
              </a:spcAft>
            </a:pPr>
            <a:endParaRPr lang="x-none" dirty="0"/>
          </a:p>
          <a:p>
            <a:pPr algn="l" rtl="0"/>
            <a:r>
              <a:rPr lang="x-none" b="0" i="0" u="none" baseline="0"/>
              <a:t>Contrairement à la distribution de la maladie, le module Enquêtes permet souvent de choisir plus d'un site et recouvre une zone écologique, une unité d'évaluation ou des sous-districts. À cette fin, il existe un écran supplémentaire de saisie de données pour de nombreuses enquêtes vous permettant de choisir plusieurs sites provenant de niveaux différents. </a:t>
            </a:r>
          </a:p>
          <a:p>
            <a:endParaRPr lang="x-none" dirty="0"/>
          </a:p>
          <a:p>
            <a:pPr algn="l" rtl="0"/>
            <a:r>
              <a:rPr lang="x-none" b="0" i="0" u="none" baseline="0"/>
              <a:t>Par ailleurs, vous pouvez ajouter des sites sentinelles à votre outil, vous donnant la possibilité de choisir de nouveau le même site à l'avenir. </a:t>
            </a:r>
          </a:p>
          <a:p>
            <a:endParaRPr lang="x-none" dirty="0"/>
          </a:p>
        </p:txBody>
      </p:sp>
    </p:spTree>
    <p:extLst>
      <p:ext uri="{BB962C8B-B14F-4D97-AF65-F5344CB8AC3E}">
        <p14:creationId xmlns:p14="http://schemas.microsoft.com/office/powerpoint/2010/main" val="4200174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Revoyez comment utiliser le bouton ctrl pour effectuer plusieurs sélections</a:t>
            </a:r>
          </a:p>
        </p:txBody>
      </p:sp>
    </p:spTree>
    <p:extLst>
      <p:ext uri="{BB962C8B-B14F-4D97-AF65-F5344CB8AC3E}">
        <p14:creationId xmlns:p14="http://schemas.microsoft.com/office/powerpoint/2010/main" val="39166521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1187463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105321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Expliquez comment utiliser la touche ctrl pour une sélection multiple.</a:t>
            </a:r>
          </a:p>
        </p:txBody>
      </p:sp>
    </p:spTree>
    <p:extLst>
      <p:ext uri="{BB962C8B-B14F-4D97-AF65-F5344CB8AC3E}">
        <p14:creationId xmlns:p14="http://schemas.microsoft.com/office/powerpoint/2010/main" val="258443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284987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dirty="0"/>
          </a:p>
        </p:txBody>
      </p:sp>
    </p:spTree>
    <p:extLst>
      <p:ext uri="{BB962C8B-B14F-4D97-AF65-F5344CB8AC3E}">
        <p14:creationId xmlns:p14="http://schemas.microsoft.com/office/powerpoint/2010/main" val="2709136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762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223064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680033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0910764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35045306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18162850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22361163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NOUVELLE DIAPOSITIVE</a:t>
            </a:r>
          </a:p>
        </p:txBody>
      </p:sp>
    </p:spTree>
    <p:extLst>
      <p:ext uri="{BB962C8B-B14F-4D97-AF65-F5344CB8AC3E}">
        <p14:creationId xmlns:p14="http://schemas.microsoft.com/office/powerpoint/2010/main" val="40305653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x-none" b="0" i="0" u="none" baseline="0"/>
              <a:t>Les indicateurs de processus peuvent comprendre divers types de données pour lesquels vous voulez effectuer un suivi. Pour le moment, la base de données contient des formulaires portant sur la formation et la gestion de la chaîne d'approvisionnement. </a:t>
            </a:r>
          </a:p>
          <a:p>
            <a:endParaRPr lang="x-none" dirty="0"/>
          </a:p>
          <a:p>
            <a:pPr algn="l" rtl="0"/>
            <a:r>
              <a:rPr lang="x-none" b="0" i="0" u="none" baseline="0"/>
              <a:t>Si vous souhaitez ajouter un formulaire personnalisé (plutôt qu'un indicateur personnalisé), choisissez </a:t>
            </a:r>
            <a:r>
              <a:rPr lang="x-none" b="1" i="0" u="none" baseline="0"/>
              <a:t>Ajouter un nouveau type</a:t>
            </a:r>
            <a:r>
              <a:rPr lang="x-none" b="0" i="0" u="none" baseline="0"/>
              <a:t> à partir de la liste déroulante. </a:t>
            </a:r>
          </a:p>
          <a:p>
            <a:endParaRPr lang="x-none" dirty="0"/>
          </a:p>
          <a:p>
            <a:pPr algn="l" rtl="0"/>
            <a:r>
              <a:rPr lang="x-none" b="0" i="0" u="none" baseline="0"/>
              <a:t>Vous pouvez ajouter des formulaires personnalisés aux modules Enquête, Interventions et Indicateur de processus. </a:t>
            </a:r>
          </a:p>
          <a:p>
            <a:endParaRPr lang="x-none" dirty="0"/>
          </a:p>
        </p:txBody>
      </p:sp>
    </p:spTree>
    <p:extLst>
      <p:ext uri="{BB962C8B-B14F-4D97-AF65-F5344CB8AC3E}">
        <p14:creationId xmlns:p14="http://schemas.microsoft.com/office/powerpoint/2010/main" val="11053219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8247289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987012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30603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12" name="Rectangle 11"/>
          <p:cNvSpPr/>
          <p:nvPr userDrawn="1"/>
        </p:nvSpPr>
        <p:spPr>
          <a:xfrm>
            <a:off x="0" y="3420533"/>
            <a:ext cx="9144000" cy="1447800"/>
          </a:xfrm>
          <a:prstGeom prst="rect">
            <a:avLst/>
          </a:prstGeom>
          <a:solidFill>
            <a:srgbClr val="3464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 y="5029200"/>
            <a:ext cx="7924800" cy="838200"/>
          </a:xfrm>
          <a:prstGeom prst="rect">
            <a:avLst/>
          </a:prstGeom>
        </p:spPr>
        <p:txBody>
          <a:bodyPr lIns="0">
            <a:noAutofit/>
          </a:bodyPr>
          <a:lstStyle>
            <a:lvl1pPr marL="0" indent="0" algn="l" defTabSz="914400" rtl="0" eaLnBrk="1" latinLnBrk="0" hangingPunct="1">
              <a:buNone/>
              <a:defRPr lang="en-US" sz="3800" kern="1200" spc="-50" dirty="0" smtClean="0">
                <a:solidFill>
                  <a:srgbClr val="066E9F"/>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09600" y="3657600"/>
            <a:ext cx="7772400" cy="936625"/>
          </a:xfrm>
          <a:prstGeom prst="rect">
            <a:avLst/>
          </a:prstGeom>
        </p:spPr>
        <p:txBody>
          <a:bodyPr anchor="t" anchorCtr="0"/>
          <a:lstStyle>
            <a:lvl1pPr marL="0" algn="l" defTabSz="914400" rtl="0" eaLnBrk="1" latinLnBrk="0" hangingPunct="1">
              <a:lnSpc>
                <a:spcPct val="120000"/>
              </a:lnSpc>
              <a:defRPr lang="en-US" sz="4200" kern="1200" spc="-50" dirty="0" smtClean="0">
                <a:solidFill>
                  <a:schemeClr val="bg1"/>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11" name="Rectangle 10"/>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685799" y="2273295"/>
            <a:ext cx="2813714" cy="1076106"/>
            <a:chOff x="6979985" y="2143163"/>
            <a:chExt cx="1613154" cy="616951"/>
          </a:xfrm>
        </p:grpSpPr>
        <p:sp>
          <p:nvSpPr>
            <p:cNvPr id="7" name="Rectangle 6"/>
            <p:cNvSpPr/>
            <p:nvPr userDrawn="1"/>
          </p:nvSpPr>
          <p:spPr>
            <a:xfrm>
              <a:off x="7260968" y="2143163"/>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8" name="Rectangle 7"/>
            <p:cNvSpPr/>
            <p:nvPr userDrawn="1"/>
          </p:nvSpPr>
          <p:spPr>
            <a:xfrm>
              <a:off x="6979985" y="2300286"/>
              <a:ext cx="206375" cy="457201"/>
            </a:xfrm>
            <a:prstGeom prst="rect">
              <a:avLst/>
            </a:prstGeom>
            <a:solidFill>
              <a:srgbClr val="346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solidFill>
                  <a:srgbClr val="562B73"/>
                </a:solidFill>
              </a:endParaRPr>
            </a:p>
          </p:txBody>
        </p:sp>
        <p:sp>
          <p:nvSpPr>
            <p:cNvPr id="9" name="Rectangle 8"/>
            <p:cNvSpPr/>
            <p:nvPr userDrawn="1"/>
          </p:nvSpPr>
          <p:spPr>
            <a:xfrm>
              <a:off x="7541950" y="2357436"/>
              <a:ext cx="206375" cy="400049"/>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0" name="Rectangle 9"/>
            <p:cNvSpPr/>
            <p:nvPr userDrawn="1"/>
          </p:nvSpPr>
          <p:spPr>
            <a:xfrm>
              <a:off x="7822934" y="246221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3" name="Rectangle 12"/>
            <p:cNvSpPr/>
            <p:nvPr/>
          </p:nvSpPr>
          <p:spPr>
            <a:xfrm>
              <a:off x="8386764" y="2689247"/>
              <a:ext cx="206375" cy="708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4" name="Rectangle 13"/>
            <p:cNvSpPr/>
            <p:nvPr userDrawn="1"/>
          </p:nvSpPr>
          <p:spPr>
            <a:xfrm>
              <a:off x="8108231" y="2590801"/>
              <a:ext cx="206375" cy="16668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rcise-purple: fir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724400" y="6169223"/>
            <a:ext cx="3962400" cy="49244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2B73"/>
                </a:solidFill>
                <a:latin typeface="Segoe UI Semibold" pitchFamily="34" charset="0"/>
              </a:rPr>
              <a:t>Diapositive suivante</a:t>
            </a:r>
          </a:p>
          <a:p>
            <a:pPr algn="r"/>
            <a:endParaRPr lang="fr-FR" sz="1400" kern="1200" dirty="0">
              <a:solidFill>
                <a:srgbClr val="562B73"/>
              </a:solidFill>
              <a:latin typeface="Segoe UI Semibold" pitchFamily="34" charset="0"/>
              <a:ea typeface="+mn-ea"/>
              <a:cs typeface="+mn-cs"/>
            </a:endParaRP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6"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9" name="TextBox 38"/>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42" name="Rectangle 41"/>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3" name="TextBox 42">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5" name="Rectangle 44"/>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cise-purple: middle">
    <p:spTree>
      <p:nvGrpSpPr>
        <p:cNvPr id="1" name=""/>
        <p:cNvGrpSpPr/>
        <p:nvPr/>
      </p:nvGrpSpPr>
      <p:grpSpPr>
        <a:xfrm>
          <a:off x="0" y="0"/>
          <a:ext cx="0" cy="0"/>
          <a:chOff x="0" y="0"/>
          <a:chExt cx="0" cy="0"/>
        </a:xfrm>
      </p:grpSpPr>
      <p:sp>
        <p:nvSpPr>
          <p:cNvPr id="22" name="Rectangle 21"/>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8000999" y="76200"/>
            <a:ext cx="838201" cy="275451"/>
            <a:chOff x="6837090" y="2143164"/>
            <a:chExt cx="1806129" cy="614325"/>
          </a:xfrm>
        </p:grpSpPr>
        <p:sp>
          <p:nvSpPr>
            <p:cNvPr id="31" name="Rectangle 30"/>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3" name="Rectangle 32"/>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 Placeholder 16"/>
          <p:cNvSpPr>
            <a:spLocks noGrp="1"/>
          </p:cNvSpPr>
          <p:nvPr>
            <p:ph type="body" sz="quarter" idx="10"/>
          </p:nvPr>
        </p:nvSpPr>
        <p:spPr>
          <a:xfrm>
            <a:off x="762000" y="9906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562B73"/>
                </a:solidFill>
                <a:latin typeface="Segoe UI Semibold" pitchFamily="34" charset="0"/>
              </a:rPr>
              <a:t> Diapositive précédente</a:t>
            </a:r>
            <a:endParaRPr lang="fr-FR" sz="1200" kern="1200" dirty="0">
              <a:solidFill>
                <a:srgbClr val="562B73"/>
              </a:solidFill>
              <a:latin typeface="Segoe UI Semibold" pitchFamily="34" charset="0"/>
              <a:ea typeface="+mn-ea"/>
              <a:cs typeface="+mn-cs"/>
            </a:endParaRPr>
          </a:p>
        </p:txBody>
      </p:sp>
      <p:sp>
        <p:nvSpPr>
          <p:cNvPr id="45" name="TextBox 44"/>
          <p:cNvSpPr txBox="1"/>
          <p:nvPr userDrawn="1"/>
        </p:nvSpPr>
        <p:spPr>
          <a:xfrm>
            <a:off x="4724400" y="6169223"/>
            <a:ext cx="3962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2B73"/>
                </a:solidFill>
                <a:latin typeface="Segoe UI Semibold" pitchFamily="34" charset="0"/>
              </a:rPr>
              <a:t>Diapositive suivante</a:t>
            </a:r>
          </a:p>
        </p:txBody>
      </p:sp>
      <p:sp>
        <p:nvSpPr>
          <p:cNvPr id="21" name="Rectangle 2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28"/>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9" name="Rectangle 38"/>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0" name="TextBox 39">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1" name="Rectangle 4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rcise-purple: la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Box 42"/>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562B73"/>
                </a:solidFill>
                <a:latin typeface="Segoe UI Semibold" pitchFamily="34" charset="0"/>
              </a:rPr>
              <a:t> Diapositive précédente</a:t>
            </a:r>
            <a:endParaRPr lang="fr-FR" sz="1200" kern="1200" dirty="0">
              <a:solidFill>
                <a:srgbClr val="562B73"/>
              </a:solidFill>
              <a:latin typeface="Segoe UI Semibold" pitchFamily="34" charset="0"/>
              <a:ea typeface="+mn-ea"/>
              <a:cs typeface="+mn-cs"/>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5"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28"/>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8" name="Rectangle 3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9" name="TextBox 38">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0" name="Rectangle 3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rcise-orange: single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5"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28"/>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9" name="Rectangle 38"/>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0" name="TextBox 39">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1" name="Rectangle 4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orange: fir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724400" y="6169223"/>
            <a:ext cx="3962400" cy="49244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C55F27"/>
                </a:solidFill>
                <a:latin typeface="Segoe UI Semibold" pitchFamily="34" charset="0"/>
              </a:rPr>
              <a:t>Diapositive suivante</a:t>
            </a:r>
          </a:p>
          <a:p>
            <a:pPr algn="r"/>
            <a:endParaRPr lang="fr-FR" sz="1400" dirty="0">
              <a:solidFill>
                <a:srgbClr val="C55F27"/>
              </a:solidFill>
              <a:latin typeface="Segoe UI Semibold" pitchFamily="34" charset="0"/>
            </a:endParaRPr>
          </a:p>
        </p:txBody>
      </p:sp>
      <p:sp>
        <p:nvSpPr>
          <p:cNvPr id="21" name="Rectangle 2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orange: middle">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C55F27"/>
                </a:solidFill>
                <a:latin typeface="Segoe UI Semibold" pitchFamily="34" charset="0"/>
              </a:rPr>
              <a:t> Diapositive précédente</a:t>
            </a:r>
            <a:endParaRPr lang="fr-FR" sz="1200" kern="1200" dirty="0">
              <a:solidFill>
                <a:srgbClr val="C55F27"/>
              </a:solidFill>
              <a:latin typeface="Segoe UI Semibold" pitchFamily="34" charset="0"/>
              <a:ea typeface="+mn-ea"/>
              <a:cs typeface="+mn-cs"/>
            </a:endParaRPr>
          </a:p>
        </p:txBody>
      </p:sp>
      <p:sp>
        <p:nvSpPr>
          <p:cNvPr id="21" name="Rectangle 2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
        <p:nvSpPr>
          <p:cNvPr id="31" name="TextBox 30"/>
          <p:cNvSpPr txBox="1"/>
          <p:nvPr userDrawn="1"/>
        </p:nvSpPr>
        <p:spPr>
          <a:xfrm>
            <a:off x="4724400" y="6169223"/>
            <a:ext cx="3962400" cy="49244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C55F27"/>
                </a:solidFill>
                <a:latin typeface="Segoe UI Semibold" pitchFamily="34" charset="0"/>
              </a:rPr>
              <a:t>Diapositive suivante</a:t>
            </a:r>
          </a:p>
          <a:p>
            <a:pPr algn="r"/>
            <a:endParaRPr lang="fr-FR" sz="1400" dirty="0">
              <a:solidFill>
                <a:srgbClr val="C55F27"/>
              </a:solidFill>
              <a:latin typeface="Segoe UI Semibold"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orange: la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C55F27"/>
                </a:solidFill>
                <a:latin typeface="Segoe UI Semibold" pitchFamily="34" charset="0"/>
              </a:rPr>
              <a:t> Diapositive précédente</a:t>
            </a:r>
            <a:endParaRPr lang="fr-FR" sz="1200" kern="1200" dirty="0">
              <a:solidFill>
                <a:srgbClr val="C55F27"/>
              </a:solidFill>
              <a:latin typeface="Segoe UI Semibold" pitchFamily="34" charset="0"/>
              <a:ea typeface="+mn-ea"/>
              <a:cs typeface="+mn-cs"/>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1"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9" name="Rectangle 28"/>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green: single ">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1"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9" name="Rectangle 28"/>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cise-green: first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25" name="Rectangle 24"/>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7" name="Rectangle 26"/>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32"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Rectangle 3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1"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4" name="TextBox 33"/>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5" name="Rectangle 34"/>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6" name="TextBox 35">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7" name="Rectangle 36"/>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
        <p:nvSpPr>
          <p:cNvPr id="38" name="TextBox 37"/>
          <p:cNvSpPr txBox="1"/>
          <p:nvPr userDrawn="1"/>
        </p:nvSpPr>
        <p:spPr>
          <a:xfrm>
            <a:off x="4724400" y="6169223"/>
            <a:ext cx="3962400" cy="49244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598841"/>
                </a:solidFill>
                <a:latin typeface="Segoe UI Semibold" pitchFamily="34" charset="0"/>
              </a:rPr>
              <a:t>Diapositive suivante</a:t>
            </a:r>
          </a:p>
          <a:p>
            <a:pPr algn="r"/>
            <a:endParaRPr lang="fr-FR" sz="1400" dirty="0">
              <a:solidFill>
                <a:srgbClr val="C55F27"/>
              </a:solidFill>
              <a:latin typeface="Segoe UI Semibold" pitchFamily="34" charset="0"/>
            </a:endParaRPr>
          </a:p>
        </p:txBody>
      </p:sp>
    </p:spTree>
    <p:extLst>
      <p:ext uri="{BB962C8B-B14F-4D97-AF65-F5344CB8AC3E}">
        <p14:creationId xmlns:p14="http://schemas.microsoft.com/office/powerpoint/2010/main" val="191297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rcise-green: middle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598841"/>
                </a:solidFill>
                <a:latin typeface="Segoe UI Semibold" pitchFamily="34" charset="0"/>
              </a:rPr>
              <a:t> Diapositive précédente</a:t>
            </a:r>
            <a:endParaRPr lang="fr-FR" sz="1200" kern="1200" dirty="0">
              <a:solidFill>
                <a:srgbClr val="598841"/>
              </a:solidFill>
              <a:latin typeface="Segoe UI Semibold" pitchFamily="34" charset="0"/>
              <a:ea typeface="+mn-ea"/>
              <a:cs typeface="+mn-cs"/>
            </a:endParaRPr>
          </a:p>
        </p:txBody>
      </p:sp>
      <p:sp>
        <p:nvSpPr>
          <p:cNvPr id="22" name="Rectangle 21"/>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9" name="Rectangle 28"/>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1" name="Rectangle 3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
        <p:nvSpPr>
          <p:cNvPr id="32" name="TextBox 31"/>
          <p:cNvSpPr txBox="1"/>
          <p:nvPr userDrawn="1"/>
        </p:nvSpPr>
        <p:spPr>
          <a:xfrm>
            <a:off x="4724400" y="6169223"/>
            <a:ext cx="3962400" cy="49244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kern="1200" dirty="0">
                <a:solidFill>
                  <a:srgbClr val="598841"/>
                </a:solidFill>
                <a:latin typeface="Segoe UI Semibold" pitchFamily="34" charset="0"/>
              </a:rPr>
              <a:t>Diapositive suivante</a:t>
            </a:r>
          </a:p>
          <a:p>
            <a:pPr algn="r"/>
            <a:endParaRPr lang="fr-FR" sz="1400" dirty="0">
              <a:solidFill>
                <a:srgbClr val="C55F27"/>
              </a:solidFill>
              <a:latin typeface="Segoe UI Semibold" pitchFamily="34" charset="0"/>
            </a:endParaRPr>
          </a:p>
        </p:txBody>
      </p:sp>
    </p:spTree>
    <p:extLst>
      <p:ext uri="{BB962C8B-B14F-4D97-AF65-F5344CB8AC3E}">
        <p14:creationId xmlns:p14="http://schemas.microsoft.com/office/powerpoint/2010/main" val="226075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Rectangle 23"/>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8800" y="3733800"/>
            <a:ext cx="8229600" cy="715963"/>
          </a:xfrm>
          <a:prstGeom prst="rect">
            <a:avLst/>
          </a:prstGeom>
        </p:spPr>
        <p:txBody>
          <a:bodyPr anchor="t"/>
          <a:lstStyle>
            <a:lvl1pPr marL="0" algn="l" defTabSz="914400" rtl="0" eaLnBrk="1" latinLnBrk="0" hangingPunct="1">
              <a:lnSpc>
                <a:spcPct val="120000"/>
              </a:lnSpc>
              <a:defRPr lang="en-US" sz="4200" kern="1200" spc="-50" dirty="0" smtClean="0">
                <a:solidFill>
                  <a:srgbClr val="17375D"/>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685800" y="4648200"/>
            <a:ext cx="7772400" cy="1447800"/>
          </a:xfrm>
          <a:prstGeom prst="rect">
            <a:avLst/>
          </a:prstGeom>
        </p:spPr>
        <p:txBody>
          <a:bodyPr lIns="0" anchor="t" anchorCtr="0">
            <a:noAutofit/>
          </a:bodyPr>
          <a:lstStyle>
            <a:lvl1pPr marL="0" indent="0" algn="l" defTabSz="914400" rtl="0" eaLnBrk="1" latinLnBrk="0" hangingPunct="1">
              <a:lnSpc>
                <a:spcPct val="100000"/>
              </a:lnSpc>
              <a:buNone/>
              <a:defRPr lang="en-US" sz="2200" kern="1200" spc="-50" dirty="0" smtClean="0">
                <a:solidFill>
                  <a:srgbClr val="066E9F"/>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8"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8" name="TextBox 37"/>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grpSp>
        <p:nvGrpSpPr>
          <p:cNvPr id="20" name="Group 19"/>
          <p:cNvGrpSpPr/>
          <p:nvPr userDrawn="1"/>
        </p:nvGrpSpPr>
        <p:grpSpPr>
          <a:xfrm>
            <a:off x="7010400" y="2734732"/>
            <a:ext cx="1613158" cy="614324"/>
            <a:chOff x="6979980" y="2075432"/>
            <a:chExt cx="1613158" cy="614324"/>
          </a:xfrm>
        </p:grpSpPr>
        <p:sp>
          <p:nvSpPr>
            <p:cNvPr id="22" name="Rectangle 21"/>
            <p:cNvSpPr/>
            <p:nvPr userDrawn="1"/>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8" name="Rectangle 27"/>
            <p:cNvSpPr/>
            <p:nvPr userDrawn="1"/>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5" name="TextBox 44">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cise-green: last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598841"/>
                </a:solidFill>
                <a:latin typeface="Segoe UI Semibold" pitchFamily="34" charset="0"/>
              </a:rPr>
              <a:t> Diapositive précédente</a:t>
            </a:r>
            <a:endParaRPr lang="fr-FR" sz="1200" kern="1200" dirty="0">
              <a:solidFill>
                <a:srgbClr val="598841"/>
              </a:solidFill>
              <a:latin typeface="Segoe UI Semibold" pitchFamily="34" charset="0"/>
              <a:ea typeface="+mn-ea"/>
              <a:cs typeface="+mn-cs"/>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1"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4855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4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483154"/>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47301"/>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959173"/>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511386"/>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1857"/>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91891"/>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834005"/>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103998"/>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772400" cy="4525963"/>
          </a:xfrm>
          <a:prstGeom prst="rect">
            <a:avLst/>
          </a:prstGeom>
        </p:spPr>
        <p:txBody>
          <a:bodyPr>
            <a:noAutofit/>
          </a:bodyPr>
          <a:lstStyle>
            <a:lvl1pPr marL="0" indent="0">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1085850" lvl="1"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35" name="Rectangle 34"/>
          <p:cNvSpPr/>
          <p:nvPr userDrawn="1"/>
        </p:nvSpPr>
        <p:spPr>
          <a:xfrm>
            <a:off x="0" y="3"/>
            <a:ext cx="9152467" cy="155443"/>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28"/>
          <p:cNvSpPr>
            <a:spLocks noGrp="1"/>
          </p:cNvSpPr>
          <p:nvPr userDrawn="1">
            <p:ph type="title"/>
          </p:nvPr>
        </p:nvSpPr>
        <p:spPr>
          <a:xfrm>
            <a:off x="135469" y="206613"/>
            <a:ext cx="5726302" cy="580787"/>
          </a:xfrm>
          <a:prstGeom prst="round2SameRect">
            <a:avLst/>
          </a:prstGeom>
          <a:noFill/>
        </p:spPr>
        <p:txBody>
          <a:bodyPr wrap="none" lIns="182880" rIns="182880">
            <a:spAutoFit/>
          </a:bodyPr>
          <a:lstStyle>
            <a:lvl1pPr algn="l">
              <a:defRPr sz="3000" b="1">
                <a:solidFill>
                  <a:srgbClr val="066E9F"/>
                </a:solidFill>
              </a:defRPr>
            </a:lvl1pPr>
          </a:lstStyle>
          <a:p>
            <a:r>
              <a:rPr lang="en-US" dirty="0"/>
              <a:t>Click to edit Master title style</a:t>
            </a:r>
          </a:p>
        </p:txBody>
      </p:sp>
      <p:sp>
        <p:nvSpPr>
          <p:cNvPr id="11" name="Rectangle 1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TextBox 17"/>
          <p:cNvSpPr txBox="1"/>
          <p:nvPr userDrawn="1"/>
        </p:nvSpPr>
        <p:spPr>
          <a:xfrm>
            <a:off x="197380" y="6596125"/>
            <a:ext cx="4146019" cy="246221"/>
          </a:xfrm>
          <a:prstGeom prst="rect">
            <a:avLst/>
          </a:prstGeom>
          <a:noFill/>
        </p:spPr>
        <p:txBody>
          <a:bodyPr wrap="square">
            <a:spAutoFit/>
          </a:bodyPr>
          <a:lstStyle/>
          <a:p>
            <a:pPr algn="l">
              <a:defRPr/>
            </a:pPr>
            <a:r>
              <a:rPr lang="fr-FR" sz="1000" b="0" dirty="0">
                <a:solidFill>
                  <a:schemeClr val="bg1"/>
                </a:solidFill>
                <a:latin typeface="Segoe UI" pitchFamily="34" charset="0"/>
              </a:rPr>
              <a:t>Base de données intégrée des données MTN  |  Formation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0" name="TextBox 19">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921960"/>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081721"/>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17831"/>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772400" cy="4525963"/>
          </a:xfrm>
          <a:prstGeom prst="rect">
            <a:avLst/>
          </a:prstGeom>
        </p:spPr>
        <p:txBody>
          <a:bodyPr>
            <a:noAutofit/>
          </a:bodyPr>
          <a:lstStyle>
            <a:lvl1pPr marL="0" indent="0">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1085850" lvl="1"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35" name="Rectangle 34"/>
          <p:cNvSpPr/>
          <p:nvPr userDrawn="1"/>
        </p:nvSpPr>
        <p:spPr>
          <a:xfrm>
            <a:off x="0" y="3"/>
            <a:ext cx="9152467" cy="155443"/>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Title 28"/>
          <p:cNvSpPr>
            <a:spLocks noGrp="1"/>
          </p:cNvSpPr>
          <p:nvPr userDrawn="1">
            <p:ph type="title"/>
          </p:nvPr>
        </p:nvSpPr>
        <p:spPr>
          <a:xfrm>
            <a:off x="135469" y="206613"/>
            <a:ext cx="5726302" cy="580787"/>
          </a:xfrm>
          <a:prstGeom prst="round2SameRect">
            <a:avLst/>
          </a:prstGeom>
          <a:noFill/>
        </p:spPr>
        <p:txBody>
          <a:bodyPr wrap="none" lIns="182880" rIns="182880">
            <a:spAutoFit/>
          </a:bodyPr>
          <a:lstStyle>
            <a:lvl1pPr algn="l">
              <a:defRPr sz="3000" b="1">
                <a:solidFill>
                  <a:srgbClr val="066E9F"/>
                </a:solidFill>
              </a:defRPr>
            </a:lvl1pPr>
          </a:lstStyle>
          <a:p>
            <a:r>
              <a:rPr lang="en-US" dirty="0"/>
              <a:t>Click to edit Master title style</a:t>
            </a:r>
          </a:p>
        </p:txBody>
      </p:sp>
      <p:sp>
        <p:nvSpPr>
          <p:cNvPr id="16" name="Rectangle 1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1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19" name="Rectangle 1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0" name="TextBox 1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21" name="TextBox 2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2014</a:t>
            </a:r>
          </a:p>
        </p:txBody>
      </p:sp>
    </p:spTree>
    <p:extLst>
      <p:ext uri="{BB962C8B-B14F-4D97-AF65-F5344CB8AC3E}">
        <p14:creationId xmlns:p14="http://schemas.microsoft.com/office/powerpoint/2010/main" val="329255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4" name="Rectangle 23"/>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558800" y="3733800"/>
            <a:ext cx="8229600" cy="715963"/>
          </a:xfrm>
          <a:prstGeom prst="rect">
            <a:avLst/>
          </a:prstGeom>
        </p:spPr>
        <p:txBody>
          <a:bodyPr anchor="t"/>
          <a:lstStyle>
            <a:lvl1pPr marL="0" algn="l" defTabSz="914400" rtl="0" eaLnBrk="1" latinLnBrk="0" hangingPunct="1">
              <a:lnSpc>
                <a:spcPct val="120000"/>
              </a:lnSpc>
              <a:defRPr lang="en-US" sz="4200" kern="1200" spc="-50" dirty="0" smtClean="0">
                <a:solidFill>
                  <a:srgbClr val="17375D"/>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685800" y="4648200"/>
            <a:ext cx="7772400" cy="1447800"/>
          </a:xfrm>
          <a:prstGeom prst="rect">
            <a:avLst/>
          </a:prstGeom>
        </p:spPr>
        <p:txBody>
          <a:bodyPr lIns="0" anchor="t" anchorCtr="0">
            <a:noAutofit/>
          </a:bodyPr>
          <a:lstStyle>
            <a:lvl1pPr marL="0" indent="0" algn="l" defTabSz="914400" rtl="0" eaLnBrk="1" latinLnBrk="0" hangingPunct="1">
              <a:lnSpc>
                <a:spcPct val="100000"/>
              </a:lnSpc>
              <a:buNone/>
              <a:defRPr lang="en-US" sz="2200" kern="1200" spc="-50" dirty="0" smtClean="0">
                <a:solidFill>
                  <a:srgbClr val="066E9F"/>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17" name="Rectangle 16"/>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1" name="TextBox 2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grpSp>
        <p:nvGrpSpPr>
          <p:cNvPr id="20" name="Group 19"/>
          <p:cNvGrpSpPr/>
          <p:nvPr userDrawn="1"/>
        </p:nvGrpSpPr>
        <p:grpSpPr>
          <a:xfrm>
            <a:off x="7010400" y="2734732"/>
            <a:ext cx="1613158" cy="614324"/>
            <a:chOff x="6979980" y="2075432"/>
            <a:chExt cx="1613158" cy="614324"/>
          </a:xfrm>
        </p:grpSpPr>
        <p:sp>
          <p:nvSpPr>
            <p:cNvPr id="22" name="Rectangle 21"/>
            <p:cNvSpPr/>
            <p:nvPr userDrawn="1"/>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userDrawn="1"/>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8" name="Rectangle 27"/>
            <p:cNvSpPr/>
            <p:nvPr userDrawn="1"/>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userDrawn="1"/>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userDrawn="1"/>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5" name="TextBox 24"/>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750532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2">
    <p:spTree>
      <p:nvGrpSpPr>
        <p:cNvPr id="1" name=""/>
        <p:cNvGrpSpPr/>
        <p:nvPr/>
      </p:nvGrpSpPr>
      <p:grpSpPr>
        <a:xfrm>
          <a:off x="0" y="0"/>
          <a:ext cx="0" cy="0"/>
          <a:chOff x="0" y="0"/>
          <a:chExt cx="0" cy="0"/>
        </a:xfrm>
      </p:grpSpPr>
      <p:sp>
        <p:nvSpPr>
          <p:cNvPr id="33" name="Rectangle 32"/>
          <p:cNvSpPr/>
          <p:nvPr userDrawn="1"/>
        </p:nvSpPr>
        <p:spPr>
          <a:xfrm>
            <a:off x="0" y="0"/>
            <a:ext cx="9152467" cy="6096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 Placeholder 25"/>
          <p:cNvSpPr>
            <a:spLocks noGrp="1"/>
          </p:cNvSpPr>
          <p:nvPr>
            <p:ph type="body" sz="quarter" idx="13" hasCustomPrompt="1"/>
          </p:nvPr>
        </p:nvSpPr>
        <p:spPr>
          <a:xfrm>
            <a:off x="171331" y="42335"/>
            <a:ext cx="1733669" cy="307777"/>
          </a:xfrm>
          <a:prstGeom prst="rect">
            <a:avLst/>
          </a:prstGeom>
          <a:noFill/>
        </p:spPr>
        <p:txBody>
          <a:bodyPr wrap="none" lIns="0" rIns="0">
            <a:spAutoFit/>
          </a:bodyPr>
          <a:lstStyle>
            <a:lvl1pPr marL="0" algn="l" defTabSz="914400" rtl="0" eaLnBrk="1" latinLnBrk="0" hangingPunct="1">
              <a:buNone/>
              <a:defRPr lang="en-US" sz="1400" kern="1200" cap="small" spc="100" dirty="0" smtClean="0">
                <a:solidFill>
                  <a:srgbClr val="DCE6F2"/>
                </a:solidFill>
                <a:latin typeface="Segoe UI Semibold" pitchFamily="34" charset="0"/>
                <a:ea typeface="Segoe UI" pitchFamily="34" charset="0"/>
                <a:cs typeface="Segoe UI" pitchFamily="34" charset="0"/>
              </a:defRPr>
            </a:lvl1pPr>
          </a:lstStyle>
          <a:p>
            <a:pPr lvl="0"/>
            <a:r>
              <a:rPr lang="en-US" dirty="0"/>
              <a:t>click to edit master</a:t>
            </a:r>
          </a:p>
        </p:txBody>
      </p:sp>
      <p:sp>
        <p:nvSpPr>
          <p:cNvPr id="40" name="Content Placeholder 2"/>
          <p:cNvSpPr>
            <a:spLocks noGrp="1"/>
          </p:cNvSpPr>
          <p:nvPr>
            <p:ph idx="1"/>
          </p:nvPr>
        </p:nvSpPr>
        <p:spPr>
          <a:xfrm>
            <a:off x="685800" y="1143000"/>
            <a:ext cx="7848600" cy="4525963"/>
          </a:xfrm>
          <a:prstGeom prst="rect">
            <a:avLst/>
          </a:prstGeom>
        </p:spPr>
        <p:txBody>
          <a:bodyPr>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3pPr marL="1143000" indent="-228600">
              <a:buSzPct val="100000"/>
              <a:buFont typeface="Wingdings" charset="2"/>
              <a:buChar char="§"/>
              <a:defRPr>
                <a:solidFill>
                  <a:schemeClr val="tx2">
                    <a:lumMod val="75000"/>
                  </a:schemeClr>
                </a:solidFill>
              </a:defRPr>
            </a:lvl3pPr>
            <a:lvl4pPr marL="1600200" indent="-228600">
              <a:buSzPct val="100000"/>
              <a:buFont typeface="Wingdings" charset="2"/>
              <a:buChar char="§"/>
              <a:defRPr>
                <a:solidFill>
                  <a:schemeClr val="tx2">
                    <a:lumMod val="75000"/>
                  </a:schemeClr>
                </a:solidFill>
              </a:defRPr>
            </a:lvl4pPr>
            <a:lvl5pPr marL="2057400" indent="-228600">
              <a:buSzPct val="100000"/>
              <a:buFont typeface="Wingdings" charset="2"/>
              <a:buChar char="§"/>
              <a:defRPr>
                <a:solidFill>
                  <a:schemeClr val="tx2">
                    <a:lumMod val="75000"/>
                  </a:schemeClr>
                </a:solidFill>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342900" lvl="0"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2400" y="369094"/>
            <a:ext cx="5012515" cy="516255"/>
          </a:xfrm>
          <a:prstGeom prst="round2SameRect">
            <a:avLst/>
          </a:prstGeom>
          <a:solidFill>
            <a:schemeClr val="bg1"/>
          </a:solidFill>
        </p:spPr>
        <p:txBody>
          <a:bodyPr vert="horz" wrap="none" lIns="182880" tIns="45720" rIns="182880" bIns="45720" rtlCol="0" anchor="ctr" anchorCtr="0">
            <a:spAutoFit/>
          </a:bodyPr>
          <a:lstStyle>
            <a:lvl1pPr algn="l">
              <a:defRPr lang="en-US" sz="2600" b="1" dirty="0">
                <a:solidFill>
                  <a:srgbClr val="066E9F"/>
                </a:solidFill>
              </a:defRPr>
            </a:lvl1pPr>
          </a:lstStyle>
          <a:p>
            <a:pPr marL="0" lvl="0" algn="l"/>
            <a:r>
              <a:rPr lang="en-US" dirty="0"/>
              <a:t>Click to edit Master title style</a:t>
            </a:r>
          </a:p>
        </p:txBody>
      </p:sp>
      <p:sp>
        <p:nvSpPr>
          <p:cNvPr id="17" name="Rectangle 1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1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0" name="Rectangle 1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1" name="TextBox 2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22" name="TextBox 2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4059099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xercise-blue: single">
    <p:spTree>
      <p:nvGrpSpPr>
        <p:cNvPr id="1" name=""/>
        <p:cNvGrpSpPr/>
        <p:nvPr/>
      </p:nvGrpSpPr>
      <p:grpSpPr>
        <a:xfrm>
          <a:off x="0" y="0"/>
          <a:ext cx="0" cy="0"/>
          <a:chOff x="0" y="0"/>
          <a:chExt cx="0" cy="0"/>
        </a:xfrm>
      </p:grpSpPr>
      <p:sp>
        <p:nvSpPr>
          <p:cNvPr id="6" name="Rectangle 5"/>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9" name="Group 8"/>
          <p:cNvGrpSpPr/>
          <p:nvPr userDrawn="1"/>
        </p:nvGrpSpPr>
        <p:grpSpPr>
          <a:xfrm>
            <a:off x="8000999" y="76200"/>
            <a:ext cx="838201" cy="275451"/>
            <a:chOff x="6837090" y="2143164"/>
            <a:chExt cx="1806129" cy="614325"/>
          </a:xfrm>
        </p:grpSpPr>
        <p:sp>
          <p:nvSpPr>
            <p:cNvPr id="10" name="Rectangle 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2" name="Rectangle 1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itle 17"/>
          <p:cNvSpPr>
            <a:spLocks noGrp="1"/>
          </p:cNvSpPr>
          <p:nvPr>
            <p:ph type="title"/>
          </p:nvPr>
        </p:nvSpPr>
        <p:spPr>
          <a:xfrm>
            <a:off x="304800" y="457200"/>
            <a:ext cx="8534400" cy="715962"/>
          </a:xfrm>
          <a:prstGeom prst="rect">
            <a:avLst/>
          </a:prstGeom>
        </p:spPr>
        <p:txBody>
          <a:bodyPr/>
          <a:lstStyle>
            <a:lvl1pPr>
              <a:defRPr sz="2400" b="1">
                <a:solidFill>
                  <a:srgbClr val="066E9F"/>
                </a:solidFill>
                <a:latin typeface="Segoe UI" pitchFamily="34" charset="0"/>
                <a:ea typeface="Segoe UI" pitchFamily="34" charset="0"/>
                <a:cs typeface="Segoe UI" pitchFamily="34" charset="0"/>
              </a:defRPr>
            </a:lvl1pPr>
          </a:lstStyle>
          <a:p>
            <a:r>
              <a:rPr lang="en-US" dirty="0"/>
              <a:t>Click to edit Master title style</a:t>
            </a:r>
          </a:p>
        </p:txBody>
      </p:sp>
      <p:sp>
        <p:nvSpPr>
          <p:cNvPr id="19" name="Text Placeholder 16"/>
          <p:cNvSpPr>
            <a:spLocks noGrp="1"/>
          </p:cNvSpPr>
          <p:nvPr>
            <p:ph type="body" sz="quarter" idx="10"/>
          </p:nvPr>
        </p:nvSpPr>
        <p:spPr>
          <a:xfrm>
            <a:off x="762000" y="1219200"/>
            <a:ext cx="7696200" cy="4953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6"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7" name="Rectangle 26"/>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8" name="TextBox 27">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29" name="TextBox 28"/>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893098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xercise-purple: single">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29" name="Group 28"/>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Rectangle 27"/>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3154474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xercise-orange: single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1165322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xercise-green: single ">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7"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8" name="Rectangle 27"/>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9" name="TextBox 28">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0" name="TextBox 29"/>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77344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2">
    <p:spTree>
      <p:nvGrpSpPr>
        <p:cNvPr id="1" name=""/>
        <p:cNvGrpSpPr/>
        <p:nvPr/>
      </p:nvGrpSpPr>
      <p:grpSpPr>
        <a:xfrm>
          <a:off x="0" y="0"/>
          <a:ext cx="0" cy="0"/>
          <a:chOff x="0" y="0"/>
          <a:chExt cx="0" cy="0"/>
        </a:xfrm>
      </p:grpSpPr>
      <p:sp>
        <p:nvSpPr>
          <p:cNvPr id="33" name="Rectangle 32"/>
          <p:cNvSpPr/>
          <p:nvPr userDrawn="1"/>
        </p:nvSpPr>
        <p:spPr>
          <a:xfrm>
            <a:off x="0" y="0"/>
            <a:ext cx="9152467" cy="6096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25"/>
          <p:cNvSpPr>
            <a:spLocks noGrp="1"/>
          </p:cNvSpPr>
          <p:nvPr>
            <p:ph type="body" sz="quarter" idx="13" hasCustomPrompt="1"/>
          </p:nvPr>
        </p:nvSpPr>
        <p:spPr>
          <a:xfrm>
            <a:off x="171331" y="42335"/>
            <a:ext cx="1733669" cy="307777"/>
          </a:xfrm>
          <a:prstGeom prst="rect">
            <a:avLst/>
          </a:prstGeom>
          <a:noFill/>
        </p:spPr>
        <p:txBody>
          <a:bodyPr wrap="none" lIns="0" rIns="0">
            <a:spAutoFit/>
          </a:bodyPr>
          <a:lstStyle>
            <a:lvl1pPr marL="0" algn="l" defTabSz="914400" rtl="0" eaLnBrk="1" latinLnBrk="0" hangingPunct="1">
              <a:buNone/>
              <a:defRPr lang="en-US" sz="1400" kern="1200" cap="small" spc="100" dirty="0" smtClean="0">
                <a:solidFill>
                  <a:srgbClr val="DCE6F2"/>
                </a:solidFill>
                <a:latin typeface="Segoe UI Semibold" pitchFamily="34" charset="0"/>
                <a:ea typeface="Segoe UI" pitchFamily="34" charset="0"/>
                <a:cs typeface="Segoe UI" pitchFamily="34" charset="0"/>
              </a:defRPr>
            </a:lvl1pPr>
          </a:lstStyle>
          <a:p>
            <a:pPr lvl="0"/>
            <a:r>
              <a:rPr lang="en-US" dirty="0"/>
              <a:t>click to edit master</a:t>
            </a:r>
          </a:p>
        </p:txBody>
      </p:sp>
      <p:sp>
        <p:nvSpPr>
          <p:cNvPr id="40" name="Content Placeholder 2"/>
          <p:cNvSpPr>
            <a:spLocks noGrp="1"/>
          </p:cNvSpPr>
          <p:nvPr>
            <p:ph idx="1"/>
          </p:nvPr>
        </p:nvSpPr>
        <p:spPr>
          <a:xfrm>
            <a:off x="685800" y="1143000"/>
            <a:ext cx="7848600" cy="4525963"/>
          </a:xfrm>
          <a:prstGeom prst="rect">
            <a:avLst/>
          </a:prstGeom>
        </p:spPr>
        <p:txBody>
          <a:bodyPr>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3pPr marL="1143000" indent="-228600">
              <a:buSzPct val="100000"/>
              <a:buFont typeface="Wingdings" charset="2"/>
              <a:buChar char="§"/>
              <a:defRPr>
                <a:solidFill>
                  <a:schemeClr val="tx2">
                    <a:lumMod val="75000"/>
                  </a:schemeClr>
                </a:solidFill>
              </a:defRPr>
            </a:lvl3pPr>
            <a:lvl4pPr marL="1600200" indent="-228600">
              <a:buSzPct val="100000"/>
              <a:buFont typeface="Wingdings" charset="2"/>
              <a:buChar char="§"/>
              <a:defRPr>
                <a:solidFill>
                  <a:schemeClr val="tx2">
                    <a:lumMod val="75000"/>
                  </a:schemeClr>
                </a:solidFill>
              </a:defRPr>
            </a:lvl4pPr>
            <a:lvl5pPr marL="2057400" indent="-228600">
              <a:buSzPct val="100000"/>
              <a:buFont typeface="Wingdings" charset="2"/>
              <a:buChar char="§"/>
              <a:defRPr>
                <a:solidFill>
                  <a:schemeClr val="tx2">
                    <a:lumMod val="75000"/>
                  </a:schemeClr>
                </a:solidFill>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342900" lvl="0"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2400" y="369094"/>
            <a:ext cx="5012515" cy="516255"/>
          </a:xfrm>
          <a:prstGeom prst="round2SameRect">
            <a:avLst/>
          </a:prstGeom>
          <a:solidFill>
            <a:schemeClr val="bg1"/>
          </a:solidFill>
        </p:spPr>
        <p:txBody>
          <a:bodyPr vert="horz" wrap="none" lIns="182880" tIns="45720" rIns="182880" bIns="45720" rtlCol="0" anchor="ctr" anchorCtr="0">
            <a:spAutoFit/>
          </a:bodyPr>
          <a:lstStyle>
            <a:lvl1pPr algn="l">
              <a:defRPr lang="en-US" sz="2600" b="1" dirty="0">
                <a:solidFill>
                  <a:srgbClr val="066E9F"/>
                </a:solidFill>
              </a:defRPr>
            </a:lvl1pPr>
          </a:lstStyle>
          <a:p>
            <a:pPr marL="0" lvl="0" algn="l"/>
            <a:r>
              <a:rPr lang="en-US" dirty="0"/>
              <a:t>Click to edit Master title style</a:t>
            </a:r>
          </a:p>
        </p:txBody>
      </p:sp>
      <p:sp>
        <p:nvSpPr>
          <p:cNvPr id="12" name="Rectangle 11"/>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TextBox 16"/>
          <p:cNvSpPr txBox="1"/>
          <p:nvPr userDrawn="1"/>
        </p:nvSpPr>
        <p:spPr>
          <a:xfrm>
            <a:off x="197380" y="6596125"/>
            <a:ext cx="4146019" cy="246221"/>
          </a:xfrm>
          <a:prstGeom prst="rect">
            <a:avLst/>
          </a:prstGeom>
          <a:noFill/>
        </p:spPr>
        <p:txBody>
          <a:bodyPr wrap="square">
            <a:spAutoFit/>
          </a:bodyPr>
          <a:lstStyle/>
          <a:p>
            <a:pPr algn="l">
              <a:defRPr/>
            </a:pPr>
            <a:r>
              <a:rPr lang="fr-FR" sz="1000" b="0" dirty="0">
                <a:solidFill>
                  <a:schemeClr val="bg1"/>
                </a:solidFill>
                <a:latin typeface="Segoe UI" pitchFamily="34" charset="0"/>
              </a:rPr>
              <a:t>Base de données intégrée des données MTN  |  Formation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1" name="Rectangle 20"/>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TextBox 21">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xercise-blue: fir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04800" y="457200"/>
            <a:ext cx="8534400" cy="762000"/>
          </a:xfrm>
          <a:prstGeom prst="rect">
            <a:avLst/>
          </a:prstGeom>
        </p:spPr>
        <p:txBody>
          <a:bodyPr vert="horz"/>
          <a:lstStyle>
            <a:lvl1pPr marL="0" algn="ctr" defTabSz="914400" rtl="0" eaLnBrk="1" latinLnBrk="0" hangingPunct="1">
              <a:spcBef>
                <a:spcPct val="0"/>
              </a:spcBef>
              <a:buNone/>
              <a:defRPr kumimoji="0" lang="en-US" sz="24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defRPr>
            </a:lvl1pPr>
          </a:lstStyle>
          <a:p>
            <a:r>
              <a:rPr lang="en-US" dirty="0"/>
              <a:t>Click to edit Master title style</a:t>
            </a:r>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 Placeholder 16"/>
          <p:cNvSpPr>
            <a:spLocks noGrp="1"/>
          </p:cNvSpPr>
          <p:nvPr>
            <p:ph type="body" sz="quarter" idx="10"/>
          </p:nvPr>
        </p:nvSpPr>
        <p:spPr>
          <a:xfrm>
            <a:off x="762000" y="1295400"/>
            <a:ext cx="7696200" cy="47244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066E9F"/>
                </a:solidFill>
                <a:latin typeface="Segoe UI Semibold" pitchFamily="34" charset="0"/>
              </a:rPr>
              <a:t>continued on next slide…</a:t>
            </a:r>
          </a:p>
        </p:txBody>
      </p:sp>
      <p:sp>
        <p:nvSpPr>
          <p:cNvPr id="27" name="Rectangle 2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30" name="Rectangle 2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1" name="TextBox 3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2" name="TextBox 3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568742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xercise-blue: la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dirty="0">
                <a:solidFill>
                  <a:srgbClr val="066E9F"/>
                </a:solidFill>
                <a:latin typeface="Segoe UI Semibold" pitchFamily="34" charset="0"/>
              </a:rPr>
              <a:t>continued from previous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41515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exercise-purple: fir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62B73"/>
                </a:solidFill>
                <a:latin typeface="Segoe UI Semibold" pitchFamily="34" charset="0"/>
              </a:rPr>
              <a:t>continued on next slide…</a:t>
            </a:r>
          </a:p>
        </p:txBody>
      </p:sp>
      <p:sp>
        <p:nvSpPr>
          <p:cNvPr id="39" name="Rectangle 3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0"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41" name="Rectangle 40"/>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2" name="TextBox 41">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43" name="TextBox 42"/>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321277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xercise-purple: la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6"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Box 42"/>
          <p:cNvSpPr txBox="1"/>
          <p:nvPr userDrawn="1"/>
        </p:nvSpPr>
        <p:spPr>
          <a:xfrm>
            <a:off x="457200" y="457200"/>
            <a:ext cx="3886200" cy="276999"/>
          </a:xfrm>
          <a:prstGeom prst="rect">
            <a:avLst/>
          </a:prstGeom>
          <a:noFill/>
        </p:spPr>
        <p:txBody>
          <a:bodyPr wrap="square" rtlCol="0">
            <a:spAutoFit/>
          </a:bodyPr>
          <a:lstStyle/>
          <a:p>
            <a:r>
              <a:rPr lang="en-US" sz="1200" dirty="0">
                <a:solidFill>
                  <a:srgbClr val="562B73"/>
                </a:solidFill>
                <a:latin typeface="Segoe UI Semibold" pitchFamily="34" charset="0"/>
              </a:rPr>
              <a:t>continued from previous slide…</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39" name="Rectangle 3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0" name="TextBox 3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41" name="TextBox 4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1012629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xercise-orange: fir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C55F27"/>
                </a:solidFill>
                <a:latin typeface="Segoe UI Semibold" pitchFamily="34" charset="0"/>
              </a:rPr>
              <a:t>continued on next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669332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xercise-orange: la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dirty="0">
                <a:solidFill>
                  <a:srgbClr val="C55F27"/>
                </a:solidFill>
                <a:latin typeface="Segoe UI Semibold" pitchFamily="34" charset="0"/>
              </a:rPr>
              <a:t>continued from previous slide…</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7"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8" name="Rectangle 27"/>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9" name="TextBox 28">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0" name="TextBox 29"/>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1405151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exercise-green: first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25" name="Rectangle 24"/>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7" name="Rectangle 26"/>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32"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98841"/>
                </a:solidFill>
                <a:latin typeface="Segoe UI Semibold" pitchFamily="34" charset="0"/>
              </a:rPr>
              <a:t>continued on next slide…</a:t>
            </a:r>
          </a:p>
        </p:txBody>
      </p:sp>
      <p:sp>
        <p:nvSpPr>
          <p:cNvPr id="34" name="Rectangle 33"/>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5"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36" name="Rectangle 35"/>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7" name="TextBox 36">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8" name="TextBox 37"/>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972068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xercise-green: last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p:cNvSpPr txBox="1"/>
          <p:nvPr userDrawn="1"/>
        </p:nvSpPr>
        <p:spPr>
          <a:xfrm>
            <a:off x="457200" y="457200"/>
            <a:ext cx="3886200" cy="276999"/>
          </a:xfrm>
          <a:prstGeom prst="rect">
            <a:avLst/>
          </a:prstGeom>
          <a:noFill/>
        </p:spPr>
        <p:txBody>
          <a:bodyPr wrap="square" rtlCol="0">
            <a:spAutoFit/>
          </a:bodyPr>
          <a:lstStyle/>
          <a:p>
            <a:r>
              <a:rPr lang="en-US" sz="1200" dirty="0">
                <a:solidFill>
                  <a:srgbClr val="598841"/>
                </a:solidFill>
                <a:latin typeface="Segoe UI Semibold" pitchFamily="34" charset="0"/>
              </a:rPr>
              <a:t>continued from previous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1887349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exercise-blue: middle">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7" name="Group 6"/>
          <p:cNvGrpSpPr/>
          <p:nvPr userDrawn="1"/>
        </p:nvGrpSpPr>
        <p:grpSpPr>
          <a:xfrm>
            <a:off x="8000999" y="76200"/>
            <a:ext cx="838201" cy="275451"/>
            <a:chOff x="6837090" y="2143164"/>
            <a:chExt cx="1806129" cy="614325"/>
          </a:xfrm>
        </p:grpSpPr>
        <p:sp>
          <p:nvSpPr>
            <p:cNvPr id="8" name="Rectangle 7"/>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0" name="Rectangle 9"/>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57200" y="457200"/>
            <a:ext cx="3886200" cy="276999"/>
          </a:xfrm>
          <a:prstGeom prst="rect">
            <a:avLst/>
          </a:prstGeom>
          <a:noFill/>
        </p:spPr>
        <p:txBody>
          <a:bodyPr wrap="square" rtlCol="0">
            <a:spAutoFit/>
          </a:bodyPr>
          <a:lstStyle/>
          <a:p>
            <a:r>
              <a:rPr lang="en-US" sz="1200" dirty="0">
                <a:solidFill>
                  <a:srgbClr val="066E9F"/>
                </a:solidFill>
                <a:latin typeface="Segoe UI Semibold" pitchFamily="34" charset="0"/>
              </a:rPr>
              <a:t>continued from previous slide…</a:t>
            </a:r>
          </a:p>
        </p:txBody>
      </p:sp>
      <p:sp>
        <p:nvSpPr>
          <p:cNvPr id="22" name="TextBox 21"/>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066E9F"/>
                </a:solidFill>
                <a:latin typeface="Segoe UI Semibold" pitchFamily="34" charset="0"/>
              </a:rPr>
              <a:t>continued on next slide…</a:t>
            </a:r>
          </a:p>
        </p:txBody>
      </p:sp>
      <p:sp>
        <p:nvSpPr>
          <p:cNvPr id="28" name="Rectangle 27"/>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0"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31" name="Rectangle 30"/>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2" name="TextBox 31">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3" name="TextBox 32"/>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156083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7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blue: single">
    <p:spTree>
      <p:nvGrpSpPr>
        <p:cNvPr id="1" name=""/>
        <p:cNvGrpSpPr/>
        <p:nvPr/>
      </p:nvGrpSpPr>
      <p:grpSpPr>
        <a:xfrm>
          <a:off x="0" y="0"/>
          <a:ext cx="0" cy="0"/>
          <a:chOff x="0" y="0"/>
          <a:chExt cx="0" cy="0"/>
        </a:xfrm>
      </p:grpSpPr>
      <p:sp>
        <p:nvSpPr>
          <p:cNvPr id="6" name="Rectangle 5"/>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15900" y="66675"/>
            <a:ext cx="3365500" cy="307777"/>
          </a:xfrm>
          <a:prstGeom prst="rect">
            <a:avLst/>
          </a:prstGeom>
        </p:spPr>
        <p:txBody>
          <a:bodyPr wrap="square">
            <a:spAutoFit/>
          </a:bodyPr>
          <a:lstStyle/>
          <a:p>
            <a:r>
              <a:rPr lang="fr-FR" sz="1400" b="1" cap="small" spc="100" dirty="0">
                <a:solidFill>
                  <a:schemeClr val="bg1"/>
                </a:solidFill>
                <a:latin typeface="Segoe UI" pitchFamily="34" charset="0"/>
              </a:rPr>
              <a:t>EXERCICE</a:t>
            </a:r>
            <a:endParaRPr lang="fr-FR" sz="1400" b="1" cap="small" spc="100" dirty="0">
              <a:solidFill>
                <a:schemeClr val="bg1"/>
              </a:solidFill>
              <a:latin typeface="Segoe UI" pitchFamily="34" charset="0"/>
              <a:ea typeface="Segoe UI" pitchFamily="34" charset="0"/>
              <a:cs typeface="Segoe UI" pitchFamily="34" charset="0"/>
            </a:endParaRPr>
          </a:p>
        </p:txBody>
      </p:sp>
      <p:grpSp>
        <p:nvGrpSpPr>
          <p:cNvPr id="9" name="Group 8"/>
          <p:cNvGrpSpPr/>
          <p:nvPr userDrawn="1"/>
        </p:nvGrpSpPr>
        <p:grpSpPr>
          <a:xfrm>
            <a:off x="8000999" y="76200"/>
            <a:ext cx="838201" cy="275451"/>
            <a:chOff x="6837090" y="2143164"/>
            <a:chExt cx="1806129" cy="614325"/>
          </a:xfrm>
        </p:grpSpPr>
        <p:sp>
          <p:nvSpPr>
            <p:cNvPr id="10" name="Rectangle 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2" name="Rectangle 1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7"/>
          <p:cNvSpPr>
            <a:spLocks noGrp="1"/>
          </p:cNvSpPr>
          <p:nvPr>
            <p:ph type="title"/>
          </p:nvPr>
        </p:nvSpPr>
        <p:spPr>
          <a:xfrm>
            <a:off x="304800" y="457200"/>
            <a:ext cx="8534400" cy="715962"/>
          </a:xfrm>
          <a:prstGeom prst="rect">
            <a:avLst/>
          </a:prstGeom>
        </p:spPr>
        <p:txBody>
          <a:bodyPr/>
          <a:lstStyle>
            <a:lvl1pPr>
              <a:defRPr sz="2400" b="1">
                <a:solidFill>
                  <a:srgbClr val="066E9F"/>
                </a:solidFill>
                <a:latin typeface="Segoe UI" pitchFamily="34" charset="0"/>
                <a:ea typeface="Segoe UI" pitchFamily="34" charset="0"/>
                <a:cs typeface="Segoe UI" pitchFamily="34" charset="0"/>
              </a:defRPr>
            </a:lvl1pPr>
          </a:lstStyle>
          <a:p>
            <a:r>
              <a:rPr lang="en-US" dirty="0"/>
              <a:t>Click to edit Master title style</a:t>
            </a:r>
          </a:p>
        </p:txBody>
      </p:sp>
      <p:sp>
        <p:nvSpPr>
          <p:cNvPr id="19" name="Text Placeholder 16"/>
          <p:cNvSpPr>
            <a:spLocks noGrp="1"/>
          </p:cNvSpPr>
          <p:nvPr>
            <p:ph type="body" sz="quarter" idx="10"/>
          </p:nvPr>
        </p:nvSpPr>
        <p:spPr>
          <a:xfrm>
            <a:off x="762000" y="1219200"/>
            <a:ext cx="7696200" cy="4953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xercise-purple: middle">
    <p:spTree>
      <p:nvGrpSpPr>
        <p:cNvPr id="1" name=""/>
        <p:cNvGrpSpPr/>
        <p:nvPr/>
      </p:nvGrpSpPr>
      <p:grpSpPr>
        <a:xfrm>
          <a:off x="0" y="0"/>
          <a:ext cx="0" cy="0"/>
          <a:chOff x="0" y="0"/>
          <a:chExt cx="0" cy="0"/>
        </a:xfrm>
      </p:grpSpPr>
      <p:sp>
        <p:nvSpPr>
          <p:cNvPr id="22" name="Rectangle 21"/>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30" name="Group 29"/>
          <p:cNvGrpSpPr/>
          <p:nvPr userDrawn="1"/>
        </p:nvGrpSpPr>
        <p:grpSpPr>
          <a:xfrm>
            <a:off x="8000999" y="76200"/>
            <a:ext cx="838201" cy="275451"/>
            <a:chOff x="6837090" y="2143164"/>
            <a:chExt cx="1806129" cy="614325"/>
          </a:xfrm>
        </p:grpSpPr>
        <p:sp>
          <p:nvSpPr>
            <p:cNvPr id="31" name="Rectangle 30"/>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3" name="Rectangle 32"/>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7" name="Text Placeholder 16"/>
          <p:cNvSpPr>
            <a:spLocks noGrp="1"/>
          </p:cNvSpPr>
          <p:nvPr>
            <p:ph type="body" sz="quarter" idx="10"/>
          </p:nvPr>
        </p:nvSpPr>
        <p:spPr>
          <a:xfrm>
            <a:off x="762000" y="9906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57200" y="457200"/>
            <a:ext cx="3886200" cy="276999"/>
          </a:xfrm>
          <a:prstGeom prst="rect">
            <a:avLst/>
          </a:prstGeom>
          <a:noFill/>
        </p:spPr>
        <p:txBody>
          <a:bodyPr wrap="square" rtlCol="0">
            <a:spAutoFit/>
          </a:bodyPr>
          <a:lstStyle/>
          <a:p>
            <a:r>
              <a:rPr lang="en-US" sz="1200" dirty="0">
                <a:solidFill>
                  <a:srgbClr val="562B73"/>
                </a:solidFill>
                <a:latin typeface="Segoe UI Semibold" pitchFamily="34" charset="0"/>
              </a:rPr>
              <a:t>continued from previous slide…</a:t>
            </a:r>
          </a:p>
        </p:txBody>
      </p:sp>
      <p:sp>
        <p:nvSpPr>
          <p:cNvPr id="45" name="TextBox 44"/>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62B73"/>
                </a:solidFill>
                <a:latin typeface="Segoe UI Semibold" pitchFamily="34" charset="0"/>
              </a:rPr>
              <a:t>continued on next slide…</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714252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xercise-orange: middle">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dirty="0">
                <a:solidFill>
                  <a:srgbClr val="C55F27"/>
                </a:solidFill>
                <a:latin typeface="Segoe UI Semibold" pitchFamily="34" charset="0"/>
              </a:rPr>
              <a:t>continued from previous slide…</a:t>
            </a:r>
          </a:p>
        </p:txBody>
      </p:sp>
      <p:sp>
        <p:nvSpPr>
          <p:cNvPr id="20" name="TextBox 19"/>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C55F27"/>
                </a:solidFill>
                <a:latin typeface="Segoe UI Semibold" pitchFamily="34" charset="0"/>
              </a:rPr>
              <a:t>continued on next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206446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xercise-green: middle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prstClr val="white"/>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dirty="0">
                <a:solidFill>
                  <a:srgbClr val="598841"/>
                </a:solidFill>
                <a:latin typeface="Segoe UI Semibold" pitchFamily="34" charset="0"/>
              </a:rPr>
              <a:t>continued from previous slide…</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98841"/>
                </a:solidFill>
                <a:latin typeface="Segoe UI Semibold" pitchFamily="34" charset="0"/>
              </a:rPr>
              <a:t>continued on next slide…</a:t>
            </a:r>
          </a:p>
        </p:txBody>
      </p:sp>
      <p:sp>
        <p:nvSpPr>
          <p:cNvPr id="27" name="Rectangle 2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2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algn="ctr">
              <a:defRPr/>
            </a:pPr>
            <a:fld id="{B5EFFD1B-A510-45B0-BB7F-52AFFFB0EEFB}" type="slidenum">
              <a:rPr lang="en-US" sz="1200" smtClean="0">
                <a:solidFill>
                  <a:prstClr val="white"/>
                </a:solidFill>
              </a:rPr>
              <a:pPr algn="ctr">
                <a:defRPr/>
              </a:pPr>
              <a:t>‹#›</a:t>
            </a:fld>
            <a:endParaRPr lang="en-US" sz="1200" dirty="0">
              <a:solidFill>
                <a:prstClr val="white"/>
              </a:solidFill>
            </a:endParaRPr>
          </a:p>
        </p:txBody>
      </p:sp>
      <p:sp>
        <p:nvSpPr>
          <p:cNvPr id="30" name="Rectangle 2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prstClr val="white"/>
              </a:solidFill>
            </a:endParaRPr>
          </a:p>
        </p:txBody>
      </p:sp>
      <p:sp>
        <p:nvSpPr>
          <p:cNvPr id="31" name="TextBox 3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rgbClr val="4F81BD">
                    <a:lumMod val="60000"/>
                    <a:lumOff val="40000"/>
                  </a:srgbClr>
                </a:solidFill>
                <a:latin typeface="Segoe UI" pitchFamily="34" charset="0"/>
                <a:ea typeface="Segoe UI" pitchFamily="34" charset="0"/>
                <a:cs typeface="Segoe UI" pitchFamily="34" charset="0"/>
              </a:rPr>
              <a:t>Overview</a:t>
            </a:r>
            <a:endParaRPr lang="en-US" sz="1000" b="1" dirty="0">
              <a:solidFill>
                <a:srgbClr val="4F81BD">
                  <a:lumMod val="60000"/>
                  <a:lumOff val="40000"/>
                </a:srgbClr>
              </a:solidFill>
              <a:latin typeface="Segoe UI" pitchFamily="34" charset="0"/>
              <a:ea typeface="Segoe UI" pitchFamily="34" charset="0"/>
              <a:cs typeface="Segoe UI" pitchFamily="34" charset="0"/>
            </a:endParaRPr>
          </a:p>
        </p:txBody>
      </p:sp>
      <p:sp>
        <p:nvSpPr>
          <p:cNvPr id="32" name="TextBox 31"/>
          <p:cNvSpPr txBox="1"/>
          <p:nvPr userDrawn="1"/>
        </p:nvSpPr>
        <p:spPr>
          <a:xfrm>
            <a:off x="197380" y="6596125"/>
            <a:ext cx="4146019" cy="246221"/>
          </a:xfrm>
          <a:prstGeom prst="rect">
            <a:avLst/>
          </a:prstGeom>
          <a:noFill/>
        </p:spPr>
        <p:txBody>
          <a:bodyPr wrap="square">
            <a:spAutoFit/>
          </a:bodyPr>
          <a:lstStyle/>
          <a:p>
            <a:pPr>
              <a:defRPr/>
            </a:pPr>
            <a:r>
              <a:rPr lang="en-US" sz="1000" dirty="0">
                <a:solidFill>
                  <a:prstClr val="white"/>
                </a:solidFill>
                <a:latin typeface="Segoe UI" pitchFamily="34" charset="0"/>
                <a:ea typeface="Segoe UI" pitchFamily="34" charset="0"/>
                <a:cs typeface="Segoe UI" pitchFamily="34" charset="0"/>
              </a:rPr>
              <a:t>Integrated NTD Database  |  </a:t>
            </a:r>
            <a:r>
              <a:rPr lang="en-US" sz="1000" b="1" dirty="0">
                <a:solidFill>
                  <a:prstClr val="white"/>
                </a:solidFill>
                <a:latin typeface="Segoe UI" pitchFamily="34" charset="0"/>
                <a:ea typeface="Segoe UI" pitchFamily="34" charset="0"/>
                <a:cs typeface="Segoe UI" pitchFamily="34" charset="0"/>
              </a:rPr>
              <a:t>Training</a:t>
            </a:r>
            <a:r>
              <a:rPr lang="en-US" sz="1000" dirty="0">
                <a:solidFill>
                  <a:prstClr val="white"/>
                </a:solidFill>
                <a:latin typeface="Segoe UI" pitchFamily="34" charset="0"/>
                <a:ea typeface="Segoe UI" pitchFamily="34" charset="0"/>
                <a:cs typeface="Segoe UI" pitchFamily="34" charset="0"/>
              </a:rPr>
              <a:t>  |  2015</a:t>
            </a:r>
          </a:p>
        </p:txBody>
      </p:sp>
    </p:spTree>
    <p:extLst>
      <p:ext uri="{BB962C8B-B14F-4D97-AF65-F5344CB8AC3E}">
        <p14:creationId xmlns:p14="http://schemas.microsoft.com/office/powerpoint/2010/main" val="14063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cise-blue: fir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457200"/>
            <a:ext cx="8534400" cy="762000"/>
          </a:xfrm>
          <a:prstGeom prst="rect">
            <a:avLst/>
          </a:prstGeom>
        </p:spPr>
        <p:txBody>
          <a:bodyPr vert="horz"/>
          <a:lstStyle>
            <a:lvl1pPr marL="0" algn="ctr" defTabSz="914400" rtl="0" eaLnBrk="1" latinLnBrk="0" hangingPunct="1">
              <a:spcBef>
                <a:spcPct val="0"/>
              </a:spcBef>
              <a:buNone/>
              <a:defRPr kumimoji="0" lang="en-US" sz="24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defRPr>
            </a:lvl1pPr>
          </a:lstStyle>
          <a:p>
            <a:r>
              <a:rPr lang="en-US" dirty="0"/>
              <a:t>Click to edit Master title style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1295400"/>
            <a:ext cx="7696200" cy="47244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fr-FR" sz="1200" kern="1200" dirty="0">
                <a:solidFill>
                  <a:srgbClr val="066E9F"/>
                </a:solidFill>
                <a:latin typeface="Segoe UI Semibold" pitchFamily="34" charset="0"/>
              </a:rPr>
              <a:t>Diapositive suivante</a:t>
            </a:r>
            <a:endParaRPr lang="fr-FR" sz="1200" kern="1200" dirty="0">
              <a:solidFill>
                <a:srgbClr val="066E9F"/>
              </a:solidFill>
              <a:latin typeface="Segoe UI Semibold" pitchFamily="34" charset="0"/>
              <a:ea typeface="+mn-ea"/>
              <a:cs typeface="+mn-cs"/>
            </a:endParaRPr>
          </a:p>
        </p:txBody>
      </p:sp>
      <p:sp>
        <p:nvSpPr>
          <p:cNvPr id="22" name="Rectangle 21"/>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1" name="Rectangle 30"/>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2" name="TextBox 31">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3" name="Rectangle 32"/>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0018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blue: middle">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8000999" y="76200"/>
            <a:ext cx="838201" cy="275451"/>
            <a:chOff x="6837090" y="2143164"/>
            <a:chExt cx="1806129" cy="614325"/>
          </a:xfrm>
        </p:grpSpPr>
        <p:sp>
          <p:nvSpPr>
            <p:cNvPr id="8" name="Rectangle 7"/>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0" name="Rectangle 9"/>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066E9F"/>
                </a:solidFill>
                <a:latin typeface="Segoe UI Semibold" pitchFamily="34" charset="0"/>
              </a:rPr>
              <a:t> Diapositive précédente</a:t>
            </a:r>
            <a:endParaRPr lang="fr-FR" sz="1200" kern="1200" dirty="0">
              <a:solidFill>
                <a:srgbClr val="066E9F"/>
              </a:solidFill>
              <a:latin typeface="Segoe UI Semibold" pitchFamily="34" charset="0"/>
              <a:ea typeface="+mn-ea"/>
              <a:cs typeface="+mn-cs"/>
            </a:endParaRPr>
          </a:p>
        </p:txBody>
      </p:sp>
      <p:sp>
        <p:nvSpPr>
          <p:cNvPr id="22" name="TextBox 21"/>
          <p:cNvSpPr txBox="1"/>
          <p:nvPr userDrawn="1"/>
        </p:nvSpPr>
        <p:spPr>
          <a:xfrm>
            <a:off x="4724400" y="6169223"/>
            <a:ext cx="3962400" cy="276999"/>
          </a:xfrm>
          <a:prstGeom prst="rect">
            <a:avLst/>
          </a:prstGeom>
          <a:noFill/>
        </p:spPr>
        <p:txBody>
          <a:bodyPr wrap="square" rtlCol="0">
            <a:spAutoFit/>
          </a:bodyPr>
          <a:lstStyle/>
          <a:p>
            <a:pPr algn="r"/>
            <a:r>
              <a:rPr lang="fr-FR" sz="1200" kern="1200" dirty="0">
                <a:solidFill>
                  <a:srgbClr val="066E9F"/>
                </a:solidFill>
                <a:latin typeface="Segoe UI Semibold" pitchFamily="34" charset="0"/>
              </a:rPr>
              <a:t>Diapositive suivante</a:t>
            </a:r>
            <a:endParaRPr lang="fr-FR" sz="1200" kern="1200" dirty="0">
              <a:solidFill>
                <a:srgbClr val="066E9F"/>
              </a:solidFill>
              <a:latin typeface="Segoe UI Semibold" pitchFamily="34" charset="0"/>
              <a:ea typeface="+mn-ea"/>
              <a:cs typeface="+mn-cs"/>
            </a:endParaRPr>
          </a:p>
        </p:txBody>
      </p:sp>
      <p:sp>
        <p:nvSpPr>
          <p:cNvPr id="23" name="Rectangle 22"/>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extBox 27"/>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30" name="Rectangle 29"/>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010400" y="6604001"/>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2" name="Rectangle 31"/>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675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cise-blue: la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fr-FR" sz="1200" kern="1200" dirty="0">
                <a:solidFill>
                  <a:srgbClr val="066E9F"/>
                </a:solidFill>
                <a:latin typeface="Segoe UI Semibold" pitchFamily="34" charset="0"/>
              </a:rPr>
              <a:t> Diapositive précédente</a:t>
            </a:r>
            <a:endParaRPr lang="fr-FR" sz="1200" kern="1200" dirty="0">
              <a:solidFill>
                <a:srgbClr val="066E9F"/>
              </a:solidFill>
              <a:latin typeface="Segoe UI Semibold" pitchFamily="34" charset="0"/>
              <a:ea typeface="+mn-ea"/>
              <a:cs typeface="+mn-cs"/>
            </a:endParaRPr>
          </a:p>
        </p:txBody>
      </p:sp>
      <p:sp>
        <p:nvSpPr>
          <p:cNvPr id="21" name="Rectangle 2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010400" y="6604001"/>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Gambaran Singkat</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Rectangle 29"/>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2" name="Rectangle 31"/>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743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rcise-purple: single">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extBox 27"/>
          <p:cNvSpPr txBox="1"/>
          <p:nvPr userDrawn="1"/>
        </p:nvSpPr>
        <p:spPr>
          <a:xfrm>
            <a:off x="197380" y="6596125"/>
            <a:ext cx="4146019" cy="246221"/>
          </a:xfrm>
          <a:prstGeom prst="rect">
            <a:avLst/>
          </a:prstGeom>
          <a:noFill/>
        </p:spPr>
        <p:txBody>
          <a:bodyPr wrap="square">
            <a:spAutoFit/>
          </a:bodyPr>
          <a:lstStyle/>
          <a:p>
            <a:pPr algn="l">
              <a:defRPr/>
            </a:pPr>
            <a:r>
              <a:rPr lang="fr-FR" sz="1000" dirty="0">
                <a:solidFill>
                  <a:schemeClr val="bg1"/>
                </a:solidFill>
                <a:latin typeface="Segoe UI" pitchFamily="34" charset="0"/>
              </a:rPr>
              <a:t>Base de données intégrée </a:t>
            </a:r>
            <a:r>
              <a:rPr lang="fr-FR" sz="1000" b="0" dirty="0">
                <a:solidFill>
                  <a:schemeClr val="bg1"/>
                </a:solidFill>
                <a:latin typeface="Segoe UI" pitchFamily="34" charset="0"/>
              </a:rPr>
              <a:t>des données</a:t>
            </a:r>
            <a:r>
              <a:rPr lang="fr-FR" sz="1000" dirty="0">
                <a:solidFill>
                  <a:schemeClr val="bg1"/>
                </a:solidFill>
                <a:latin typeface="Segoe UI" pitchFamily="34" charset="0"/>
              </a:rPr>
              <a:t> MTN  |  </a:t>
            </a:r>
            <a:r>
              <a:rPr lang="fr-FR" sz="1000" b="0" dirty="0">
                <a:solidFill>
                  <a:schemeClr val="bg1"/>
                </a:solidFill>
                <a:latin typeface="Segoe UI" pitchFamily="34" charset="0"/>
              </a:rPr>
              <a:t>Formation</a:t>
            </a:r>
            <a:r>
              <a:rPr lang="fr-FR" sz="1000" b="1" dirty="0">
                <a:solidFill>
                  <a:schemeClr val="bg1"/>
                </a:solidFill>
                <a:latin typeface="Segoe UI" pitchFamily="34" charset="0"/>
              </a:rPr>
              <a:t>  </a:t>
            </a:r>
            <a:r>
              <a:rPr lang="fr-FR" sz="1000" dirty="0">
                <a:solidFill>
                  <a:schemeClr val="bg1"/>
                </a:solidFill>
                <a:latin typeface="Segoe UI" pitchFamily="34" charset="0"/>
              </a:rPr>
              <a:t>|  2017</a:t>
            </a:r>
            <a:endParaRPr lang="fr-FR" sz="1000" b="1" dirty="0">
              <a:solidFill>
                <a:schemeClr val="bg1"/>
              </a:solidFill>
              <a:latin typeface="Segoe UI" pitchFamily="34" charset="0"/>
              <a:ea typeface="Segoe UI" pitchFamily="34" charset="0"/>
              <a:cs typeface="Segoe UI" pitchFamily="34" charset="0"/>
            </a:endParaRPr>
          </a:p>
        </p:txBody>
      </p:sp>
      <p:sp>
        <p:nvSpPr>
          <p:cNvPr id="41" name="Rectangle 40"/>
          <p:cNvSpPr>
            <a:spLocks noChangeArrowheads="1"/>
          </p:cNvSpPr>
          <p:nvPr userDrawn="1"/>
        </p:nvSpPr>
        <p:spPr bwMode="auto">
          <a:xfrm rot="10800000">
            <a:off x="7010400" y="6579705"/>
            <a:ext cx="1447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2" name="TextBox 41">
            <a:hlinkClick r:id="rId2" action="ppaction://hlinksldjump"/>
          </p:cNvPr>
          <p:cNvSpPr txBox="1"/>
          <p:nvPr userDrawn="1"/>
        </p:nvSpPr>
        <p:spPr>
          <a:xfrm>
            <a:off x="7010400" y="6595534"/>
            <a:ext cx="1416845" cy="246221"/>
          </a:xfrm>
          <a:prstGeom prst="rect">
            <a:avLst/>
          </a:prstGeom>
          <a:noFill/>
        </p:spPr>
        <p:txBody>
          <a:bodyPr wrap="square">
            <a:spAutoFit/>
          </a:bodyPr>
          <a:lstStyle/>
          <a:p>
            <a:pPr algn="ctr">
              <a:defRPr/>
            </a:pPr>
            <a:r>
              <a:rPr lang="fr-FR" sz="1000" dirty="0">
                <a:solidFill>
                  <a:schemeClr val="accent1">
                    <a:lumMod val="60000"/>
                    <a:lumOff val="40000"/>
                  </a:schemeClr>
                </a:solidFill>
                <a:latin typeface="Segoe UI" pitchFamily="34" charset="0"/>
              </a:rPr>
              <a:t>Vue d'ensemble</a:t>
            </a:r>
            <a:endParaRPr lang="fr-FR"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3" name="Rectangle 42"/>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cap="small" spc="100" dirty="0">
                <a:solidFill>
                  <a:schemeClr val="bg1"/>
                </a:solidFill>
                <a:latin typeface="Segoe UI" pitchFamily="34" charset="0"/>
              </a:rPr>
              <a:t>EXERCICE</a:t>
            </a:r>
          </a:p>
          <a:p>
            <a:endParaRPr lang="fr-FR" sz="1400" b="1" cap="small" spc="100" dirty="0">
              <a:solidFill>
                <a:schemeClr val="bg1"/>
              </a:solidFill>
              <a:latin typeface="Segoe UI" pitchFamily="34" charset="0"/>
              <a:ea typeface="Segoe UI" pitchFamily="34" charset="0"/>
              <a:cs typeface="Segoe U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 id="2147483666" r:id="rId6"/>
    <p:sldLayoutId id="2147483667" r:id="rId7"/>
    <p:sldLayoutId id="2147483668" r:id="rId8"/>
    <p:sldLayoutId id="2147483659" r:id="rId9"/>
    <p:sldLayoutId id="2147483660" r:id="rId10"/>
    <p:sldLayoutId id="2147483661" r:id="rId11"/>
    <p:sldLayoutId id="2147483662" r:id="rId12"/>
    <p:sldLayoutId id="2147483663" r:id="rId13"/>
    <p:sldLayoutId id="2147483656" r:id="rId14"/>
    <p:sldLayoutId id="2147483657" r:id="rId15"/>
    <p:sldLayoutId id="2147483664" r:id="rId16"/>
    <p:sldLayoutId id="2147483665" r:id="rId17"/>
    <p:sldLayoutId id="2147483669" r:id="rId18"/>
    <p:sldLayoutId id="2147483670" r:id="rId19"/>
    <p:sldLayoutId id="2147483671" r:id="rId20"/>
    <p:sldLayoutId id="2147483672" r:id="rId21"/>
  </p:sldLayoutIdLst>
  <p:hf sldNum="0" hdr="0" ftr="0"/>
  <p:txStyles>
    <p:titleStyle>
      <a:lvl1pPr algn="ctr" defTabSz="914400" rtl="0" eaLnBrk="1" latinLnBrk="0" hangingPunct="1">
        <a:spcBef>
          <a:spcPct val="0"/>
        </a:spcBef>
        <a:buNone/>
        <a:defRPr kumimoji="0" lang="en-US" sz="3800" b="0" i="0" u="none" strike="noStrike" kern="1200" cap="none" spc="0" normalizeH="0" baseline="0" noProof="0" dirty="0" smtClean="0">
          <a:ln>
            <a:noFill/>
          </a:ln>
          <a:solidFill>
            <a:srgbClr val="17375D"/>
          </a:solidFill>
          <a:effectLst/>
          <a:uLnTx/>
          <a:uFillTx/>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66E9F"/>
        </a:buClr>
        <a:buSzPct val="120000"/>
        <a:buFont typeface="Wingdings" charset="2"/>
        <a:buChar char="§"/>
        <a:defRPr sz="2400" kern="1200">
          <a:solidFill>
            <a:srgbClr val="17375D"/>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DC9E-6C50-41E1-BE87-0F6BF9D29912}"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F2D97-1B0F-4F1D-B0E0-E7DDC121D9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1630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wmf"/><Relationship Id="rId2" Type="http://schemas.openxmlformats.org/officeDocument/2006/relationships/notesSlide" Target="../notesSlides/notesSlide135.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en-us/download/details.aspx?id=13255"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apps.who.int/neglected_diseases/ntddata/ntd_databas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slide" Target="slide130.xml"/><Relationship Id="rId3" Type="http://schemas.openxmlformats.org/officeDocument/2006/relationships/slide" Target="slide2.xml"/><Relationship Id="rId7" Type="http://schemas.openxmlformats.org/officeDocument/2006/relationships/slide" Target="slide51.xml"/><Relationship Id="rId12" Type="http://schemas.openxmlformats.org/officeDocument/2006/relationships/slide" Target="slide12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115.xml"/><Relationship Id="rId5" Type="http://schemas.openxmlformats.org/officeDocument/2006/relationships/slide" Target="slide26.xml"/><Relationship Id="rId10" Type="http://schemas.openxmlformats.org/officeDocument/2006/relationships/slide" Target="slide111.xml"/><Relationship Id="rId4" Type="http://schemas.openxmlformats.org/officeDocument/2006/relationships/slide" Target="slide22.xml"/><Relationship Id="rId9" Type="http://schemas.openxmlformats.org/officeDocument/2006/relationships/slide" Target="slide9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06795"/>
            <a:ext cx="8382000" cy="965205"/>
          </a:xfrm>
        </p:spPr>
        <p:txBody>
          <a:bodyPr/>
          <a:lstStyle/>
          <a:p>
            <a:pPr algn="l" rtl="0">
              <a:lnSpc>
                <a:spcPct val="90000"/>
              </a:lnSpc>
            </a:pPr>
            <a:r>
              <a:rPr lang="x-none" sz="4000" b="0" i="0" u="none" baseline="0"/>
              <a:t>Base de données intégrée des données MTN</a:t>
            </a:r>
            <a:endParaRPr lang="x-none" sz="4000" dirty="0">
              <a:solidFill>
                <a:srgbClr val="FFFFFF"/>
              </a:solidFill>
            </a:endParaRPr>
          </a:p>
        </p:txBody>
      </p:sp>
      <p:sp>
        <p:nvSpPr>
          <p:cNvPr id="3" name="Subtitle 2"/>
          <p:cNvSpPr>
            <a:spLocks noGrp="1"/>
          </p:cNvSpPr>
          <p:nvPr>
            <p:ph type="subTitle" idx="1"/>
          </p:nvPr>
        </p:nvSpPr>
        <p:spPr>
          <a:xfrm>
            <a:off x="685800" y="5173132"/>
            <a:ext cx="7924800" cy="846667"/>
          </a:xfrm>
        </p:spPr>
        <p:txBody>
          <a:bodyPr/>
          <a:lstStyle/>
          <a:p>
            <a:pPr algn="l" rtl="0"/>
            <a:r>
              <a:rPr lang="x-none" b="0" i="0" u="none" baseline="0">
                <a:solidFill>
                  <a:srgbClr val="3464A0"/>
                </a:solidFill>
              </a:rPr>
              <a:t>Formation</a:t>
            </a:r>
          </a:p>
        </p:txBody>
      </p:sp>
      <p:sp>
        <p:nvSpPr>
          <p:cNvPr id="19" name="TextBox 18"/>
          <p:cNvSpPr txBox="1"/>
          <p:nvPr/>
        </p:nvSpPr>
        <p:spPr>
          <a:xfrm>
            <a:off x="685800" y="5898240"/>
            <a:ext cx="605294" cy="369332"/>
          </a:xfrm>
          <a:prstGeom prst="rect">
            <a:avLst/>
          </a:prstGeom>
          <a:noFill/>
        </p:spPr>
        <p:txBody>
          <a:bodyPr wrap="none" lIns="0" rtlCol="0">
            <a:spAutoFit/>
          </a:bodyPr>
          <a:lstStyle/>
          <a:p>
            <a:pPr algn="l" rtl="0"/>
            <a:r>
              <a:rPr lang="x-none" b="0" i="0" u="none" baseline="0">
                <a:solidFill>
                  <a:srgbClr val="3464A0"/>
                </a:solidFill>
                <a:latin typeface="Segoe"/>
              </a:rPr>
              <a:t>2017</a:t>
            </a:r>
            <a:endParaRPr lang="x-none" dirty="0">
              <a:solidFill>
                <a:srgbClr val="3464A0"/>
              </a:solidFill>
              <a:latin typeface="Segoe"/>
              <a:cs typeface="Segoe"/>
            </a:endParaRPr>
          </a:p>
        </p:txBody>
      </p:sp>
    </p:spTree>
    <p:extLst>
      <p:ext uri="{BB962C8B-B14F-4D97-AF65-F5344CB8AC3E}">
        <p14:creationId xmlns:p14="http://schemas.microsoft.com/office/powerpoint/2010/main" val="98709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90600"/>
            <a:ext cx="7772400" cy="4525963"/>
          </a:xfrm>
        </p:spPr>
        <p:txBody>
          <a:bodyPr/>
          <a:lstStyle/>
          <a:p>
            <a:pPr lvl="0" algn="l" rtl="0">
              <a:spcAft>
                <a:spcPts val="1200"/>
              </a:spcAft>
              <a:buNone/>
            </a:pPr>
            <a:r>
              <a:rPr lang="x-none" b="0" i="0" u="none" baseline="0" dirty="0"/>
              <a:t>La base de données intégrée des données MTN gère les types de données suivants liés aux MTN :</a:t>
            </a:r>
          </a:p>
          <a:p>
            <a:pPr marL="800100" lvl="2" indent="-342900" algn="l" rtl="0">
              <a:spcAft>
                <a:spcPts val="900"/>
              </a:spcAft>
              <a:buSzPct val="100000"/>
              <a:buFont typeface="Wingdings" charset="2"/>
              <a:buChar char="§"/>
              <a:defRPr/>
            </a:pPr>
            <a:r>
              <a:rPr lang="x-none" sz="2400" b="1" i="0" u="none" baseline="0" dirty="0">
                <a:latin typeface="Segoe UI Semibold" pitchFamily="34" charset="0"/>
              </a:rPr>
              <a:t>Démographie</a:t>
            </a:r>
          </a:p>
          <a:p>
            <a:pPr marL="800100" lvl="2" indent="-342900" algn="l" rtl="0">
              <a:spcAft>
                <a:spcPts val="900"/>
              </a:spcAft>
              <a:buSzPct val="100000"/>
              <a:buFont typeface="Wingdings" charset="2"/>
              <a:buChar char="§"/>
              <a:defRPr/>
            </a:pPr>
            <a:r>
              <a:rPr lang="x-none" sz="2400" b="1" i="0" u="none" baseline="0" dirty="0">
                <a:latin typeface="Segoe UI Semibold" pitchFamily="34" charset="0"/>
              </a:rPr>
              <a:t>Distribution de la maladie</a:t>
            </a:r>
          </a:p>
          <a:p>
            <a:pPr marL="800100" lvl="2" indent="-342900" algn="l" rtl="0">
              <a:spcAft>
                <a:spcPts val="900"/>
              </a:spcAft>
              <a:buSzPct val="100000"/>
              <a:buFont typeface="Wingdings" charset="2"/>
              <a:buChar char="§"/>
              <a:defRPr/>
            </a:pPr>
            <a:r>
              <a:rPr lang="x-none" sz="2400" b="1" i="0" u="none" baseline="0" dirty="0">
                <a:latin typeface="Segoe UI Semibold" pitchFamily="34" charset="0"/>
              </a:rPr>
              <a:t>Enquêtes</a:t>
            </a:r>
          </a:p>
          <a:p>
            <a:pPr marL="800100" lvl="2" indent="-342900" algn="l" rtl="0">
              <a:spcAft>
                <a:spcPts val="900"/>
              </a:spcAft>
              <a:buSzPct val="100000"/>
              <a:buFont typeface="Wingdings" charset="2"/>
              <a:buChar char="§"/>
              <a:defRPr/>
            </a:pPr>
            <a:r>
              <a:rPr lang="x-none" sz="2400" b="1" i="0" u="none" baseline="0" dirty="0">
                <a:latin typeface="Segoe UI Semibold" pitchFamily="34" charset="0"/>
              </a:rPr>
              <a:t>Interventions</a:t>
            </a:r>
          </a:p>
          <a:p>
            <a:pPr marL="800100" lvl="2" indent="-342900" algn="l" rtl="0">
              <a:spcAft>
                <a:spcPts val="900"/>
              </a:spcAft>
              <a:buSzPct val="100000"/>
              <a:buFont typeface="Wingdings" charset="2"/>
              <a:buChar char="§"/>
              <a:defRPr/>
            </a:pPr>
            <a:r>
              <a:rPr lang="x-none" sz="2400" b="1" i="0" u="none" baseline="0" dirty="0">
                <a:latin typeface="Segoe UI Semibold" pitchFamily="34" charset="0"/>
              </a:rPr>
              <a:t>Indicateurs de processus</a:t>
            </a:r>
          </a:p>
          <a:p>
            <a:pPr>
              <a:buNone/>
            </a:pPr>
            <a:endParaRPr lang="x-none" dirty="0"/>
          </a:p>
          <a:p>
            <a:endParaRPr lang="x-none" dirty="0"/>
          </a:p>
        </p:txBody>
      </p:sp>
      <p:sp>
        <p:nvSpPr>
          <p:cNvPr id="3" name="Title 2"/>
          <p:cNvSpPr>
            <a:spLocks noGrp="1"/>
          </p:cNvSpPr>
          <p:nvPr>
            <p:ph type="title"/>
          </p:nvPr>
        </p:nvSpPr>
        <p:spPr>
          <a:xfrm>
            <a:off x="135469" y="206613"/>
            <a:ext cx="3718849" cy="580787"/>
          </a:xfrm>
        </p:spPr>
        <p:txBody>
          <a:bodyPr/>
          <a:lstStyle/>
          <a:p>
            <a:pPr algn="l" rtl="0"/>
            <a:r>
              <a:rPr lang="x-none" b="1" i="0" u="none" baseline="0"/>
              <a:t>Gestion des données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43400"/>
          </a:xfrm>
          <a:prstGeom prst="rect">
            <a:avLst/>
          </a:prstGeom>
        </p:spPr>
        <p:txBody>
          <a:bodyPr/>
          <a:lstStyle/>
          <a:p>
            <a:pPr marL="0" indent="0" algn="l" rtl="0">
              <a:spcAft>
                <a:spcPts val="1200"/>
              </a:spcAft>
              <a:buNone/>
            </a:pPr>
            <a:r>
              <a:rPr lang="x-none" sz="2200" b="0" i="0" u="none" baseline="0"/>
              <a:t>Au lieu de saisir les données relatives aux activités, formulaire par formulaire, dans la base de données, il est possible de les importer en bloc.</a:t>
            </a:r>
          </a:p>
          <a:p>
            <a:pPr marL="0" indent="0" algn="l" rtl="0">
              <a:spcAft>
                <a:spcPts val="600"/>
              </a:spcAft>
              <a:buNone/>
            </a:pPr>
            <a:r>
              <a:rPr lang="x-none" sz="2200" b="0" i="0" u="none" baseline="0"/>
              <a:t>Il convient de suivre trois étapes pour l'importation en bloc :</a:t>
            </a:r>
          </a:p>
          <a:p>
            <a:pPr marL="640080" lvl="1" indent="-457200" algn="l" rtl="0">
              <a:spcAft>
                <a:spcPts val="300"/>
              </a:spcAft>
              <a:buFont typeface="+mj-lt"/>
              <a:buAutoNum type="arabicPeriod"/>
            </a:pPr>
            <a:r>
              <a:rPr lang="x-none" sz="2000" b="0" i="0" u="none" baseline="0">
                <a:latin typeface="Segoe UI Semibold" pitchFamily="34" charset="0"/>
              </a:rPr>
              <a:t>Créer le fichier d'importation.</a:t>
            </a:r>
          </a:p>
          <a:p>
            <a:pPr marL="640080" lvl="1" indent="-457200" algn="l" rtl="0">
              <a:spcAft>
                <a:spcPts val="300"/>
              </a:spcAft>
              <a:buFont typeface="+mj-lt"/>
              <a:buAutoNum type="arabicPeriod"/>
            </a:pPr>
            <a:r>
              <a:rPr lang="x-none" sz="2000" b="0" i="0" u="none" baseline="0">
                <a:latin typeface="Segoe UI Semibold" pitchFamily="34" charset="0"/>
              </a:rPr>
              <a:t>Remplir le fichier d'importation.</a:t>
            </a:r>
          </a:p>
          <a:p>
            <a:pPr marL="640080" lvl="1" indent="-457200" algn="l" rtl="0">
              <a:spcAft>
                <a:spcPts val="1500"/>
              </a:spcAft>
              <a:buFont typeface="+mj-lt"/>
              <a:buAutoNum type="arabicPeriod"/>
            </a:pPr>
            <a:r>
              <a:rPr lang="x-none" sz="2000" b="0" i="0" u="none" baseline="0">
                <a:latin typeface="Segoe UI Semibold" pitchFamily="34" charset="0"/>
              </a:rPr>
              <a:t>Importer le fichier d'importation.</a:t>
            </a:r>
            <a:endParaRPr lang="x-none" sz="2000" dirty="0"/>
          </a:p>
          <a:p>
            <a:pPr marL="0" indent="0" algn="l" rtl="0">
              <a:buNone/>
            </a:pPr>
            <a:r>
              <a:rPr lang="x-none" sz="2200" b="1" i="0" u="none" baseline="0"/>
              <a:t>L'importation en bloc vous permet d'épargner du temps </a:t>
            </a:r>
            <a:r>
              <a:rPr lang="x-none" sz="2200" b="1"/>
              <a:t/>
            </a:r>
            <a:br>
              <a:rPr lang="x-none" sz="2200" b="1"/>
            </a:br>
            <a:r>
              <a:rPr lang="x-none" sz="2200" b="1" i="0" u="none" baseline="0"/>
              <a:t>et des efforts. </a:t>
            </a:r>
          </a:p>
        </p:txBody>
      </p:sp>
      <p:sp>
        <p:nvSpPr>
          <p:cNvPr id="2" name="Title 1"/>
          <p:cNvSpPr>
            <a:spLocks noGrp="1"/>
          </p:cNvSpPr>
          <p:nvPr>
            <p:ph type="title"/>
          </p:nvPr>
        </p:nvSpPr>
        <p:spPr>
          <a:xfrm>
            <a:off x="135469" y="206613"/>
            <a:ext cx="5250423" cy="580787"/>
          </a:xfrm>
        </p:spPr>
        <p:txBody>
          <a:bodyPr/>
          <a:lstStyle/>
          <a:p>
            <a:pPr algn="l" rtl="0"/>
            <a:r>
              <a:rPr lang="x-none" b="1" i="0" u="none" baseline="0"/>
              <a:t>Saisie de données : Importation en bloc</a:t>
            </a:r>
          </a:p>
        </p:txBody>
      </p:sp>
      <p:sp>
        <p:nvSpPr>
          <p:cNvPr id="8" name="Rectangle 7"/>
          <p:cNvSpPr/>
          <p:nvPr/>
        </p:nvSpPr>
        <p:spPr>
          <a:xfrm>
            <a:off x="0" y="5029200"/>
            <a:ext cx="9144000" cy="1555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Tree>
    <p:extLst>
      <p:ext uri="{BB962C8B-B14F-4D97-AF65-F5344CB8AC3E}">
        <p14:creationId xmlns:p14="http://schemas.microsoft.com/office/powerpoint/2010/main" val="1429971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1.PNG"/>
          <p:cNvPicPr>
            <a:picLocks noChangeAspect="1"/>
          </p:cNvPicPr>
          <p:nvPr/>
        </p:nvPicPr>
        <p:blipFill rotWithShape="1">
          <a:blip r:embed="rId3">
            <a:extLst>
              <a:ext uri="{28A0092B-C50C-407E-A947-70E740481C1C}">
                <a14:useLocalDpi xmlns:a14="http://schemas.microsoft.com/office/drawing/2010/main" val="0"/>
              </a:ext>
            </a:extLst>
          </a:blip>
          <a:srcRect l="556" t="4040" r="53255" b="59827"/>
          <a:stretch/>
        </p:blipFill>
        <p:spPr>
          <a:xfrm>
            <a:off x="4953000" y="2913555"/>
            <a:ext cx="3730740" cy="2268045"/>
          </a:xfrm>
          <a:prstGeom prst="rect">
            <a:avLst/>
          </a:prstGeom>
          <a:effectLst>
            <a:outerShdw blurRad="63500" sx="102000" sy="102000" algn="ctr" rotWithShape="0">
              <a:schemeClr val="bg1">
                <a:lumMod val="65000"/>
                <a:alpha val="40000"/>
              </a:schemeClr>
            </a:outerShdw>
          </a:effectLst>
        </p:spPr>
      </p:pic>
      <p:sp>
        <p:nvSpPr>
          <p:cNvPr id="7" name="Text Placeholder 2"/>
          <p:cNvSpPr>
            <a:spLocks noGrp="1"/>
          </p:cNvSpPr>
          <p:nvPr>
            <p:ph type="body" sz="quarter" idx="13"/>
          </p:nvPr>
        </p:nvSpPr>
        <p:spPr>
          <a:xfrm>
            <a:off x="171331" y="42335"/>
            <a:ext cx="3791069" cy="307777"/>
          </a:xfrm>
        </p:spPr>
        <p:txBody>
          <a:bodyPr>
            <a:noAutofit/>
          </a:bodyPr>
          <a:lstStyle/>
          <a:p>
            <a:pPr algn="l" rtl="0"/>
            <a:r>
              <a:rPr lang="x-none" b="0" i="0" u="none" baseline="0"/>
              <a:t>s</a:t>
            </a:r>
            <a:r>
              <a:rPr lang="x-none" b="0" i="0" u="none" baseline="0">
                <a:solidFill>
                  <a:srgbClr val="DCE6F2"/>
                </a:solidFill>
              </a:rPr>
              <a:t>aisie de données : importation en bloc</a:t>
            </a:r>
          </a:p>
        </p:txBody>
      </p:sp>
      <p:sp>
        <p:nvSpPr>
          <p:cNvPr id="4" name="Content Placeholder 3"/>
          <p:cNvSpPr>
            <a:spLocks noGrp="1"/>
          </p:cNvSpPr>
          <p:nvPr>
            <p:ph idx="1"/>
          </p:nvPr>
        </p:nvSpPr>
        <p:spPr>
          <a:xfrm>
            <a:off x="609600" y="1066800"/>
            <a:ext cx="7696200" cy="4525963"/>
          </a:xfrm>
        </p:spPr>
        <p:txBody>
          <a:bodyPr/>
          <a:lstStyle/>
          <a:p>
            <a:pPr marL="0" indent="0" algn="l" rtl="0">
              <a:spcAft>
                <a:spcPts val="1200"/>
              </a:spcAft>
              <a:buNone/>
            </a:pPr>
            <a:r>
              <a:rPr lang="x-none" b="0" i="0" u="none" baseline="0" dirty="0"/>
              <a:t>La première étape pour l'importation en bloc consiste à créer le fichier d'importation : </a:t>
            </a:r>
          </a:p>
          <a:p>
            <a:pPr marL="640080" indent="-457200" algn="l" rtl="0">
              <a:spcAft>
                <a:spcPts val="1200"/>
              </a:spcAft>
              <a:buFont typeface="+mj-lt"/>
              <a:buAutoNum type="arabicPeriod"/>
            </a:pPr>
            <a:r>
              <a:rPr lang="x-none" b="0" i="0" u="none" baseline="0" dirty="0"/>
              <a:t>Sélectionnez </a:t>
            </a:r>
            <a:r>
              <a:rPr lang="x-none" b="1" i="0" u="none" baseline="0" dirty="0"/>
              <a:t>Importer</a:t>
            </a:r>
            <a:r>
              <a:rPr lang="x-none" b="0" i="0" u="none" baseline="0" dirty="0"/>
              <a:t> à partir du Menu principal.</a:t>
            </a:r>
          </a:p>
          <a:p>
            <a:pPr marL="640080" indent="-457200" algn="l" rtl="0">
              <a:spcAft>
                <a:spcPts val="1200"/>
              </a:spcAft>
              <a:buFont typeface="+mj-lt"/>
              <a:buAutoNum type="arabicPeriod"/>
            </a:pPr>
            <a:r>
              <a:rPr lang="x-none" b="0" i="0" u="none" baseline="0" dirty="0"/>
              <a:t>Sélectionnez l'activité.</a:t>
            </a:r>
          </a:p>
          <a:p>
            <a:pPr marL="640080" indent="-457200" algn="l" rtl="0">
              <a:spcAft>
                <a:spcPts val="1200"/>
              </a:spcAft>
              <a:buFont typeface="+mj-lt"/>
              <a:buAutoNum type="arabicPeriod"/>
            </a:pPr>
            <a:r>
              <a:rPr lang="x-none" b="0" i="0" u="none" baseline="0" dirty="0"/>
              <a:t>Sélectionnez le type de </a:t>
            </a:r>
            <a:r>
              <a:rPr lang="x-none" dirty="0"/>
              <a:t/>
            </a:r>
            <a:br>
              <a:rPr lang="x-none" dirty="0"/>
            </a:br>
            <a:r>
              <a:rPr lang="x-none" b="0" i="0" u="none" baseline="0" dirty="0"/>
              <a:t>formulaire à partir de la </a:t>
            </a:r>
            <a:r>
              <a:rPr lang="x-none" dirty="0"/>
              <a:t/>
            </a:r>
            <a:br>
              <a:rPr lang="x-none" dirty="0"/>
            </a:br>
            <a:r>
              <a:rPr lang="x-none" b="0" i="0" u="none" baseline="0" dirty="0"/>
              <a:t>liste déroulante.</a:t>
            </a:r>
          </a:p>
          <a:p>
            <a:pPr marL="640080" indent="-457200" algn="l" rtl="0">
              <a:spcAft>
                <a:spcPts val="1200"/>
              </a:spcAft>
              <a:buFont typeface="+mj-lt"/>
              <a:buAutoNum type="arabicPeriod"/>
            </a:pPr>
            <a:r>
              <a:rPr lang="x-none" b="0" i="0" u="none" baseline="0" dirty="0"/>
              <a:t>Cliquez sur </a:t>
            </a:r>
            <a:r>
              <a:rPr lang="x-none" b="1" i="0" u="none" baseline="0" dirty="0"/>
              <a:t>Créer le </a:t>
            </a:r>
            <a:r>
              <a:rPr lang="x-none" b="1" dirty="0"/>
              <a:t/>
            </a:r>
            <a:br>
              <a:rPr lang="x-none" b="1" dirty="0"/>
            </a:br>
            <a:r>
              <a:rPr lang="x-none" b="1" i="0" u="none" baseline="0" dirty="0"/>
              <a:t>fichier d'importation</a:t>
            </a:r>
            <a:r>
              <a:rPr lang="x-none" b="0" i="0" u="none" baseline="0" dirty="0"/>
              <a:t>.</a:t>
            </a:r>
          </a:p>
          <a:p>
            <a:pPr marL="640080" indent="-457200" algn="l" rtl="0">
              <a:spcAft>
                <a:spcPts val="1200"/>
              </a:spcAft>
              <a:buFont typeface="+mj-lt"/>
              <a:buAutoNum type="arabicPeriod"/>
            </a:pPr>
            <a:r>
              <a:rPr lang="x-none" b="0" i="0" u="none" baseline="0" dirty="0"/>
              <a:t>Sélectionnez les unités </a:t>
            </a:r>
            <a:r>
              <a:rPr lang="x-none" dirty="0"/>
              <a:t/>
            </a:r>
            <a:br>
              <a:rPr lang="x-none" dirty="0"/>
            </a:br>
            <a:r>
              <a:rPr lang="x-none" b="0" i="0" u="none" baseline="0" dirty="0"/>
              <a:t>administratives à inclure.</a:t>
            </a:r>
          </a:p>
          <a:p>
            <a:endParaRPr lang="x-none" sz="1800" b="1" dirty="0"/>
          </a:p>
        </p:txBody>
      </p:sp>
      <p:sp>
        <p:nvSpPr>
          <p:cNvPr id="2" name="Title 1"/>
          <p:cNvSpPr>
            <a:spLocks noGrp="1"/>
          </p:cNvSpPr>
          <p:nvPr>
            <p:ph type="title"/>
          </p:nvPr>
        </p:nvSpPr>
        <p:spPr>
          <a:xfrm>
            <a:off x="152400" y="369094"/>
            <a:ext cx="5054760" cy="516255"/>
          </a:xfrm>
        </p:spPr>
        <p:txBody>
          <a:bodyPr/>
          <a:lstStyle/>
          <a:p>
            <a:pPr algn="l" rtl="0"/>
            <a:r>
              <a:rPr lang="x-none" b="1" i="0" u="none" baseline="0"/>
              <a:t>Créer le fichier d'importation</a:t>
            </a:r>
          </a:p>
        </p:txBody>
      </p:sp>
      <p:grpSp>
        <p:nvGrpSpPr>
          <p:cNvPr id="16" name="Group 15"/>
          <p:cNvGrpSpPr/>
          <p:nvPr/>
        </p:nvGrpSpPr>
        <p:grpSpPr>
          <a:xfrm>
            <a:off x="4724400" y="3991695"/>
            <a:ext cx="3276600" cy="533400"/>
            <a:chOff x="4800600" y="4953000"/>
            <a:chExt cx="3276600" cy="533400"/>
          </a:xfrm>
        </p:grpSpPr>
        <p:sp>
          <p:nvSpPr>
            <p:cNvPr id="13" name="Rounded Rectangle 12"/>
            <p:cNvSpPr/>
            <p:nvPr/>
          </p:nvSpPr>
          <p:spPr>
            <a:xfrm rot="10800000">
              <a:off x="5181600" y="4953000"/>
              <a:ext cx="28956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4" name="Right Arrow 13"/>
            <p:cNvSpPr/>
            <p:nvPr/>
          </p:nvSpPr>
          <p:spPr>
            <a:xfrm>
              <a:off x="4800600" y="505053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grpSp>
      <p:grpSp>
        <p:nvGrpSpPr>
          <p:cNvPr id="17" name="Group 16"/>
          <p:cNvGrpSpPr/>
          <p:nvPr/>
        </p:nvGrpSpPr>
        <p:grpSpPr>
          <a:xfrm>
            <a:off x="4724400" y="4484979"/>
            <a:ext cx="2286000" cy="316992"/>
            <a:chOff x="4800600" y="5065284"/>
            <a:chExt cx="2286000" cy="316992"/>
          </a:xfrm>
        </p:grpSpPr>
        <p:sp>
          <p:nvSpPr>
            <p:cNvPr id="18" name="Rounded Rectangle 17"/>
            <p:cNvSpPr/>
            <p:nvPr/>
          </p:nvSpPr>
          <p:spPr>
            <a:xfrm rot="10800000">
              <a:off x="5181600" y="5105760"/>
              <a:ext cx="1905000" cy="2590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9" name="Right Arrow 18"/>
            <p:cNvSpPr/>
            <p:nvPr/>
          </p:nvSpPr>
          <p:spPr>
            <a:xfrm>
              <a:off x="4800600" y="506528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grpSp>
    </p:spTree>
    <p:extLst>
      <p:ext uri="{BB962C8B-B14F-4D97-AF65-F5344CB8AC3E}">
        <p14:creationId xmlns:p14="http://schemas.microsoft.com/office/powerpoint/2010/main" val="23079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pPr algn="l" rtl="0"/>
            <a:r>
              <a:rPr lang="x-none" b="0" i="0" u="none" baseline="0">
                <a:solidFill>
                  <a:srgbClr val="DCE6F2"/>
                </a:solidFill>
              </a:rPr>
              <a:t>redécoupage</a:t>
            </a:r>
          </a:p>
        </p:txBody>
      </p:sp>
      <p:sp>
        <p:nvSpPr>
          <p:cNvPr id="4" name="Content Placeholder 3"/>
          <p:cNvSpPr>
            <a:spLocks noGrp="1"/>
          </p:cNvSpPr>
          <p:nvPr>
            <p:ph idx="1"/>
          </p:nvPr>
        </p:nvSpPr>
        <p:spPr>
          <a:xfrm>
            <a:off x="533400" y="1143000"/>
            <a:ext cx="7848600" cy="4525963"/>
          </a:xfrm>
        </p:spPr>
        <p:txBody>
          <a:bodyPr/>
          <a:lstStyle/>
          <a:p>
            <a:pPr lvl="0" algn="l" rtl="0">
              <a:spcAft>
                <a:spcPts val="1200"/>
              </a:spcAft>
              <a:buSzPct val="120000"/>
            </a:pPr>
            <a:r>
              <a:rPr lang="x-none" b="0" i="0" u="none" baseline="0">
                <a:solidFill>
                  <a:srgbClr val="17375D"/>
                </a:solidFill>
              </a:rPr>
              <a:t>Le fichier d'importation Excel répertorie chaque indicateur en colonne. Les unités administratives seront répertoriées en lignes. Une fois que vous avez terminé, saisissez les données, enregistrez le fichier et fermez-le. Le fichier doit être fermé avant de pouvoir l'importer.</a:t>
            </a:r>
          </a:p>
        </p:txBody>
      </p:sp>
      <p:sp>
        <p:nvSpPr>
          <p:cNvPr id="2" name="Title 1"/>
          <p:cNvSpPr>
            <a:spLocks noGrp="1"/>
          </p:cNvSpPr>
          <p:nvPr>
            <p:ph type="title"/>
          </p:nvPr>
        </p:nvSpPr>
        <p:spPr>
          <a:xfrm>
            <a:off x="152400" y="457200"/>
            <a:ext cx="2466373" cy="516255"/>
          </a:xfrm>
        </p:spPr>
        <p:txBody>
          <a:bodyPr/>
          <a:lstStyle/>
          <a:p>
            <a:pPr algn="l" rtl="0"/>
            <a:r>
              <a:rPr lang="x-none" b="1" i="0" u="none" baseline="0" dirty="0"/>
              <a:t>Importation en bloc</a:t>
            </a:r>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8" name="TextBox 7"/>
          <p:cNvSpPr txBox="1"/>
          <p:nvPr/>
        </p:nvSpPr>
        <p:spPr>
          <a:xfrm>
            <a:off x="533400" y="5257800"/>
            <a:ext cx="8001000" cy="1200329"/>
          </a:xfrm>
          <a:prstGeom prst="rect">
            <a:avLst/>
          </a:prstGeom>
          <a:noFill/>
        </p:spPr>
        <p:txBody>
          <a:bodyPr wrap="square" rtlCol="0">
            <a:spAutoFit/>
          </a:bodyPr>
          <a:lstStyle/>
          <a:p>
            <a:pPr algn="l" rtl="0"/>
            <a:r>
              <a:rPr lang="x-none" b="1" i="0" u="none" baseline="0" dirty="0">
                <a:solidFill>
                  <a:srgbClr val="932323"/>
                </a:solidFill>
                <a:latin typeface="Segoe UI" pitchFamily="34" charset="0"/>
                <a:ea typeface="Segoe UI" pitchFamily="34" charset="0"/>
                <a:cs typeface="Segoe UI" pitchFamily="34" charset="0"/>
              </a:rPr>
              <a:t>Note importante :</a:t>
            </a:r>
            <a:r>
              <a:rPr lang="x-none" b="1" i="0" u="none" baseline="0" dirty="0">
                <a:solidFill>
                  <a:srgbClr val="932323"/>
                </a:solidFill>
                <a:latin typeface="Segoe UI Semibold" pitchFamily="34" charset="0"/>
                <a:ea typeface="Segoe UI" pitchFamily="34" charset="0"/>
                <a:cs typeface="Segoe UI" pitchFamily="34" charset="0"/>
              </a:rPr>
              <a:t> </a:t>
            </a:r>
            <a:r>
              <a:rPr lang="x-none" b="0" i="0" u="none" baseline="0" dirty="0">
                <a:solidFill>
                  <a:srgbClr val="17375D"/>
                </a:solidFill>
                <a:latin typeface="Segoe UI Semibold" pitchFamily="34" charset="0"/>
                <a:ea typeface="Segoe UI" pitchFamily="34" charset="0"/>
                <a:cs typeface="Segoe UI" pitchFamily="34" charset="0"/>
              </a:rPr>
              <a:t>Vous pouvez vérifier qu'il n'y a pas d'erreurs de validation lors du téléchargement du fichier, mais vous devez télécharger le fichier pour importer des données dans la base de données</a:t>
            </a:r>
            <a:r>
              <a:rPr lang="fr-CA" b="0" i="0" u="none" baseline="0" dirty="0">
                <a:solidFill>
                  <a:srgbClr val="17375D"/>
                </a:solidFill>
                <a:latin typeface="Segoe UI Semibold" pitchFamily="34" charset="0"/>
                <a:ea typeface="Segoe UI" pitchFamily="34" charset="0"/>
                <a:cs typeface="Segoe UI" pitchFamily="34" charset="0"/>
              </a:rPr>
              <a:t>.</a:t>
            </a:r>
            <a:r>
              <a:rPr lang="x-none" b="0" i="0" u="none" baseline="0" dirty="0">
                <a:solidFill>
                  <a:srgbClr val="17375D"/>
                </a:solidFill>
                <a:latin typeface="Segoe UI Semibold" pitchFamily="34" charset="0"/>
                <a:ea typeface="Segoe UI" pitchFamily="34" charset="0"/>
                <a:cs typeface="Segoe UI" pitchFamily="34" charset="0"/>
              </a:rPr>
              <a:t> Vérifier qu'un fichier ne comporte pas d'erreurs de validation n'importe pas les données.</a:t>
            </a:r>
          </a:p>
        </p:txBody>
      </p:sp>
    </p:spTree>
    <p:extLst>
      <p:ext uri="{BB962C8B-B14F-4D97-AF65-F5344CB8AC3E}">
        <p14:creationId xmlns:p14="http://schemas.microsoft.com/office/powerpoint/2010/main" val="708667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400" b="1" i="0" u="none" baseline="0"/>
              <a:t>Créer un formulaire d'importation pour une </a:t>
            </a:r>
            <a:r>
              <a:rPr lang="x-none" b="1" i="0" u="none" baseline="0"/>
              <a:t>intervention</a:t>
            </a:r>
            <a:endParaRPr lang="x-none" sz="2400" dirty="0"/>
          </a:p>
        </p:txBody>
      </p:sp>
      <p:sp>
        <p:nvSpPr>
          <p:cNvPr id="2" name="Text Placeholder 1"/>
          <p:cNvSpPr>
            <a:spLocks noGrp="1"/>
          </p:cNvSpPr>
          <p:nvPr>
            <p:ph type="body" sz="quarter" idx="10"/>
          </p:nvPr>
        </p:nvSpPr>
        <p:spPr>
          <a:xfrm>
            <a:off x="762000" y="1143000"/>
            <a:ext cx="7696200" cy="4953000"/>
          </a:xfrm>
          <a:prstGeom prst="rect">
            <a:avLst/>
          </a:prstGeom>
        </p:spPr>
        <p:txBody>
          <a:bodyPr>
            <a:noAutofit/>
          </a:bodyPr>
          <a:lstStyle/>
          <a:p>
            <a:pPr marL="457200" indent="-457200" algn="l" rtl="0">
              <a:spcAft>
                <a:spcPts val="800"/>
              </a:spcAft>
              <a:buAutoNum type="arabicPeriod"/>
            </a:pPr>
            <a:r>
              <a:rPr lang="x-none" sz="1900" b="0" i="0" u="none" baseline="0" dirty="0"/>
              <a:t>Sélectionnez </a:t>
            </a:r>
            <a:r>
              <a:rPr lang="x-none" sz="1900" b="1" i="0" u="none" baseline="0" dirty="0"/>
              <a:t>Interventions </a:t>
            </a:r>
            <a:r>
              <a:rPr lang="x-none" sz="1900" b="0" i="0" u="none" baseline="0" dirty="0"/>
              <a:t>à partir de l'option du menu </a:t>
            </a:r>
            <a:r>
              <a:rPr lang="x-none" sz="1900" b="1" i="0" u="none" baseline="0" dirty="0"/>
              <a:t>Importer</a:t>
            </a:r>
            <a:r>
              <a:rPr lang="x-none" sz="1900" b="0" i="0" u="none" baseline="0" dirty="0"/>
              <a:t>.</a:t>
            </a:r>
          </a:p>
          <a:p>
            <a:pPr marL="457200" indent="-457200" algn="l" rtl="0">
              <a:spcAft>
                <a:spcPts val="800"/>
              </a:spcAft>
              <a:buAutoNum type="arabicPeriod"/>
            </a:pPr>
            <a:r>
              <a:rPr lang="x-none" sz="1900" b="0" i="0" u="none" baseline="0" dirty="0"/>
              <a:t>Type : </a:t>
            </a:r>
            <a:r>
              <a:rPr lang="x-none" sz="1900" b="1" i="0" u="none" baseline="0" dirty="0"/>
              <a:t>Prise en charge de la morbidité de la FL</a:t>
            </a:r>
          </a:p>
          <a:p>
            <a:pPr marL="457200" indent="-457200" algn="l" rtl="0">
              <a:spcAft>
                <a:spcPts val="800"/>
              </a:spcAft>
              <a:buAutoNum type="arabicPeriod"/>
            </a:pPr>
            <a:r>
              <a:rPr lang="x-none" sz="1900" b="0" i="0" u="none" baseline="0" dirty="0"/>
              <a:t>Cliquez sur </a:t>
            </a:r>
            <a:r>
              <a:rPr lang="x-none" sz="1900" b="1" i="0" u="none" baseline="0" dirty="0"/>
              <a:t>Créer le fichier d'importation</a:t>
            </a:r>
            <a:r>
              <a:rPr lang="x-none" sz="1900" b="0" i="0" u="none" baseline="0" dirty="0"/>
              <a:t>.</a:t>
            </a:r>
          </a:p>
          <a:p>
            <a:pPr marL="457200" indent="-457200" algn="l" rtl="0">
              <a:spcAft>
                <a:spcPts val="800"/>
              </a:spcAft>
              <a:buAutoNum type="arabicPeriod"/>
            </a:pPr>
            <a:r>
              <a:rPr lang="x-none" sz="1900" b="0" i="0" u="none" baseline="0" dirty="0"/>
              <a:t>Niveau de mise en œuvre : </a:t>
            </a:r>
            <a:r>
              <a:rPr lang="x-none" sz="1900" b="1" i="0" u="none" baseline="0" dirty="0"/>
              <a:t>District</a:t>
            </a:r>
          </a:p>
          <a:p>
            <a:pPr marL="457200" indent="-457200" algn="l" rtl="0">
              <a:buAutoNum type="arabicPeriod"/>
            </a:pPr>
            <a:r>
              <a:rPr lang="x-none" sz="1900" b="0" i="0" u="none" baseline="0" dirty="0"/>
              <a:t>Sélectionnez les </a:t>
            </a:r>
            <a:r>
              <a:rPr lang="fr-CA" sz="1900" b="0" i="0" u="none" baseline="0" dirty="0"/>
              <a:t>d</a:t>
            </a:r>
            <a:r>
              <a:rPr lang="x-none" sz="1900" b="0" i="0" u="none" baseline="0" dirty="0"/>
              <a:t>istricts suivants (à partir de la province </a:t>
            </a:r>
            <a:r>
              <a:rPr lang="x-none" sz="1900" b="1" i="0" u="none" baseline="0" dirty="0"/>
              <a:t>Sud</a:t>
            </a:r>
            <a:r>
              <a:rPr lang="x-none" sz="1900" b="0" i="0" u="none" baseline="0" dirty="0"/>
              <a:t>) :</a:t>
            </a:r>
          </a:p>
          <a:p>
            <a:pPr marL="742950" lvl="2" indent="-285750" algn="l" rtl="0">
              <a:spcBef>
                <a:spcPts val="0"/>
              </a:spcBef>
              <a:buSzPct val="100000"/>
              <a:buFont typeface="Wingdings" charset="2"/>
              <a:buChar char="§"/>
            </a:pPr>
            <a:r>
              <a:rPr lang="x-none" b="1" i="0" u="none" baseline="0" dirty="0"/>
              <a:t>Astori</a:t>
            </a:r>
            <a:endParaRPr lang="x-none" dirty="0"/>
          </a:p>
          <a:p>
            <a:pPr marL="742950" lvl="2" indent="-285750" algn="l" rtl="0">
              <a:buSzPct val="100000"/>
              <a:buFont typeface="Wingdings" charset="2"/>
              <a:buChar char="§"/>
            </a:pPr>
            <a:r>
              <a:rPr lang="x-none" b="1" i="0" u="none" baseline="0" dirty="0"/>
              <a:t>Brodsi</a:t>
            </a:r>
            <a:endParaRPr lang="x-none" dirty="0"/>
          </a:p>
          <a:p>
            <a:pPr marL="742950" lvl="2" indent="-285750" algn="l" rtl="0">
              <a:buSzPct val="100000"/>
              <a:buFont typeface="Wingdings" charset="2"/>
              <a:buChar char="§"/>
            </a:pPr>
            <a:r>
              <a:rPr lang="x-none" b="1" i="0" u="none" baseline="0" dirty="0"/>
              <a:t>Conichi</a:t>
            </a:r>
            <a:r>
              <a:rPr lang="x-none" b="0" i="0" u="none" baseline="0" dirty="0"/>
              <a:t> </a:t>
            </a:r>
          </a:p>
          <a:p>
            <a:pPr marL="742950" lvl="2" indent="-285750" algn="l" rtl="0">
              <a:buSzPct val="100000"/>
              <a:buFont typeface="Wingdings" charset="2"/>
              <a:buChar char="§"/>
            </a:pPr>
            <a:r>
              <a:rPr lang="x-none" b="1" i="0" u="none" baseline="0" dirty="0"/>
              <a:t>Druna</a:t>
            </a:r>
            <a:endParaRPr lang="x-none" dirty="0"/>
          </a:p>
          <a:p>
            <a:pPr marL="742950" lvl="2" indent="-285750" algn="l" rtl="0">
              <a:buSzPct val="100000"/>
              <a:buFont typeface="Wingdings" charset="2"/>
              <a:buChar char="§"/>
            </a:pPr>
            <a:r>
              <a:rPr lang="x-none" b="1" i="0" u="none" baseline="0" dirty="0"/>
              <a:t>Elona</a:t>
            </a:r>
            <a:r>
              <a:rPr lang="x-none" b="0" i="0" u="none" baseline="0" dirty="0"/>
              <a:t> </a:t>
            </a:r>
          </a:p>
          <a:p>
            <a:pPr marL="742950" lvl="2" indent="-285750" algn="l" rtl="0">
              <a:spcAft>
                <a:spcPts val="800"/>
              </a:spcAft>
              <a:buSzPct val="100000"/>
              <a:buFont typeface="Wingdings" charset="2"/>
              <a:buChar char="§"/>
            </a:pPr>
            <a:r>
              <a:rPr lang="x-none" b="1" i="0" u="none" baseline="0" dirty="0"/>
              <a:t>Flora</a:t>
            </a:r>
            <a:r>
              <a:rPr lang="x-none" b="0" i="0" u="none" baseline="0" dirty="0"/>
              <a:t> </a:t>
            </a:r>
            <a:endParaRPr lang="x-none" sz="1900" dirty="0"/>
          </a:p>
          <a:p>
            <a:pPr marL="457200" indent="-457200" algn="l" rtl="0">
              <a:spcAft>
                <a:spcPts val="800"/>
              </a:spcAft>
              <a:buAutoNum type="arabicPeriod"/>
            </a:pPr>
            <a:r>
              <a:rPr lang="x-none" sz="1900" b="0" i="0" u="none" baseline="0" dirty="0"/>
              <a:t>Cliquez sur </a:t>
            </a:r>
            <a:r>
              <a:rPr lang="x-none" sz="1900" b="1" i="0" u="none" baseline="0" dirty="0"/>
              <a:t>Suivant.</a:t>
            </a:r>
          </a:p>
          <a:p>
            <a:pPr marL="457200" indent="-457200" algn="l" rtl="0">
              <a:buAutoNum type="arabicPeriod"/>
            </a:pPr>
            <a:r>
              <a:rPr lang="x-none" sz="1900" b="0" i="0" u="none" baseline="0" dirty="0"/>
              <a:t>Enregistrez le fichier d'importation sur votre ordinateur.</a:t>
            </a:r>
            <a:r>
              <a:rPr lang="x-none" b="0" i="0" u="none" baseline="0" dirty="0"/>
              <a:t>	</a:t>
            </a:r>
          </a:p>
          <a:p>
            <a:pPr marL="457200" indent="-457200" algn="l" rtl="0">
              <a:buNone/>
            </a:pPr>
            <a:endParaRPr lang="x-none" dirty="0"/>
          </a:p>
          <a:p>
            <a:pPr marL="457200" indent="-457200" algn="l" rtl="0">
              <a:buAutoNum type="arabicPeriod"/>
            </a:pPr>
            <a:endParaRPr lang="x-none" dirty="0"/>
          </a:p>
        </p:txBody>
      </p:sp>
    </p:spTree>
    <p:extLst>
      <p:ext uri="{BB962C8B-B14F-4D97-AF65-F5344CB8AC3E}">
        <p14:creationId xmlns:p14="http://schemas.microsoft.com/office/powerpoint/2010/main" val="3109389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x-none" b="1" i="0" u="none" baseline="0"/>
              <a:t>Remplir le formulaire</a:t>
            </a:r>
          </a:p>
        </p:txBody>
      </p:sp>
      <p:sp>
        <p:nvSpPr>
          <p:cNvPr id="5" name="Text Placeholder 4"/>
          <p:cNvSpPr>
            <a:spLocks noGrp="1"/>
          </p:cNvSpPr>
          <p:nvPr>
            <p:ph type="body" sz="quarter" idx="10"/>
          </p:nvPr>
        </p:nvSpPr>
        <p:spPr/>
        <p:txBody>
          <a:bodyPr/>
          <a:lstStyle/>
          <a:p>
            <a:pPr marL="457200" lvl="1" indent="-457200" algn="l" rtl="0">
              <a:spcAft>
                <a:spcPts val="1200"/>
              </a:spcAft>
              <a:buFont typeface="+mj-lt"/>
              <a:buAutoNum type="arabicPeriod"/>
            </a:pPr>
            <a:r>
              <a:rPr lang="x-none" sz="1900" b="0" i="0" u="none" baseline="0"/>
              <a:t>Saisissez les exemples de données dans la feuille de travail Prise en charge de la morbidité de la FL qui est affichée sur votre ordinateur.  Utilisez les numéros que vous voulez, ils n'ont pas besoin d'être précis pour cet exercice. </a:t>
            </a:r>
          </a:p>
          <a:p>
            <a:pPr marL="457200" lvl="1" indent="-457200" algn="l" rtl="0">
              <a:spcAft>
                <a:spcPts val="1200"/>
              </a:spcAft>
              <a:buFont typeface="+mj-lt"/>
              <a:buAutoNum type="arabicPeriod"/>
            </a:pPr>
            <a:r>
              <a:rPr lang="x-none" sz="1900" b="0" i="0" u="none" baseline="0"/>
              <a:t>Enregistrez et fermez le fichier d'importation.</a:t>
            </a:r>
          </a:p>
          <a:p>
            <a:endParaRPr lang="x-none" dirty="0"/>
          </a:p>
        </p:txBody>
      </p:sp>
    </p:spTree>
    <p:extLst>
      <p:ext uri="{BB962C8B-B14F-4D97-AF65-F5344CB8AC3E}">
        <p14:creationId xmlns:p14="http://schemas.microsoft.com/office/powerpoint/2010/main" val="12138786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x-none" b="1" i="0" u="none" baseline="0"/>
              <a:t>Vérifiez qu'il n'y a pas d'erreurs de validation lors du téléchargement du fichier</a:t>
            </a:r>
          </a:p>
        </p:txBody>
      </p:sp>
      <p:sp>
        <p:nvSpPr>
          <p:cNvPr id="5" name="Text Placeholder 4"/>
          <p:cNvSpPr>
            <a:spLocks noGrp="1"/>
          </p:cNvSpPr>
          <p:nvPr>
            <p:ph type="body" sz="quarter" idx="10"/>
          </p:nvPr>
        </p:nvSpPr>
        <p:spPr/>
        <p:txBody>
          <a:bodyPr/>
          <a:lstStyle/>
          <a:p>
            <a:pPr algn="l" rtl="0"/>
            <a:r>
              <a:rPr lang="x-none" b="0" i="0" u="none" baseline="0"/>
              <a:t>Choisissez </a:t>
            </a:r>
            <a:r>
              <a:rPr lang="x-none" b="1" i="0" u="none" baseline="0"/>
              <a:t>Vérifier qu'il n'y a pas d'erreurs de validation lors du téléchargement du fichier</a:t>
            </a:r>
          </a:p>
          <a:p>
            <a:pPr algn="l" rtl="0"/>
            <a:r>
              <a:rPr lang="x-none" b="0" i="0" u="none" baseline="0"/>
              <a:t>Cherchez et sélectionnez le fichier</a:t>
            </a:r>
          </a:p>
          <a:p>
            <a:pPr algn="l" rtl="0"/>
            <a:r>
              <a:rPr lang="x-none" b="0" i="0" u="none" baseline="0"/>
              <a:t>Notez les </a:t>
            </a:r>
            <a:r>
              <a:rPr lang="x-none" b="1" i="0" u="none" baseline="0"/>
              <a:t>erreurs de validation.</a:t>
            </a:r>
          </a:p>
          <a:p>
            <a:pPr algn="l" rtl="0"/>
            <a:r>
              <a:rPr lang="x-none" b="0" i="0" u="none" baseline="0"/>
              <a:t>Cliquez sur </a:t>
            </a:r>
            <a:r>
              <a:rPr lang="x-none" b="1" i="0" u="none" baseline="0"/>
              <a:t>Précédent </a:t>
            </a:r>
            <a:r>
              <a:rPr lang="x-none" b="0" i="0" u="none" baseline="0"/>
              <a:t>pour revenir à l'écran précédent.</a:t>
            </a:r>
          </a:p>
          <a:p>
            <a:pPr algn="l" rtl="0"/>
            <a:r>
              <a:rPr lang="x-none" b="0" i="0" u="none" baseline="0"/>
              <a:t>Corrigez les erreurs dans le fichier Excel, si nécessaire.</a:t>
            </a:r>
          </a:p>
          <a:p>
            <a:pPr algn="l" rtl="0"/>
            <a:r>
              <a:rPr lang="x-none" b="0" i="0" u="none" baseline="0"/>
              <a:t>Enregistrez et fermez le fichier d'importation.</a:t>
            </a:r>
          </a:p>
        </p:txBody>
      </p:sp>
    </p:spTree>
    <p:extLst>
      <p:ext uri="{BB962C8B-B14F-4D97-AF65-F5344CB8AC3E}">
        <p14:creationId xmlns:p14="http://schemas.microsoft.com/office/powerpoint/2010/main" val="14065441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400" b="1" i="0" u="none" baseline="0"/>
              <a:t>Importer les données pour une</a:t>
            </a:r>
            <a:r>
              <a:rPr lang="x-none" b="1" i="0" u="none" baseline="0"/>
              <a:t> </a:t>
            </a:r>
            <a:r>
              <a:rPr lang="x-none"/>
              <a:t/>
            </a:r>
            <a:br>
              <a:rPr lang="x-none"/>
            </a:br>
            <a:r>
              <a:rPr lang="x-none" b="1" i="0" u="none" baseline="0"/>
              <a:t>intervention de prise en charge de la morbidité de la FL</a:t>
            </a:r>
            <a:endParaRPr lang="x-none" sz="2400" dirty="0">
              <a:solidFill>
                <a:srgbClr val="066E9F"/>
              </a:solidFill>
            </a:endParaRPr>
          </a:p>
        </p:txBody>
      </p:sp>
      <p:sp>
        <p:nvSpPr>
          <p:cNvPr id="2" name="Text Placeholder 1"/>
          <p:cNvSpPr>
            <a:spLocks noGrp="1"/>
          </p:cNvSpPr>
          <p:nvPr>
            <p:ph type="body" sz="quarter" idx="10"/>
          </p:nvPr>
        </p:nvSpPr>
        <p:spPr>
          <a:xfrm>
            <a:off x="762000" y="1447800"/>
            <a:ext cx="7696200" cy="4953000"/>
          </a:xfrm>
          <a:prstGeom prst="rect">
            <a:avLst/>
          </a:prstGeom>
        </p:spPr>
        <p:txBody>
          <a:bodyPr>
            <a:normAutofit/>
          </a:bodyPr>
          <a:lstStyle/>
          <a:p>
            <a:pPr marL="457200" lvl="1" indent="-457200">
              <a:spcAft>
                <a:spcPts val="1800"/>
              </a:spcAft>
              <a:buFont typeface="+mj-lt"/>
              <a:buAutoNum type="arabicPeriod"/>
            </a:pPr>
            <a:r>
              <a:rPr lang="x-none" sz="1900" dirty="0"/>
              <a:t>Sélectionnez </a:t>
            </a:r>
            <a:r>
              <a:rPr lang="x-none" sz="1900" b="1" dirty="0"/>
              <a:t>Télécharger le fichier d'importation</a:t>
            </a:r>
            <a:r>
              <a:rPr lang="x-none" sz="1900" dirty="0"/>
              <a:t>. </a:t>
            </a:r>
            <a:endParaRPr lang="fr-CA" sz="1900" dirty="0"/>
          </a:p>
          <a:p>
            <a:pPr marL="457200" lvl="1" indent="-457200">
              <a:spcAft>
                <a:spcPts val="1800"/>
              </a:spcAft>
              <a:buFont typeface="+mj-lt"/>
              <a:buAutoNum type="arabicPeriod"/>
            </a:pPr>
            <a:r>
              <a:rPr lang="x-none" sz="2000" dirty="0"/>
              <a:t>La base de données vous avertira en cas de problèmes lors de l'importation. Corrigez toute erreur et essayez de nouveau</a:t>
            </a:r>
            <a:r>
              <a:rPr lang="x-none" b="0" i="0" u="none" baseline="0" dirty="0"/>
              <a:t>.</a:t>
            </a:r>
            <a:r>
              <a:rPr lang="x-none" sz="1900" b="0" i="0" u="none" baseline="0" dirty="0"/>
              <a:t> </a:t>
            </a:r>
          </a:p>
          <a:p>
            <a:pPr marL="457200" lvl="1" indent="-457200" algn="l" rtl="0">
              <a:buFont typeface="+mj-lt"/>
              <a:buAutoNum type="arabicPeriod"/>
            </a:pPr>
            <a:r>
              <a:rPr lang="x-none" sz="1900" b="0" i="0" u="none" baseline="0" dirty="0"/>
              <a:t>Une fois le fichier importé correctement, cliquez sur </a:t>
            </a:r>
            <a:r>
              <a:rPr lang="x-none" sz="1900" b="1" i="0" u="none" baseline="0" dirty="0"/>
              <a:t>Suivant</a:t>
            </a:r>
            <a:r>
              <a:rPr lang="x-none" sz="1900" b="0" i="0" u="none" baseline="0" dirty="0"/>
              <a:t>. </a:t>
            </a:r>
          </a:p>
          <a:p>
            <a:pPr marL="457200" lvl="1" indent="-457200" algn="l" rtl="0">
              <a:buNone/>
            </a:pPr>
            <a:endParaRPr lang="x-none" dirty="0"/>
          </a:p>
          <a:p>
            <a:pPr marL="457200" indent="-457200" algn="l" rtl="0">
              <a:buAutoNum type="arabicPeriod"/>
            </a:pPr>
            <a:endParaRPr lang="x-none" dirty="0"/>
          </a:p>
        </p:txBody>
      </p:sp>
      <p:sp>
        <p:nvSpPr>
          <p:cNvPr id="4" name="TextBox 3"/>
          <p:cNvSpPr txBox="1"/>
          <p:nvPr/>
        </p:nvSpPr>
        <p:spPr>
          <a:xfrm>
            <a:off x="762000" y="5297269"/>
            <a:ext cx="7467600" cy="646331"/>
          </a:xfrm>
          <a:prstGeom prst="rect">
            <a:avLst/>
          </a:prstGeom>
          <a:noFill/>
        </p:spPr>
        <p:txBody>
          <a:bodyPr wrap="square" rtlCol="0">
            <a:spAutoFit/>
          </a:bodyPr>
          <a:lstStyle/>
          <a:p>
            <a:pPr marL="0" lvl="1" algn="l" rtl="0"/>
            <a:r>
              <a:rPr lang="x-none" b="1" i="0" u="none" baseline="0">
                <a:solidFill>
                  <a:srgbClr val="17375D"/>
                </a:solidFill>
                <a:latin typeface="Segoe UI Semibold" pitchFamily="34" charset="0"/>
              </a:rPr>
              <a:t>Trouvez le formulaire Intervention que vous venez d'importer dans la zone de liste Intervention pour Astori, Brodsi, Conichi, Druna, Elona et Flora.</a:t>
            </a:r>
            <a:endParaRPr lang="x-none" b="1" dirty="0">
              <a:solidFill>
                <a:srgbClr val="17375D"/>
              </a:solidFill>
            </a:endParaRPr>
          </a:p>
        </p:txBody>
      </p:sp>
    </p:spTree>
    <p:extLst>
      <p:ext uri="{BB962C8B-B14F-4D97-AF65-F5344CB8AC3E}">
        <p14:creationId xmlns:p14="http://schemas.microsoft.com/office/powerpoint/2010/main" val="15166336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pPr algn="l" rtl="0"/>
            <a:r>
              <a:rPr lang="x-none" b="0" i="0" u="none" baseline="0">
                <a:solidFill>
                  <a:srgbClr val="DCE6F2"/>
                </a:solidFill>
              </a:rPr>
              <a:t>redécoupage</a:t>
            </a:r>
          </a:p>
        </p:txBody>
      </p:sp>
      <p:sp>
        <p:nvSpPr>
          <p:cNvPr id="4" name="Content Placeholder 3"/>
          <p:cNvSpPr>
            <a:spLocks noGrp="1"/>
          </p:cNvSpPr>
          <p:nvPr>
            <p:ph idx="1"/>
          </p:nvPr>
        </p:nvSpPr>
        <p:spPr>
          <a:xfrm>
            <a:off x="533400" y="1752600"/>
            <a:ext cx="7848600" cy="4525963"/>
          </a:xfrm>
        </p:spPr>
        <p:txBody>
          <a:bodyPr/>
          <a:lstStyle/>
          <a:p>
            <a:pPr lvl="0" algn="l" rtl="0">
              <a:spcAft>
                <a:spcPts val="1200"/>
              </a:spcAft>
              <a:buSzPct val="120000"/>
            </a:pPr>
            <a:r>
              <a:rPr lang="x-none" b="0" i="0" u="none" baseline="0" dirty="0">
                <a:solidFill>
                  <a:srgbClr val="17375D"/>
                </a:solidFill>
              </a:rPr>
              <a:t>Plusieurs unités administratives peuvent être combinées à la fois pour former une zone d'enquête, par ex. Enquêtes de cartographie de STH dans une zone écologique, enquête d'évaluation de transmission de </a:t>
            </a:r>
            <a:r>
              <a:rPr lang="fr-CA" b="0" i="0" u="none" baseline="0" dirty="0">
                <a:solidFill>
                  <a:srgbClr val="17375D"/>
                </a:solidFill>
              </a:rPr>
              <a:t>FL</a:t>
            </a:r>
            <a:r>
              <a:rPr lang="x-none" b="0" i="0" u="none" baseline="0" dirty="0">
                <a:solidFill>
                  <a:srgbClr val="17375D"/>
                </a:solidFill>
              </a:rPr>
              <a:t>. </a:t>
            </a:r>
          </a:p>
          <a:p>
            <a:pPr lvl="0" algn="l" rtl="0">
              <a:spcAft>
                <a:spcPts val="1200"/>
              </a:spcAft>
              <a:buSzPct val="120000"/>
            </a:pPr>
            <a:r>
              <a:rPr lang="x-none" b="0" i="0" u="none" baseline="0" dirty="0">
                <a:solidFill>
                  <a:srgbClr val="17375D"/>
                </a:solidFill>
              </a:rPr>
              <a:t>Vous pouvez importer des données en bloc en créant un nom temporaire pour la zone d'enquête et en attribuant des unités administratives pendant le processus d'importation.</a:t>
            </a:r>
          </a:p>
        </p:txBody>
      </p:sp>
      <p:sp>
        <p:nvSpPr>
          <p:cNvPr id="2" name="Title 1"/>
          <p:cNvSpPr>
            <a:spLocks noGrp="1"/>
          </p:cNvSpPr>
          <p:nvPr>
            <p:ph type="title"/>
          </p:nvPr>
        </p:nvSpPr>
        <p:spPr>
          <a:xfrm>
            <a:off x="228600" y="533400"/>
            <a:ext cx="6779304" cy="871180"/>
          </a:xfrm>
        </p:spPr>
        <p:txBody>
          <a:bodyPr/>
          <a:lstStyle/>
          <a:p>
            <a:pPr algn="l" rtl="0"/>
            <a:r>
              <a:rPr lang="x-none" sz="2400" b="1" i="0" u="none" baseline="0" dirty="0"/>
              <a:t>Importation en bloc pour les enquêtes avec </a:t>
            </a:r>
            <a:r>
              <a:rPr lang="fr-CA" sz="2400" b="1" i="0" u="none" baseline="0" dirty="0"/>
              <a:t/>
            </a:r>
            <a:br>
              <a:rPr lang="fr-CA" sz="2400" b="1" i="0" u="none" baseline="0" dirty="0"/>
            </a:br>
            <a:r>
              <a:rPr lang="x-none" sz="2400" b="1" i="0" u="none" baseline="0" dirty="0"/>
              <a:t>plusieurs unités administratives</a:t>
            </a:r>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8" name="TextBox 7"/>
          <p:cNvSpPr txBox="1"/>
          <p:nvPr/>
        </p:nvSpPr>
        <p:spPr>
          <a:xfrm>
            <a:off x="533400" y="5257800"/>
            <a:ext cx="8001000" cy="923330"/>
          </a:xfrm>
          <a:prstGeom prst="rect">
            <a:avLst/>
          </a:prstGeom>
          <a:noFill/>
        </p:spPr>
        <p:txBody>
          <a:bodyPr wrap="square" rtlCol="0">
            <a:spAutoFit/>
          </a:bodyPr>
          <a:lstStyle/>
          <a:p>
            <a:pPr algn="l" rtl="0"/>
            <a:r>
              <a:rPr lang="x-none" b="1" i="0" u="none" baseline="0">
                <a:solidFill>
                  <a:srgbClr val="932323"/>
                </a:solidFill>
                <a:latin typeface="Segoe UI" pitchFamily="34" charset="0"/>
                <a:ea typeface="Segoe UI" pitchFamily="34" charset="0"/>
                <a:cs typeface="Segoe UI" pitchFamily="34" charset="0"/>
              </a:rPr>
              <a:t>Note importante :</a:t>
            </a:r>
            <a:r>
              <a:rPr lang="x-none" b="0" i="0" u="none" baseline="0">
                <a:solidFill>
                  <a:srgbClr val="932323"/>
                </a:solidFill>
                <a:latin typeface="Segoe UI Semibold" pitchFamily="34" charset="0"/>
                <a:ea typeface="Segoe UI" pitchFamily="34" charset="0"/>
                <a:cs typeface="Segoe UI" pitchFamily="34" charset="0"/>
              </a:rPr>
              <a:t> </a:t>
            </a:r>
            <a:r>
              <a:rPr lang="x-none" b="0" i="0" u="none" baseline="0">
                <a:solidFill>
                  <a:srgbClr val="17375D"/>
                </a:solidFill>
                <a:latin typeface="Segoe UI Semibold" pitchFamily="34" charset="0"/>
                <a:ea typeface="Segoe UI" pitchFamily="34" charset="0"/>
                <a:cs typeface="Segoe UI" pitchFamily="34" charset="0"/>
              </a:rPr>
              <a:t>Pour les enquêtes qui se déroulent dans une unité administrative à la fois, vous pouvez sélectionner « une unité administrative par enquête » et procéder à la sélection du niveau de mise en œuvre comme à l'importation en bloc.</a:t>
            </a:r>
          </a:p>
        </p:txBody>
      </p:sp>
    </p:spTree>
    <p:extLst>
      <p:ext uri="{BB962C8B-B14F-4D97-AF65-F5344CB8AC3E}">
        <p14:creationId xmlns:p14="http://schemas.microsoft.com/office/powerpoint/2010/main" val="3027724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x-none" b="1" i="0" u="none" baseline="0"/>
              <a:t>Créer un fichier d'importation pour l'enquête d'évaluation de la transmission FL </a:t>
            </a:r>
          </a:p>
        </p:txBody>
      </p:sp>
      <p:sp>
        <p:nvSpPr>
          <p:cNvPr id="3" name="Text Placeholder 2"/>
          <p:cNvSpPr>
            <a:spLocks noGrp="1"/>
          </p:cNvSpPr>
          <p:nvPr>
            <p:ph type="body" sz="quarter" idx="10"/>
          </p:nvPr>
        </p:nvSpPr>
        <p:spPr>
          <a:xfrm>
            <a:off x="762000" y="1173162"/>
            <a:ext cx="8077200" cy="5380038"/>
          </a:xfrm>
        </p:spPr>
        <p:txBody>
          <a:bodyPr/>
          <a:lstStyle/>
          <a:p>
            <a:pPr algn="l" rtl="0">
              <a:spcAft>
                <a:spcPts val="600"/>
              </a:spcAft>
            </a:pPr>
            <a:r>
              <a:rPr lang="x-none" sz="1900" b="0" i="0" u="none" baseline="0" dirty="0"/>
              <a:t>Sélectionnez plusieurs unités administratives par enquête</a:t>
            </a:r>
          </a:p>
          <a:p>
            <a:pPr algn="l" rtl="0">
              <a:spcAft>
                <a:spcPts val="600"/>
              </a:spcAft>
            </a:pPr>
            <a:r>
              <a:rPr lang="x-none" sz="1900" b="0" i="0" u="none" baseline="0" dirty="0"/>
              <a:t>Type : </a:t>
            </a:r>
            <a:r>
              <a:rPr lang="x-none" sz="1900" b="1" i="0" u="none" baseline="0" dirty="0"/>
              <a:t>Enquête d'évaluation de la transmission FL</a:t>
            </a:r>
          </a:p>
          <a:p>
            <a:pPr algn="l" rtl="0">
              <a:spcAft>
                <a:spcPts val="600"/>
              </a:spcAft>
            </a:pPr>
            <a:r>
              <a:rPr lang="x-none" sz="1900" b="0" i="0" u="none" baseline="0" dirty="0"/>
              <a:t>Cliquez sur </a:t>
            </a:r>
            <a:r>
              <a:rPr lang="x-none" sz="1900" b="1" i="0" u="none" baseline="0" dirty="0"/>
              <a:t>Créer un fichier d'importation</a:t>
            </a:r>
          </a:p>
          <a:p>
            <a:pPr algn="l" rtl="0">
              <a:spcAft>
                <a:spcPts val="600"/>
              </a:spcAft>
            </a:pPr>
            <a:r>
              <a:rPr lang="x-none" sz="1900" b="0" i="0" u="none" baseline="0" dirty="0"/>
              <a:t>Sélectionnez </a:t>
            </a:r>
            <a:r>
              <a:rPr lang="fr-CA" sz="1900" b="1" dirty="0"/>
              <a:t>P</a:t>
            </a:r>
            <a:r>
              <a:rPr lang="x-none" sz="1900" b="1" i="0" u="none" baseline="0" dirty="0"/>
              <a:t>lusieurs unités administratives par enquête</a:t>
            </a:r>
            <a:r>
              <a:rPr lang="x-none" sz="1900" b="0" i="0" u="none" baseline="0" dirty="0"/>
              <a:t> </a:t>
            </a:r>
          </a:p>
          <a:p>
            <a:pPr algn="l" rtl="0">
              <a:spcAft>
                <a:spcPts val="600"/>
              </a:spcAft>
            </a:pPr>
            <a:r>
              <a:rPr lang="x-none" sz="1900" b="0" i="0" u="none" baseline="0" dirty="0"/>
              <a:t>Cliquez sur </a:t>
            </a:r>
            <a:r>
              <a:rPr lang="x-none" sz="1900" b="1" i="0" u="none" baseline="0" dirty="0"/>
              <a:t>Ajouter un nouveau nom d'enquête </a:t>
            </a:r>
            <a:r>
              <a:rPr lang="x-none" sz="1900" b="0" i="0" u="none" baseline="0" dirty="0"/>
              <a:t>pour ajouter un nom temporaire pour chaque enquête qui sera importée</a:t>
            </a:r>
            <a:endParaRPr lang="x-none" sz="2700" dirty="0"/>
          </a:p>
          <a:p>
            <a:pPr algn="l" rtl="0"/>
            <a:r>
              <a:rPr lang="x-none" sz="1900" b="0" i="0" u="none" baseline="0" dirty="0"/>
              <a:t>Saisissez </a:t>
            </a:r>
            <a:r>
              <a:rPr lang="x-none" sz="1900" b="1" i="0" u="none" baseline="0" dirty="0"/>
              <a:t>Enquête1</a:t>
            </a:r>
            <a:r>
              <a:rPr lang="x-none" sz="1900" b="0" i="0" u="none" baseline="0" dirty="0"/>
              <a:t> et appuyez sur </a:t>
            </a:r>
            <a:r>
              <a:rPr lang="x-none" sz="1900" b="1" i="0" u="none" baseline="0" dirty="0"/>
              <a:t>Enregistrer</a:t>
            </a:r>
          </a:p>
          <a:p>
            <a:pPr algn="l" rtl="0">
              <a:spcAft>
                <a:spcPts val="600"/>
              </a:spcAft>
            </a:pPr>
            <a:r>
              <a:rPr lang="x-none" sz="1900" b="0" i="0" u="none" baseline="0" dirty="0"/>
              <a:t>Continuez à ajouter tous les noms d'enquête pour lesquels vous souhaitez importer des données</a:t>
            </a:r>
            <a:endParaRPr lang="x-none" sz="2700" b="1" dirty="0"/>
          </a:p>
          <a:p>
            <a:pPr algn="l" rtl="0">
              <a:spcAft>
                <a:spcPts val="600"/>
              </a:spcAft>
            </a:pPr>
            <a:r>
              <a:rPr lang="x-none" sz="1900" b="0" i="0" u="none" baseline="0" dirty="0"/>
              <a:t>Cliquez sur </a:t>
            </a:r>
            <a:r>
              <a:rPr lang="x-none" sz="1900" b="1" i="0" u="none" baseline="0" dirty="0"/>
              <a:t>Suivant</a:t>
            </a:r>
          </a:p>
          <a:p>
            <a:pPr algn="l" rtl="0">
              <a:spcAft>
                <a:spcPts val="600"/>
              </a:spcAft>
            </a:pPr>
            <a:r>
              <a:rPr lang="x-none" sz="1900" b="1" i="0" u="none" baseline="0" dirty="0"/>
              <a:t>Veuillez vérifier que toutes les listes liées disposent des valeurs nécessaires</a:t>
            </a:r>
            <a:r>
              <a:rPr lang="x-none" sz="1900" b="0" i="0" u="none" baseline="0" dirty="0"/>
              <a:t>, y compris tous les noms UE nécessaires</a:t>
            </a:r>
          </a:p>
          <a:p>
            <a:pPr algn="l" rtl="0">
              <a:spcAft>
                <a:spcPts val="600"/>
              </a:spcAft>
            </a:pPr>
            <a:r>
              <a:rPr lang="x-none" sz="1900" b="0" i="0" u="none" baseline="0" dirty="0"/>
              <a:t>Cliquez sur </a:t>
            </a:r>
            <a:r>
              <a:rPr lang="x-none" sz="1900" b="1" i="0" u="none" baseline="0" dirty="0"/>
              <a:t>Suivant</a:t>
            </a:r>
          </a:p>
          <a:p>
            <a:pPr algn="l" rtl="0">
              <a:spcAft>
                <a:spcPts val="600"/>
              </a:spcAft>
            </a:pPr>
            <a:r>
              <a:rPr lang="x-none" sz="1800" b="1" i="0" u="none" baseline="0" dirty="0"/>
              <a:t>Enregistrez</a:t>
            </a:r>
            <a:r>
              <a:rPr lang="x-none" sz="1800" b="0" i="0" u="none" baseline="0" dirty="0"/>
              <a:t> le fichier d'importation sur votre ordinateur</a:t>
            </a:r>
          </a:p>
          <a:p>
            <a:pPr algn="l" rtl="0">
              <a:spcAft>
                <a:spcPts val="600"/>
              </a:spcAft>
            </a:pPr>
            <a:endParaRPr lang="x-none" sz="1900" dirty="0"/>
          </a:p>
          <a:p>
            <a:pPr algn="l" rtl="0">
              <a:spcAft>
                <a:spcPts val="600"/>
              </a:spcAft>
            </a:pPr>
            <a:endParaRPr lang="x-none" sz="1900" b="1" dirty="0"/>
          </a:p>
          <a:p>
            <a:endParaRPr lang="x-none" dirty="0"/>
          </a:p>
        </p:txBody>
      </p:sp>
    </p:spTree>
    <p:extLst>
      <p:ext uri="{BB962C8B-B14F-4D97-AF65-F5344CB8AC3E}">
        <p14:creationId xmlns:p14="http://schemas.microsoft.com/office/powerpoint/2010/main" val="3316500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x-none" b="1" i="0" u="none" baseline="0"/>
              <a:t>Importer les données pour l'enquête d'évaluation de la transmission FL </a:t>
            </a:r>
          </a:p>
        </p:txBody>
      </p:sp>
      <p:sp>
        <p:nvSpPr>
          <p:cNvPr id="3" name="Text Placeholder 2"/>
          <p:cNvSpPr>
            <a:spLocks noGrp="1"/>
          </p:cNvSpPr>
          <p:nvPr>
            <p:ph type="body" sz="quarter" idx="10"/>
          </p:nvPr>
        </p:nvSpPr>
        <p:spPr/>
        <p:txBody>
          <a:bodyPr/>
          <a:lstStyle/>
          <a:p>
            <a:pPr marL="457200" lvl="1" indent="-457200" algn="l" rtl="0">
              <a:spcAft>
                <a:spcPts val="1200"/>
              </a:spcAft>
              <a:buFont typeface="+mj-lt"/>
              <a:buAutoNum type="arabicPeriod"/>
            </a:pPr>
            <a:r>
              <a:rPr lang="x-none" sz="1900" b="0" i="0" u="none" baseline="0" dirty="0"/>
              <a:t>Entrez les données d'échantillons dans la feuille d'enquête sur l'évaluation de la transmission de la FL qui est ouverte sur votre ordinateur. Veuillez indiquer tous les indicateurs requis.</a:t>
            </a:r>
          </a:p>
          <a:p>
            <a:pPr marL="457200" lvl="1" indent="-457200" algn="l" rtl="0">
              <a:spcAft>
                <a:spcPts val="1200"/>
              </a:spcAft>
              <a:buFont typeface="+mj-lt"/>
              <a:buAutoNum type="arabicPeriod"/>
            </a:pPr>
            <a:r>
              <a:rPr lang="x-none" sz="1900" b="1" i="0" u="none" baseline="0" dirty="0"/>
              <a:t>Enregistrez et fermez </a:t>
            </a:r>
            <a:r>
              <a:rPr lang="x-none" sz="1900" b="0" i="0" u="none" baseline="0" dirty="0"/>
              <a:t>le fichier d'importation.</a:t>
            </a:r>
          </a:p>
          <a:p>
            <a:pPr marL="457200" lvl="1" indent="-457200" algn="l" rtl="0">
              <a:spcAft>
                <a:spcPts val="1200"/>
              </a:spcAft>
              <a:buFont typeface="+mj-lt"/>
              <a:buAutoNum type="arabicPeriod"/>
            </a:pPr>
            <a:r>
              <a:rPr lang="x-none" sz="1900" b="0" i="0" u="none" baseline="0" dirty="0"/>
              <a:t>Choisissez </a:t>
            </a:r>
            <a:r>
              <a:rPr lang="x-none" sz="1900" b="1" i="0" u="none" baseline="0" dirty="0"/>
              <a:t>Télécharger le fichier.</a:t>
            </a:r>
            <a:r>
              <a:rPr lang="x-none" sz="1900" b="0" i="0" u="none" baseline="0" dirty="0"/>
              <a:t> </a:t>
            </a:r>
          </a:p>
          <a:p>
            <a:pPr marL="457200" lvl="1" indent="-457200" algn="l" rtl="0">
              <a:spcAft>
                <a:spcPts val="1200"/>
              </a:spcAft>
              <a:buFont typeface="+mj-lt"/>
              <a:buAutoNum type="arabicPeriod"/>
            </a:pPr>
            <a:r>
              <a:rPr lang="x-none" sz="1900" b="0" i="0" u="none" baseline="0" dirty="0"/>
              <a:t>Choisir les niveaux admin pour Enquête1</a:t>
            </a:r>
            <a:r>
              <a:rPr lang="fr-CA" sz="1900" b="0" i="0" u="none" baseline="0" dirty="0"/>
              <a:t>.</a:t>
            </a:r>
            <a:r>
              <a:rPr lang="x-none" sz="1900" b="0" i="0" u="none" baseline="0" dirty="0"/>
              <a:t> Vous devrez peut-être changer le niveau de mise en œuvre dans le </a:t>
            </a:r>
            <a:r>
              <a:rPr lang="x-none" sz="1900" b="1" i="0" u="none" baseline="0" dirty="0"/>
              <a:t>district</a:t>
            </a:r>
            <a:r>
              <a:rPr lang="x-none" sz="1900" b="0" i="0" u="none" baseline="0" dirty="0"/>
              <a:t>.</a:t>
            </a:r>
          </a:p>
          <a:p>
            <a:pPr marL="457200" lvl="1" indent="-457200" algn="l" rtl="0">
              <a:spcAft>
                <a:spcPts val="1200"/>
              </a:spcAft>
              <a:buFont typeface="+mj-lt"/>
              <a:buAutoNum type="arabicPeriod"/>
            </a:pPr>
            <a:r>
              <a:rPr lang="x-none" sz="1900" b="0" i="0" u="none" baseline="0" dirty="0"/>
              <a:t>Continuez à choisir les niveaux admin pour toutes les enquêtes.</a:t>
            </a:r>
            <a:endParaRPr lang="x-none" sz="1500" dirty="0"/>
          </a:p>
          <a:p>
            <a:pPr marL="457200" lvl="1" indent="-457200" algn="l" rtl="0">
              <a:spcAft>
                <a:spcPts val="1200"/>
              </a:spcAft>
              <a:buFont typeface="+mj-lt"/>
              <a:buAutoNum type="arabicPeriod"/>
            </a:pPr>
            <a:r>
              <a:rPr lang="x-none" sz="1900" b="0" i="0" u="none" baseline="0" dirty="0"/>
              <a:t>Une fois que le fichier est correctement importé, cliquez sur </a:t>
            </a:r>
            <a:r>
              <a:rPr lang="x-none" sz="1900" b="1" i="0" u="none" baseline="0" dirty="0"/>
              <a:t>Terminer.</a:t>
            </a:r>
            <a:r>
              <a:rPr lang="x-none" sz="1900" b="0" i="0" u="none" baseline="0" dirty="0"/>
              <a:t> </a:t>
            </a:r>
          </a:p>
          <a:p>
            <a:pPr marL="457200" lvl="1" indent="-457200" algn="l" rtl="0">
              <a:spcAft>
                <a:spcPts val="1200"/>
              </a:spcAft>
              <a:buFont typeface="+mj-lt"/>
              <a:buAutoNum type="arabicPeriod"/>
            </a:pPr>
            <a:endParaRPr lang="x-none" sz="1900" dirty="0"/>
          </a:p>
          <a:p>
            <a:pPr marL="457200" lvl="1" indent="-457200" algn="l" rtl="0">
              <a:spcAft>
                <a:spcPts val="1200"/>
              </a:spcAft>
              <a:buFont typeface="+mj-lt"/>
              <a:buAutoNum type="arabicPeriod"/>
            </a:pPr>
            <a:endParaRPr lang="x-none" sz="1900" dirty="0"/>
          </a:p>
          <a:p>
            <a:pPr marL="457200" lvl="1" indent="-457200" algn="l" rtl="0">
              <a:spcAft>
                <a:spcPts val="1200"/>
              </a:spcAft>
              <a:buFont typeface="+mj-lt"/>
              <a:buAutoNum type="arabicPeriod"/>
            </a:pPr>
            <a:endParaRPr lang="x-none" sz="1900" dirty="0"/>
          </a:p>
        </p:txBody>
      </p:sp>
    </p:spTree>
    <p:extLst>
      <p:ext uri="{BB962C8B-B14F-4D97-AF65-F5344CB8AC3E}">
        <p14:creationId xmlns:p14="http://schemas.microsoft.com/office/powerpoint/2010/main" val="214653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a:xfrm>
            <a:off x="171331" y="42335"/>
            <a:ext cx="1733669" cy="307777"/>
          </a:xfrm>
        </p:spPr>
        <p:txBody>
          <a:bodyPr rIns="0">
            <a:noAutofit/>
          </a:bodyPr>
          <a:lstStyle/>
          <a:p>
            <a:pPr algn="l" rtl="0"/>
            <a:r>
              <a:rPr lang="x-none" b="0" i="0" u="none" baseline="0"/>
              <a:t>g</a:t>
            </a:r>
            <a:r>
              <a:rPr lang="x-none" b="0" i="0" u="none" baseline="0">
                <a:solidFill>
                  <a:srgbClr val="DCE6F2"/>
                </a:solidFill>
              </a:rPr>
              <a:t>estion des données</a:t>
            </a:r>
          </a:p>
        </p:txBody>
      </p:sp>
      <p:sp>
        <p:nvSpPr>
          <p:cNvPr id="4" name="Content Placeholder 3"/>
          <p:cNvSpPr>
            <a:spLocks noGrp="1"/>
          </p:cNvSpPr>
          <p:nvPr>
            <p:ph idx="1"/>
          </p:nvPr>
        </p:nvSpPr>
        <p:spPr>
          <a:xfrm>
            <a:off x="685800" y="1143000"/>
            <a:ext cx="3352800" cy="4525963"/>
          </a:xfrm>
        </p:spPr>
        <p:txBody>
          <a:bodyPr/>
          <a:lstStyle/>
          <a:p>
            <a:pPr marL="0" indent="0" algn="l" rtl="0">
              <a:buNone/>
            </a:pPr>
            <a:r>
              <a:rPr lang="x-none" b="0" i="0" u="none" baseline="0"/>
              <a:t>Il est possible d’effectuer chaque année un suivi des informations démographiques à l'échelle nationale.</a:t>
            </a:r>
            <a:endParaRPr lang="x-none" sz="2200" dirty="0"/>
          </a:p>
        </p:txBody>
      </p:sp>
      <p:sp>
        <p:nvSpPr>
          <p:cNvPr id="2" name="Title 1"/>
          <p:cNvSpPr>
            <a:spLocks noGrp="1"/>
          </p:cNvSpPr>
          <p:nvPr>
            <p:ph type="title"/>
          </p:nvPr>
        </p:nvSpPr>
        <p:spPr>
          <a:xfrm>
            <a:off x="152401" y="369094"/>
            <a:ext cx="2514599" cy="516255"/>
          </a:xfrm>
        </p:spPr>
        <p:txBody>
          <a:bodyPr/>
          <a:lstStyle/>
          <a:p>
            <a:pPr algn="l" rtl="0"/>
            <a:r>
              <a:rPr lang="x-none" b="1" i="0" u="none" baseline="0"/>
              <a:t>Démographie</a:t>
            </a:r>
          </a:p>
        </p:txBody>
      </p:sp>
      <p:pic>
        <p:nvPicPr>
          <p:cNvPr id="7" name="Picture 6"/>
          <p:cNvPicPr>
            <a:picLocks noChangeAspect="1"/>
          </p:cNvPicPr>
          <p:nvPr/>
        </p:nvPicPr>
        <p:blipFill>
          <a:blip r:embed="rId3"/>
          <a:stretch>
            <a:fillRect/>
          </a:stretch>
        </p:blipFill>
        <p:spPr>
          <a:xfrm>
            <a:off x="3429000" y="2133600"/>
            <a:ext cx="5614987" cy="3318762"/>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066800"/>
            <a:ext cx="7848600" cy="4525963"/>
          </a:xfrm>
        </p:spPr>
        <p:txBody>
          <a:bodyPr/>
          <a:lstStyle/>
          <a:p>
            <a:pPr marL="0" indent="0" algn="l" rtl="0">
              <a:spcAft>
                <a:spcPts val="1200"/>
              </a:spcAft>
              <a:buNone/>
            </a:pPr>
            <a:r>
              <a:rPr lang="x-none" sz="2000" b="0" i="0" u="none" baseline="0" dirty="0"/>
              <a:t>Une fois les données importées, il sera peut être nécessaire de les examiner et d'en vérifier l'exactitude, d'ajouter les données manquantes ou bien de modifier les données erronées ou mises à jour à une date ultérieure.</a:t>
            </a:r>
          </a:p>
          <a:p>
            <a:pPr marL="640080" indent="-457200" algn="l" rtl="0">
              <a:spcAft>
                <a:spcPts val="600"/>
              </a:spcAft>
              <a:buFont typeface="+mj-lt"/>
              <a:buAutoNum type="arabicPeriod"/>
            </a:pPr>
            <a:r>
              <a:rPr lang="x-none" sz="2000" b="0" i="0" u="none" baseline="0" dirty="0"/>
              <a:t>À partir du tableau de bord, sélectionnez tout d'abord le site.</a:t>
            </a:r>
          </a:p>
          <a:p>
            <a:pPr marL="640080" indent="-457200" algn="l" rtl="0">
              <a:spcAft>
                <a:spcPts val="8400"/>
              </a:spcAft>
              <a:buFont typeface="+mj-lt"/>
              <a:buAutoNum type="arabicPeriod"/>
            </a:pPr>
            <a:r>
              <a:rPr lang="x-none" sz="2000" b="0" i="0" u="none" baseline="0" dirty="0"/>
              <a:t>Sélectionnez le formulaire importé que vous aimeriez examiner en cliquant sur le lien </a:t>
            </a:r>
            <a:r>
              <a:rPr lang="fr-CA" sz="2000" b="1" dirty="0"/>
              <a:t>A</a:t>
            </a:r>
            <a:r>
              <a:rPr lang="x-none" sz="2000" b="1" i="0" u="none" baseline="0" dirty="0"/>
              <a:t>fficher</a:t>
            </a:r>
            <a:r>
              <a:rPr lang="x-none" sz="2000" b="0" i="0" u="none" baseline="0" dirty="0"/>
              <a:t> situé près du nom du formulaire du module approprié de données d'activité.</a:t>
            </a:r>
          </a:p>
          <a:p>
            <a:pPr marL="640080" indent="-457200" algn="l" rtl="0">
              <a:spcAft>
                <a:spcPts val="600"/>
              </a:spcAft>
              <a:buFont typeface="+mj-lt"/>
              <a:buAutoNum type="arabicPeriod"/>
            </a:pPr>
            <a:r>
              <a:rPr lang="x-none" sz="2000" b="0" i="0" u="none" baseline="0" dirty="0"/>
              <a:t>Ceci vous amènera sur l'écran où vous pouvez examiner, ajouter et/ou modifier les données.</a:t>
            </a:r>
          </a:p>
          <a:p>
            <a:pPr marL="640080" indent="-457200" algn="l" rtl="0">
              <a:spcAft>
                <a:spcPts val="1200"/>
              </a:spcAft>
              <a:buFont typeface="+mj-lt"/>
              <a:buAutoNum type="arabicPeriod"/>
            </a:pPr>
            <a:r>
              <a:rPr lang="x-none" sz="2000" b="0" i="0" u="none" baseline="0" dirty="0"/>
              <a:t>Cliquez sur </a:t>
            </a:r>
            <a:r>
              <a:rPr lang="x-none" sz="2000" b="1" i="0" u="none" baseline="0" dirty="0"/>
              <a:t>Enregistrer</a:t>
            </a:r>
            <a:r>
              <a:rPr lang="x-none" sz="2000" b="0" i="0" u="none" baseline="0" dirty="0"/>
              <a:t> si vous </a:t>
            </a:r>
            <a:r>
              <a:rPr lang="fr-CA" sz="2000" b="0" i="0" u="none" baseline="0" dirty="0"/>
              <a:t>avez modifié</a:t>
            </a:r>
            <a:r>
              <a:rPr lang="x-none" sz="2000" b="0" i="0" u="none" baseline="0" dirty="0"/>
              <a:t> quoique ce soit.</a:t>
            </a:r>
          </a:p>
          <a:p>
            <a:endParaRPr lang="x-none" sz="1800" b="1" dirty="0"/>
          </a:p>
        </p:txBody>
      </p:sp>
      <p:pic>
        <p:nvPicPr>
          <p:cNvPr id="3" name="Picture 2" descr="94.PNG"/>
          <p:cNvPicPr>
            <a:picLocks noChangeAspect="1"/>
          </p:cNvPicPr>
          <p:nvPr/>
        </p:nvPicPr>
        <p:blipFill rotWithShape="1">
          <a:blip r:embed="rId3">
            <a:extLst>
              <a:ext uri="{28A0092B-C50C-407E-A947-70E740481C1C}">
                <a14:useLocalDpi xmlns:a14="http://schemas.microsoft.com/office/drawing/2010/main" val="0"/>
              </a:ext>
            </a:extLst>
          </a:blip>
          <a:srcRect l="2154" t="9578" r="16102" b="59149"/>
          <a:stretch/>
        </p:blipFill>
        <p:spPr>
          <a:xfrm>
            <a:off x="1025753" y="4177860"/>
            <a:ext cx="7280047" cy="646393"/>
          </a:xfrm>
          <a:prstGeom prst="rect">
            <a:avLst/>
          </a:prstGeom>
          <a:effectLst>
            <a:outerShdw blurRad="63500" sx="101000" sy="101000" algn="ctr" rotWithShape="0">
              <a:schemeClr val="bg1">
                <a:lumMod val="50000"/>
                <a:alpha val="40000"/>
              </a:schemeClr>
            </a:outerShdw>
          </a:effectLst>
        </p:spPr>
      </p:pic>
      <p:sp>
        <p:nvSpPr>
          <p:cNvPr id="7" name="Text Placeholder 2"/>
          <p:cNvSpPr>
            <a:spLocks noGrp="1"/>
          </p:cNvSpPr>
          <p:nvPr>
            <p:ph type="body" sz="quarter" idx="13"/>
          </p:nvPr>
        </p:nvSpPr>
        <p:spPr>
          <a:xfrm>
            <a:off x="171331" y="42335"/>
            <a:ext cx="3562469" cy="307777"/>
          </a:xfrm>
        </p:spPr>
        <p:txBody>
          <a:bodyPr>
            <a:noAutofit/>
          </a:bodyPr>
          <a:lstStyle/>
          <a:p>
            <a:pPr algn="l" rtl="0"/>
            <a:r>
              <a:rPr lang="x-none" b="0" i="0" u="none" baseline="0"/>
              <a:t>s</a:t>
            </a:r>
            <a:r>
              <a:rPr lang="x-none" b="0" i="0" u="none" baseline="0">
                <a:solidFill>
                  <a:srgbClr val="DCE6F2"/>
                </a:solidFill>
              </a:rPr>
              <a:t>aisie de données : importation en bloc</a:t>
            </a:r>
          </a:p>
        </p:txBody>
      </p:sp>
      <p:sp>
        <p:nvSpPr>
          <p:cNvPr id="2" name="Title 1"/>
          <p:cNvSpPr>
            <a:spLocks noGrp="1"/>
          </p:cNvSpPr>
          <p:nvPr>
            <p:ph type="title"/>
          </p:nvPr>
        </p:nvSpPr>
        <p:spPr>
          <a:xfrm>
            <a:off x="152400" y="385227"/>
            <a:ext cx="6458288" cy="483989"/>
          </a:xfrm>
        </p:spPr>
        <p:txBody>
          <a:bodyPr/>
          <a:lstStyle/>
          <a:p>
            <a:pPr algn="l" rtl="0"/>
            <a:r>
              <a:rPr lang="x-none" sz="2400" b="1" i="0" u="none" baseline="0"/>
              <a:t>Examiner/Modifier les données importées</a:t>
            </a:r>
          </a:p>
        </p:txBody>
      </p:sp>
      <p:sp>
        <p:nvSpPr>
          <p:cNvPr id="9" name="Rounded Rectangle 8"/>
          <p:cNvSpPr/>
          <p:nvPr/>
        </p:nvSpPr>
        <p:spPr>
          <a:xfrm rot="10800000">
            <a:off x="6878669" y="4453620"/>
            <a:ext cx="792804" cy="197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0" name="Right Arrow 9"/>
          <p:cNvSpPr/>
          <p:nvPr/>
        </p:nvSpPr>
        <p:spPr>
          <a:xfrm rot="5400000">
            <a:off x="7042109" y="3959484"/>
            <a:ext cx="3048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extLst>
      <p:ext uri="{BB962C8B-B14F-4D97-AF65-F5344CB8AC3E}">
        <p14:creationId xmlns:p14="http://schemas.microsoft.com/office/powerpoint/2010/main" val="23079284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2800"/>
            <a:ext cx="8229600" cy="715963"/>
          </a:xfrm>
        </p:spPr>
        <p:txBody>
          <a:bodyPr/>
          <a:lstStyle/>
          <a:p>
            <a:pPr algn="l" rtl="0"/>
            <a:r>
              <a:rPr lang="x-none" sz="4000" b="0" i="0" u="none" baseline="0"/>
              <a:t>Mise à jour pour une nouvelle année</a:t>
            </a:r>
          </a:p>
        </p:txBody>
      </p:sp>
      <p:sp>
        <p:nvSpPr>
          <p:cNvPr id="3" name="Text Placeholder 2"/>
          <p:cNvSpPr>
            <a:spLocks noGrp="1"/>
          </p:cNvSpPr>
          <p:nvPr>
            <p:ph type="body" idx="1"/>
          </p:nvPr>
        </p:nvSpPr>
        <p:spPr>
          <a:xfrm>
            <a:off x="685800" y="4648200"/>
            <a:ext cx="6858000" cy="1447800"/>
          </a:xfrm>
        </p:spPr>
        <p:txBody>
          <a:bodyPr/>
          <a:lstStyle/>
          <a:p>
            <a:pPr algn="l" rtl="0"/>
            <a:r>
              <a:rPr lang="x-none" b="0" i="0" u="none" baseline="0"/>
              <a:t>La base de données intégrée des données MTN peut vous aider à mettre à jour vos informations pour une nouvelle année. </a:t>
            </a:r>
          </a:p>
        </p:txBody>
      </p:sp>
    </p:spTree>
    <p:extLst>
      <p:ext uri="{BB962C8B-B14F-4D97-AF65-F5344CB8AC3E}">
        <p14:creationId xmlns:p14="http://schemas.microsoft.com/office/powerpoint/2010/main" val="40896987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4233" y="4495800"/>
            <a:ext cx="5181600" cy="20828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3" name="Content Placeholder 2"/>
          <p:cNvSpPr>
            <a:spLocks noGrp="1"/>
          </p:cNvSpPr>
          <p:nvPr>
            <p:ph idx="1"/>
          </p:nvPr>
        </p:nvSpPr>
        <p:spPr>
          <a:prstGeom prst="rect">
            <a:avLst/>
          </a:prstGeom>
        </p:spPr>
        <p:txBody>
          <a:bodyPr/>
          <a:lstStyle/>
          <a:p>
            <a:pPr algn="l" rtl="0">
              <a:spcAft>
                <a:spcPts val="1200"/>
              </a:spcAft>
              <a:buNone/>
            </a:pPr>
            <a:r>
              <a:rPr lang="x-none" b="0" i="0" u="none" baseline="0"/>
              <a:t>Il existe deux ensembles d'informations dans la base de données intégrée des données MTN qui doivent être mises a jour régulièrement : </a:t>
            </a:r>
          </a:p>
          <a:p>
            <a:pPr lvl="1" algn="l" rtl="0">
              <a:spcAft>
                <a:spcPts val="600"/>
              </a:spcAft>
              <a:defRPr/>
            </a:pPr>
            <a:r>
              <a:rPr lang="x-none" sz="2400" b="1" i="0" u="none" baseline="0">
                <a:latin typeface="Segoe UI Semibold" pitchFamily="34" charset="0"/>
              </a:rPr>
              <a:t>Démographie</a:t>
            </a:r>
          </a:p>
          <a:p>
            <a:pPr lvl="1" algn="l" rtl="0">
              <a:spcAft>
                <a:spcPts val="600"/>
              </a:spcAft>
              <a:defRPr/>
            </a:pPr>
            <a:r>
              <a:rPr lang="x-none" sz="2400" b="1" i="0" u="none" baseline="0">
                <a:latin typeface="Segoe UI Semibold" pitchFamily="34" charset="0"/>
              </a:rPr>
              <a:t>Distribution de la maladie</a:t>
            </a:r>
          </a:p>
          <a:p>
            <a:pPr marL="0" indent="0" algn="l" rtl="0">
              <a:spcAft>
                <a:spcPts val="1200"/>
              </a:spcAft>
              <a:buNone/>
            </a:pPr>
            <a:endParaRPr lang="x-none" sz="2200" dirty="0">
              <a:latin typeface="Segoe UI Semibold" pitchFamily="34" charset="0"/>
            </a:endParaRPr>
          </a:p>
        </p:txBody>
      </p:sp>
      <p:sp>
        <p:nvSpPr>
          <p:cNvPr id="6" name="TextBox 5"/>
          <p:cNvSpPr txBox="1"/>
          <p:nvPr/>
        </p:nvSpPr>
        <p:spPr>
          <a:xfrm>
            <a:off x="381000" y="4894927"/>
            <a:ext cx="4114800" cy="1277273"/>
          </a:xfrm>
          <a:prstGeom prst="rect">
            <a:avLst/>
          </a:prstGeom>
          <a:noFill/>
        </p:spPr>
        <p:txBody>
          <a:bodyPr wrap="square" rtlCol="0">
            <a:spAutoFit/>
          </a:bodyPr>
          <a:lstStyle/>
          <a:p>
            <a:pPr algn="l" rtl="0">
              <a:spcAft>
                <a:spcPts val="600"/>
              </a:spcAft>
            </a:pPr>
            <a:r>
              <a:rPr lang="x-none" b="1" i="0" u="none" baseline="0">
                <a:solidFill>
                  <a:srgbClr val="066E9F"/>
                </a:solidFill>
                <a:latin typeface="Segoe UI" pitchFamily="34" charset="0"/>
              </a:rPr>
              <a:t>Petite astuce :</a:t>
            </a:r>
          </a:p>
          <a:p>
            <a:pPr algn="l" rtl="0"/>
            <a:r>
              <a:rPr lang="x-none" b="0" i="0" u="none" baseline="0">
                <a:solidFill>
                  <a:srgbClr val="17375D"/>
                </a:solidFill>
                <a:latin typeface="Segoe UI Semibold" pitchFamily="34" charset="0"/>
              </a:rPr>
              <a:t>Ces méthodes peuvent également être utilisées pour saisir des données historiques des années passées. </a:t>
            </a:r>
            <a:endParaRPr lang="x-none" dirty="0">
              <a:solidFill>
                <a:srgbClr val="17375D"/>
              </a:solidFill>
              <a:latin typeface="Segoe UI Semibold" pitchFamily="34" charset="0"/>
              <a:ea typeface="Segoe UI" pitchFamily="34" charset="0"/>
              <a:cs typeface="Segoe UI" pitchFamily="34" charset="0"/>
            </a:endParaRPr>
          </a:p>
        </p:txBody>
      </p:sp>
      <p:sp>
        <p:nvSpPr>
          <p:cNvPr id="2" name="Title 1"/>
          <p:cNvSpPr>
            <a:spLocks noGrp="1"/>
          </p:cNvSpPr>
          <p:nvPr>
            <p:ph type="title"/>
          </p:nvPr>
        </p:nvSpPr>
        <p:spPr>
          <a:xfrm>
            <a:off x="135469" y="206613"/>
            <a:ext cx="4776061" cy="580787"/>
          </a:xfrm>
        </p:spPr>
        <p:txBody>
          <a:bodyPr/>
          <a:lstStyle/>
          <a:p>
            <a:pPr algn="l" rtl="0"/>
            <a:r>
              <a:rPr lang="x-none" b="1" i="0" u="none" baseline="0"/>
              <a:t>Mise à jour pour la nouvelle année</a:t>
            </a:r>
          </a:p>
        </p:txBody>
      </p:sp>
    </p:spTree>
    <p:extLst>
      <p:ext uri="{BB962C8B-B14F-4D97-AF65-F5344CB8AC3E}">
        <p14:creationId xmlns:p14="http://schemas.microsoft.com/office/powerpoint/2010/main" val="37972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42335"/>
            <a:ext cx="3193545" cy="307777"/>
          </a:xfrm>
          <a:prstGeom prst="rect">
            <a:avLst/>
          </a:prstGeom>
        </p:spPr>
        <p:txBody>
          <a:bodyPr/>
          <a:lstStyle/>
          <a:p>
            <a:pPr algn="l" rtl="0"/>
            <a:r>
              <a:rPr lang="x-none" b="0" i="0" u="none" baseline="0"/>
              <a:t>m</a:t>
            </a:r>
            <a:r>
              <a:rPr lang="x-none" b="0" i="0" u="none" baseline="0">
                <a:solidFill>
                  <a:srgbClr val="DCE6F2"/>
                </a:solidFill>
              </a:rPr>
              <a:t>ise à jour pour la nouvelle année</a:t>
            </a:r>
          </a:p>
        </p:txBody>
      </p:sp>
      <p:sp>
        <p:nvSpPr>
          <p:cNvPr id="3" name="Title 2"/>
          <p:cNvSpPr>
            <a:spLocks noGrp="1"/>
          </p:cNvSpPr>
          <p:nvPr>
            <p:ph type="title"/>
          </p:nvPr>
        </p:nvSpPr>
        <p:spPr>
          <a:xfrm>
            <a:off x="152400" y="369094"/>
            <a:ext cx="2548316" cy="516255"/>
          </a:xfrm>
        </p:spPr>
        <p:txBody>
          <a:bodyPr/>
          <a:lstStyle/>
          <a:p>
            <a:pPr algn="l" rtl="0"/>
            <a:r>
              <a:rPr lang="x-none" b="1" i="0" u="none" baseline="0"/>
              <a:t>Démographie</a:t>
            </a:r>
          </a:p>
        </p:txBody>
      </p:sp>
      <p:sp>
        <p:nvSpPr>
          <p:cNvPr id="10" name="Rectangle 9"/>
          <p:cNvSpPr/>
          <p:nvPr/>
        </p:nvSpPr>
        <p:spPr>
          <a:xfrm>
            <a:off x="0" y="4876800"/>
            <a:ext cx="9144000" cy="17081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1" name="TextBox 10"/>
          <p:cNvSpPr txBox="1"/>
          <p:nvPr/>
        </p:nvSpPr>
        <p:spPr>
          <a:xfrm>
            <a:off x="685800" y="5322660"/>
            <a:ext cx="7924800" cy="87716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a:t>
            </a:r>
            <a:r>
              <a:rPr lang="x-none" sz="1700" b="0" i="0" u="none" baseline="0"/>
              <a:t> </a:t>
            </a:r>
            <a:r>
              <a:rPr lang="x-none" sz="1700" b="0" i="0" u="none" baseline="0">
                <a:solidFill>
                  <a:srgbClr val="17375D"/>
                </a:solidFill>
                <a:latin typeface="Segoe UI Semibold" pitchFamily="34" charset="0"/>
              </a:rPr>
              <a:t>Il pourrait être utile de générer un rapport relatif à la démographie à l'aide du créateur de rapports personnalisés pour une année antérieure afin d'aider à calculer les valeurs à saisir dans le fichier d'importation. </a:t>
            </a:r>
            <a:endParaRPr lang="x-none" sz="1700" dirty="0">
              <a:solidFill>
                <a:srgbClr val="17375D"/>
              </a:solidFill>
              <a:latin typeface="Segoe UI Semibold" pitchFamily="34" charset="0"/>
              <a:ea typeface="Segoe UI" pitchFamily="34" charset="0"/>
              <a:cs typeface="Segoe UI" pitchFamily="34" charset="0"/>
            </a:endParaRPr>
          </a:p>
        </p:txBody>
      </p:sp>
      <p:sp>
        <p:nvSpPr>
          <p:cNvPr id="12" name="Content Placeholder 3"/>
          <p:cNvSpPr>
            <a:spLocks noGrp="1"/>
          </p:cNvSpPr>
          <p:nvPr>
            <p:ph idx="1"/>
          </p:nvPr>
        </p:nvSpPr>
        <p:spPr>
          <a:xfrm>
            <a:off x="381000" y="1066801"/>
            <a:ext cx="8077200" cy="4038600"/>
          </a:xfrm>
          <a:prstGeom prst="rect">
            <a:avLst/>
          </a:prstGeom>
        </p:spPr>
        <p:txBody>
          <a:bodyPr>
            <a:noAutofit/>
          </a:bodyPr>
          <a:lstStyle/>
          <a:p>
            <a:pPr marL="182880" lvl="1" indent="0" algn="l" rtl="0">
              <a:spcAft>
                <a:spcPts val="1200"/>
              </a:spcAft>
              <a:buNone/>
            </a:pPr>
            <a:r>
              <a:rPr lang="x-none" sz="2200" b="0" i="0" u="none" baseline="0"/>
              <a:t>Pour mettre à jour les données démographiques pour une nouvelle année ou pour saisir des données historiques, accédez à :</a:t>
            </a:r>
          </a:p>
          <a:p>
            <a:pPr marL="182880" lvl="1" indent="0" algn="l" rtl="0">
              <a:spcAft>
                <a:spcPts val="1200"/>
              </a:spcAft>
              <a:buNone/>
            </a:pPr>
            <a:r>
              <a:rPr lang="x-none" sz="2200" b="1" i="0" u="none" baseline="0"/>
              <a:t>Menu principal -&gt; Importations -&gt; Démographie</a:t>
            </a:r>
            <a:r>
              <a:rPr lang="x-none" sz="2200" b="0" i="0" u="none" baseline="0"/>
              <a:t> </a:t>
            </a:r>
          </a:p>
          <a:p>
            <a:pPr marL="182880" lvl="1" indent="0" algn="l" rtl="0">
              <a:spcAft>
                <a:spcPts val="1200"/>
              </a:spcAft>
              <a:buNone/>
            </a:pPr>
            <a:r>
              <a:rPr lang="x-none" sz="2200" b="0" i="0" u="none" baseline="0"/>
              <a:t>Vous devrez saisir les données selon le niveau administratif pour le niveau de cumul de données. C'est une bonne idée de saisir également des données démographiques pour les niveaux inférieurs. </a:t>
            </a:r>
          </a:p>
        </p:txBody>
      </p:sp>
    </p:spTree>
    <p:extLst>
      <p:ext uri="{BB962C8B-B14F-4D97-AF65-F5344CB8AC3E}">
        <p14:creationId xmlns:p14="http://schemas.microsoft.com/office/powerpoint/2010/main" val="5323541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42335"/>
            <a:ext cx="3193545" cy="307777"/>
          </a:xfrm>
          <a:prstGeom prst="rect">
            <a:avLst/>
          </a:prstGeom>
        </p:spPr>
        <p:txBody>
          <a:bodyPr/>
          <a:lstStyle/>
          <a:p>
            <a:pPr algn="l" rtl="0"/>
            <a:r>
              <a:rPr lang="x-none" b="0" i="0" u="none" baseline="0"/>
              <a:t>m</a:t>
            </a:r>
            <a:r>
              <a:rPr lang="x-none" b="0" i="0" u="none" baseline="0">
                <a:solidFill>
                  <a:srgbClr val="DCE6F2"/>
                </a:solidFill>
              </a:rPr>
              <a:t>ise à jour pour une nouvelle année</a:t>
            </a:r>
          </a:p>
        </p:txBody>
      </p:sp>
      <p:sp>
        <p:nvSpPr>
          <p:cNvPr id="3" name="Title 2"/>
          <p:cNvSpPr>
            <a:spLocks noGrp="1"/>
          </p:cNvSpPr>
          <p:nvPr>
            <p:ph type="title"/>
          </p:nvPr>
        </p:nvSpPr>
        <p:spPr>
          <a:xfrm>
            <a:off x="152400" y="369094"/>
            <a:ext cx="4469570" cy="516255"/>
          </a:xfrm>
        </p:spPr>
        <p:txBody>
          <a:bodyPr/>
          <a:lstStyle/>
          <a:p>
            <a:pPr algn="l" rtl="0"/>
            <a:r>
              <a:rPr lang="x-none" b="1" i="0" u="none" baseline="0"/>
              <a:t>Distribution de la maladie</a:t>
            </a:r>
          </a:p>
        </p:txBody>
      </p:sp>
      <p:sp>
        <p:nvSpPr>
          <p:cNvPr id="10" name="Rectangle 9"/>
          <p:cNvSpPr/>
          <p:nvPr/>
        </p:nvSpPr>
        <p:spPr>
          <a:xfrm>
            <a:off x="0" y="4648200"/>
            <a:ext cx="9144000" cy="1936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1" name="TextBox 10"/>
          <p:cNvSpPr txBox="1"/>
          <p:nvPr/>
        </p:nvSpPr>
        <p:spPr>
          <a:xfrm>
            <a:off x="914400" y="5029200"/>
            <a:ext cx="7239000" cy="1200329"/>
          </a:xfrm>
          <a:prstGeom prst="rect">
            <a:avLst/>
          </a:prstGeom>
          <a:noFill/>
        </p:spPr>
        <p:txBody>
          <a:bodyPr wrap="square" rtlCol="0">
            <a:spAutoFit/>
          </a:bodyPr>
          <a:lstStyle/>
          <a:p>
            <a:pPr algn="l" rtl="0"/>
            <a:r>
              <a:rPr lang="x-none" b="1" i="0" u="none" baseline="0">
                <a:solidFill>
                  <a:srgbClr val="932323"/>
                </a:solidFill>
                <a:latin typeface="Segoe UI" pitchFamily="34" charset="0"/>
              </a:rPr>
              <a:t>Note importante :</a:t>
            </a:r>
            <a:r>
              <a:rPr lang="x-none" b="0" i="0" u="none" baseline="0"/>
              <a:t> </a:t>
            </a:r>
            <a:r>
              <a:rPr lang="x-none" b="0" i="0" u="none" baseline="0">
                <a:solidFill>
                  <a:srgbClr val="17375D"/>
                </a:solidFill>
                <a:latin typeface="Segoe UI Semibold" pitchFamily="34" charset="0"/>
              </a:rPr>
              <a:t>Il pourrait être utile de générer un rapport relatif à la distribution de la maladie à l'aide du créateur de rapports personnalisés pour une année antérieure afin d'aider à calculer les valeurs à saisir dans le fichier d'importation. </a:t>
            </a:r>
            <a:endParaRPr lang="x-none" dirty="0">
              <a:solidFill>
                <a:srgbClr val="17375D"/>
              </a:solidFill>
              <a:latin typeface="Segoe UI Semibold" pitchFamily="34" charset="0"/>
              <a:ea typeface="Segoe UI" pitchFamily="34" charset="0"/>
              <a:cs typeface="Segoe UI" pitchFamily="34" charset="0"/>
            </a:endParaRPr>
          </a:p>
        </p:txBody>
      </p:sp>
      <p:sp>
        <p:nvSpPr>
          <p:cNvPr id="13" name="Content Placeholder 3"/>
          <p:cNvSpPr>
            <a:spLocks noGrp="1"/>
          </p:cNvSpPr>
          <p:nvPr>
            <p:ph idx="1"/>
          </p:nvPr>
        </p:nvSpPr>
        <p:spPr>
          <a:xfrm>
            <a:off x="381000" y="1066801"/>
            <a:ext cx="8534400" cy="3962400"/>
          </a:xfrm>
          <a:prstGeom prst="rect">
            <a:avLst/>
          </a:prstGeom>
        </p:spPr>
        <p:txBody>
          <a:bodyPr>
            <a:noAutofit/>
          </a:bodyPr>
          <a:lstStyle/>
          <a:p>
            <a:pPr marL="182880" lvl="1" indent="0" algn="l" rtl="0">
              <a:spcAft>
                <a:spcPts val="1200"/>
              </a:spcAft>
              <a:buNone/>
            </a:pPr>
            <a:r>
              <a:rPr lang="x-none" sz="2200" b="0" i="0" u="none" baseline="0"/>
              <a:t>Pour mettre à jour les données de distribution de la maladie </a:t>
            </a:r>
            <a:r>
              <a:rPr lang="x-none" sz="2200"/>
              <a:t/>
            </a:r>
            <a:br>
              <a:rPr lang="x-none" sz="2200"/>
            </a:br>
            <a:r>
              <a:rPr lang="x-none" sz="2200" b="0" i="0" u="none" baseline="0"/>
              <a:t>pour une nouvelle année ou pour saisir des données </a:t>
            </a:r>
            <a:r>
              <a:rPr lang="x-none" sz="2200"/>
              <a:t/>
            </a:r>
            <a:br>
              <a:rPr lang="x-none" sz="2200"/>
            </a:br>
            <a:r>
              <a:rPr lang="x-none" sz="2200" b="0" i="0" u="none" baseline="0"/>
              <a:t>historiques, accédez à :</a:t>
            </a:r>
          </a:p>
          <a:p>
            <a:pPr marL="182880" lvl="1" indent="0" algn="l" rtl="0">
              <a:spcAft>
                <a:spcPts val="1200"/>
              </a:spcAft>
              <a:buNone/>
            </a:pPr>
            <a:r>
              <a:rPr lang="x-none" sz="2200" b="1" i="0" u="none" baseline="0"/>
              <a:t>Menu principal -&gt; Importations -&gt; Distribution de la maladie </a:t>
            </a:r>
          </a:p>
          <a:p>
            <a:pPr marL="182880" lvl="1" indent="0" algn="l" rtl="0">
              <a:spcAft>
                <a:spcPts val="1200"/>
              </a:spcAft>
              <a:buNone/>
            </a:pPr>
            <a:r>
              <a:rPr lang="x-none" sz="2200" b="0" i="0" u="none" baseline="0"/>
              <a:t>Vous devrez saisir les données selon le niveau administratif </a:t>
            </a:r>
            <a:r>
              <a:rPr lang="x-none" sz="2200"/>
              <a:t/>
            </a:r>
            <a:br>
              <a:rPr lang="x-none" sz="2200"/>
            </a:br>
            <a:r>
              <a:rPr lang="x-none" sz="2200" b="0" i="0" u="none" baseline="0"/>
              <a:t>pour chaque maladie dans votre programme. </a:t>
            </a:r>
          </a:p>
        </p:txBody>
      </p:sp>
    </p:spTree>
    <p:extLst>
      <p:ext uri="{BB962C8B-B14F-4D97-AF65-F5344CB8AC3E}">
        <p14:creationId xmlns:p14="http://schemas.microsoft.com/office/powerpoint/2010/main" val="41606656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dirty="0"/>
              <a:t>Redécoupage</a:t>
            </a:r>
          </a:p>
        </p:txBody>
      </p:sp>
      <p:sp>
        <p:nvSpPr>
          <p:cNvPr id="3" name="Text Placeholder 2"/>
          <p:cNvSpPr>
            <a:spLocks noGrp="1"/>
          </p:cNvSpPr>
          <p:nvPr>
            <p:ph type="body" idx="1"/>
          </p:nvPr>
        </p:nvSpPr>
        <p:spPr>
          <a:xfrm>
            <a:off x="685800" y="4648200"/>
            <a:ext cx="5791200" cy="1447800"/>
          </a:xfrm>
        </p:spPr>
        <p:txBody>
          <a:bodyPr/>
          <a:lstStyle/>
          <a:p>
            <a:pPr algn="l" rtl="0"/>
            <a:r>
              <a:rPr lang="x-none" b="0" i="0" u="none" baseline="0"/>
              <a:t>La base de données intégrée des données MTN peut réattribuer les données lorsque les unités administratives du pays sont modifiées.</a:t>
            </a:r>
          </a:p>
        </p:txBody>
      </p:sp>
    </p:spTree>
    <p:extLst>
      <p:ext uri="{BB962C8B-B14F-4D97-AF65-F5344CB8AC3E}">
        <p14:creationId xmlns:p14="http://schemas.microsoft.com/office/powerpoint/2010/main" val="37877683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1331" y="42335"/>
            <a:ext cx="1149674" cy="307777"/>
          </a:xfrm>
        </p:spPr>
        <p:txBody>
          <a:bodyPr/>
          <a:lstStyle/>
          <a:p>
            <a:pPr algn="l" rtl="0"/>
            <a:r>
              <a:rPr lang="x-none" b="0" i="0" u="none" baseline="0"/>
              <a:t>redécoupage</a:t>
            </a:r>
          </a:p>
        </p:txBody>
      </p:sp>
      <p:sp>
        <p:nvSpPr>
          <p:cNvPr id="3" name="Content Placeholder 2"/>
          <p:cNvSpPr>
            <a:spLocks noGrp="1"/>
          </p:cNvSpPr>
          <p:nvPr>
            <p:ph idx="1"/>
          </p:nvPr>
        </p:nvSpPr>
        <p:spPr>
          <a:xfrm>
            <a:off x="685800" y="1905000"/>
            <a:ext cx="7848600" cy="3763963"/>
          </a:xfrm>
          <a:prstGeom prst="rect">
            <a:avLst/>
          </a:prstGeom>
        </p:spPr>
        <p:txBody>
          <a:bodyPr numCol="2"/>
          <a:lstStyle/>
          <a:p>
            <a:pPr marL="525780" lvl="1" indent="-342900" algn="l" rtl="0">
              <a:spcAft>
                <a:spcPts val="1200"/>
              </a:spcAft>
              <a:buSzPct val="100000"/>
              <a:buFont typeface="Wingdings" charset="2"/>
              <a:buChar char="§"/>
            </a:pPr>
            <a:r>
              <a:rPr lang="x-none" sz="2200" b="1" i="0" u="none" baseline="0" dirty="0">
                <a:latin typeface="Segoe UI Semibold" pitchFamily="34" charset="0"/>
              </a:rPr>
              <a:t>Fractionner</a:t>
            </a:r>
            <a:r>
              <a:rPr lang="x-none" sz="2200" b="0" i="0" u="none" baseline="0" dirty="0">
                <a:latin typeface="Segoe UI Semibold" pitchFamily="34" charset="0"/>
              </a:rPr>
              <a:t> une unité administrative</a:t>
            </a:r>
          </a:p>
          <a:p>
            <a:pPr marL="525780" lvl="1" indent="-342900" algn="l" rtl="0">
              <a:spcAft>
                <a:spcPts val="1200"/>
              </a:spcAft>
              <a:buSzPct val="100000"/>
              <a:buFont typeface="Wingdings" charset="2"/>
              <a:buChar char="§"/>
            </a:pPr>
            <a:endParaRPr lang="x-none" sz="2200" dirty="0">
              <a:latin typeface="Segoe UI Semibold" pitchFamily="34" charset="0"/>
            </a:endParaRPr>
          </a:p>
          <a:p>
            <a:pPr marL="182880" lvl="1" indent="0" algn="l" rtl="0">
              <a:spcAft>
                <a:spcPts val="1200"/>
              </a:spcAft>
              <a:buSzPct val="100000"/>
              <a:buNone/>
            </a:pPr>
            <a:endParaRPr lang="x-none" sz="2200" dirty="0">
              <a:latin typeface="Segoe UI Semibold" pitchFamily="34" charset="0"/>
            </a:endParaRPr>
          </a:p>
          <a:p>
            <a:pPr marL="525780" lvl="1" indent="-342900" algn="l" rtl="0">
              <a:spcAft>
                <a:spcPts val="1200"/>
              </a:spcAft>
              <a:buSzPct val="100000"/>
              <a:buFont typeface="Wingdings" charset="2"/>
              <a:buChar char="§"/>
            </a:pPr>
            <a:endParaRPr lang="x-none" sz="2200" b="1" dirty="0">
              <a:latin typeface="Segoe UI Semibold" pitchFamily="34" charset="0"/>
            </a:endParaRPr>
          </a:p>
          <a:p>
            <a:pPr marL="525780" lvl="1" indent="-342900" algn="l" rtl="0">
              <a:spcAft>
                <a:spcPts val="1200"/>
              </a:spcAft>
              <a:buSzPct val="100000"/>
              <a:buFont typeface="Wingdings" charset="2"/>
              <a:buChar char="§"/>
            </a:pPr>
            <a:endParaRPr lang="x-none" sz="2200" b="1" dirty="0">
              <a:latin typeface="Segoe UI Semibold" pitchFamily="34" charset="0"/>
            </a:endParaRPr>
          </a:p>
          <a:p>
            <a:pPr marL="525780" lvl="1" indent="-342900" algn="l" rtl="0">
              <a:spcAft>
                <a:spcPts val="1200"/>
              </a:spcAft>
              <a:buSzPct val="100000"/>
              <a:buFont typeface="Wingdings" charset="2"/>
              <a:buChar char="§"/>
            </a:pPr>
            <a:endParaRPr lang="x-none" sz="2200" b="1" dirty="0">
              <a:latin typeface="Segoe UI Semibold" pitchFamily="34" charset="0"/>
            </a:endParaRPr>
          </a:p>
          <a:p>
            <a:pPr marL="525780" lvl="1" indent="-342900" algn="l" rtl="0">
              <a:spcAft>
                <a:spcPts val="1200"/>
              </a:spcAft>
              <a:buSzPct val="100000"/>
              <a:buFont typeface="Wingdings" charset="2"/>
              <a:buChar char="§"/>
            </a:pPr>
            <a:r>
              <a:rPr lang="x-none" sz="2200" b="1" i="0" u="none" baseline="0" dirty="0">
                <a:latin typeface="Segoe UI Semibold" pitchFamily="34" charset="0"/>
              </a:rPr>
              <a:t>Fusionner </a:t>
            </a:r>
            <a:r>
              <a:rPr lang="x-none" sz="2200" b="0" i="0" u="none" baseline="0" dirty="0">
                <a:latin typeface="Segoe UI Semibold" pitchFamily="34" charset="0"/>
              </a:rPr>
              <a:t>des unités administratives</a:t>
            </a:r>
          </a:p>
        </p:txBody>
      </p:sp>
      <p:sp>
        <p:nvSpPr>
          <p:cNvPr id="2" name="Title 1"/>
          <p:cNvSpPr>
            <a:spLocks noGrp="1"/>
          </p:cNvSpPr>
          <p:nvPr>
            <p:ph type="title"/>
          </p:nvPr>
        </p:nvSpPr>
        <p:spPr/>
        <p:txBody>
          <a:bodyPr/>
          <a:lstStyle/>
          <a:p>
            <a:pPr algn="l" rtl="0"/>
            <a:r>
              <a:rPr lang="x-none" b="1" i="0" u="none" baseline="0"/>
              <a:t>Redécoupage</a:t>
            </a:r>
          </a:p>
        </p:txBody>
      </p:sp>
      <p:graphicFrame>
        <p:nvGraphicFramePr>
          <p:cNvPr id="4" name="Diagram 3"/>
          <p:cNvGraphicFramePr/>
          <p:nvPr>
            <p:extLst>
              <p:ext uri="{D42A27DB-BD31-4B8C-83A1-F6EECF244321}">
                <p14:modId xmlns:p14="http://schemas.microsoft.com/office/powerpoint/2010/main" val="882281862"/>
              </p:ext>
            </p:extLst>
          </p:nvPr>
        </p:nvGraphicFramePr>
        <p:xfrm>
          <a:off x="990600" y="2667000"/>
          <a:ext cx="2590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170377728"/>
              </p:ext>
            </p:extLst>
          </p:nvPr>
        </p:nvGraphicFramePr>
        <p:xfrm>
          <a:off x="5029200" y="2667000"/>
          <a:ext cx="30480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762000" y="994825"/>
            <a:ext cx="7772400" cy="707820"/>
          </a:xfrm>
          <a:prstGeom prst="rect">
            <a:avLst/>
          </a:prstGeom>
        </p:spPr>
        <p:txBody>
          <a:bodyPr vert="horz" lIns="91440" tIns="45720" rIns="91440" bIns="45720" rtlCol="0">
            <a:noAutofit/>
          </a:bodyPr>
          <a:lstStyle>
            <a:lvl1pPr marL="0" indent="0" algn="l" defTabSz="914400" rtl="0" eaLnBrk="1" latinLnBrk="0" hangingPunct="1">
              <a:spcBef>
                <a:spcPct val="20000"/>
              </a:spcBef>
              <a:buSzPct val="100000"/>
              <a:buFont typeface="Wingdings" charset="2"/>
              <a:buChar char="§"/>
              <a:defRPr lang="x-none" sz="2400" kern="1200" dirty="0" smtClean="0">
                <a:solidFill>
                  <a:srgbClr val="17375D"/>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SzPct val="100000"/>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spcAft>
                <a:spcPts val="1200"/>
              </a:spcAft>
              <a:buFont typeface="Wingdings" charset="2"/>
              <a:buNone/>
            </a:pPr>
            <a:r>
              <a:rPr lang="x-none" b="0" i="0" u="none" baseline="0"/>
              <a:t>La base de données intégrée des données MTN fournit deux façons de réattribuer des unités administratives :</a:t>
            </a:r>
            <a:endParaRPr lang="x-none" sz="2200" b="1" dirty="0">
              <a:latin typeface="Segoe UI Semibold" pitchFamily="34" charset="0"/>
            </a:endParaRPr>
          </a:p>
        </p:txBody>
      </p:sp>
    </p:spTree>
    <p:extLst>
      <p:ext uri="{BB962C8B-B14F-4D97-AF65-F5344CB8AC3E}">
        <p14:creationId xmlns:p14="http://schemas.microsoft.com/office/powerpoint/2010/main" val="26798818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101780" cy="307777"/>
          </a:xfrm>
        </p:spPr>
        <p:txBody>
          <a:bodyPr/>
          <a:lstStyle/>
          <a:p>
            <a:pPr algn="l" rtl="0"/>
            <a:r>
              <a:rPr lang="x-none" b="0" i="0" u="none" baseline="0"/>
              <a:t>r</a:t>
            </a:r>
            <a:r>
              <a:rPr lang="x-none" b="0" i="0" u="none" baseline="0">
                <a:solidFill>
                  <a:srgbClr val="DCE6F2"/>
                </a:solidFill>
              </a:rPr>
              <a:t>edécoupage du district</a:t>
            </a:r>
          </a:p>
        </p:txBody>
      </p:sp>
      <p:sp>
        <p:nvSpPr>
          <p:cNvPr id="4" name="Content Placeholder 3"/>
          <p:cNvSpPr>
            <a:spLocks noGrp="1"/>
          </p:cNvSpPr>
          <p:nvPr>
            <p:ph idx="1"/>
          </p:nvPr>
        </p:nvSpPr>
        <p:spPr/>
        <p:txBody>
          <a:bodyPr/>
          <a:lstStyle/>
          <a:p>
            <a:pPr marL="0" indent="0" algn="l" rtl="0">
              <a:spcAft>
                <a:spcPts val="1200"/>
              </a:spcAft>
              <a:buNone/>
            </a:pPr>
            <a:r>
              <a:rPr lang="x-none" b="0" i="0" u="none" baseline="0"/>
              <a:t>Vous pouvez fractionner une unité administrative en plusieurs unités au même niveau. </a:t>
            </a:r>
          </a:p>
          <a:p>
            <a:pPr algn="l" rtl="0">
              <a:spcAft>
                <a:spcPts val="1200"/>
              </a:spcAft>
              <a:buSzPct val="100000"/>
              <a:buFont typeface="Wingdings" charset="2"/>
              <a:buChar char="§"/>
            </a:pPr>
            <a:r>
              <a:rPr lang="x-none" b="0" i="0" u="none" baseline="0"/>
              <a:t>Vous pouvez choisir comment attribuer les unités administratives d'un niveau inférieur. </a:t>
            </a:r>
          </a:p>
          <a:p>
            <a:pPr algn="l" rtl="0">
              <a:spcAft>
                <a:spcPts val="1200"/>
              </a:spcAft>
              <a:buSzPct val="100000"/>
              <a:buFont typeface="Wingdings" charset="2"/>
              <a:buChar char="§"/>
            </a:pPr>
            <a:r>
              <a:rPr lang="x-none" b="0" i="0" u="none" baseline="0"/>
              <a:t>Les indicateurs seront </a:t>
            </a:r>
            <a:r>
              <a:rPr lang="x-none"/>
              <a:t/>
            </a:r>
            <a:br>
              <a:rPr lang="x-none"/>
            </a:br>
            <a:r>
              <a:rPr lang="x-none" b="0" i="0" u="none" baseline="0"/>
              <a:t>attribués automatiquement </a:t>
            </a:r>
            <a:r>
              <a:rPr lang="x-none"/>
              <a:t/>
            </a:r>
            <a:br>
              <a:rPr lang="x-none"/>
            </a:br>
            <a:r>
              <a:rPr lang="x-none" b="0" i="0" u="none" baseline="0"/>
              <a:t>mais vous pouvez les </a:t>
            </a:r>
            <a:r>
              <a:rPr lang="x-none"/>
              <a:t/>
            </a:r>
            <a:br>
              <a:rPr lang="x-none"/>
            </a:br>
            <a:r>
              <a:rPr lang="x-none" b="0" i="0" u="none" baseline="0"/>
              <a:t>passer en revue et les </a:t>
            </a:r>
            <a:r>
              <a:rPr lang="x-none"/>
              <a:t/>
            </a:r>
            <a:br>
              <a:rPr lang="x-none"/>
            </a:br>
            <a:r>
              <a:rPr lang="x-none" b="0" i="0" u="none" baseline="0"/>
              <a:t>modifier.</a:t>
            </a:r>
          </a:p>
          <a:p>
            <a:endParaRPr lang="x-none" dirty="0"/>
          </a:p>
          <a:p>
            <a:endParaRPr lang="x-none" dirty="0"/>
          </a:p>
        </p:txBody>
      </p:sp>
      <p:sp>
        <p:nvSpPr>
          <p:cNvPr id="2" name="Title 1"/>
          <p:cNvSpPr>
            <a:spLocks noGrp="1"/>
          </p:cNvSpPr>
          <p:nvPr>
            <p:ph type="title"/>
          </p:nvPr>
        </p:nvSpPr>
        <p:spPr>
          <a:xfrm>
            <a:off x="152400" y="369094"/>
            <a:ext cx="6483962" cy="516255"/>
          </a:xfrm>
        </p:spPr>
        <p:txBody>
          <a:bodyPr/>
          <a:lstStyle/>
          <a:p>
            <a:pPr algn="l" rtl="0"/>
            <a:r>
              <a:rPr lang="x-none" b="1" i="0" u="none" baseline="0"/>
              <a:t>Fractionner des unités administratives</a:t>
            </a:r>
          </a:p>
        </p:txBody>
      </p:sp>
      <p:pic>
        <p:nvPicPr>
          <p:cNvPr id="3" name="Picture 2" descr="101.PNG"/>
          <p:cNvPicPr>
            <a:picLocks noChangeAspect="1"/>
          </p:cNvPicPr>
          <p:nvPr/>
        </p:nvPicPr>
        <p:blipFill rotWithShape="1">
          <a:blip r:embed="rId3">
            <a:extLst>
              <a:ext uri="{28A0092B-C50C-407E-A947-70E740481C1C}">
                <a14:useLocalDpi xmlns:a14="http://schemas.microsoft.com/office/drawing/2010/main" val="0"/>
              </a:ext>
            </a:extLst>
          </a:blip>
          <a:srcRect l="715" t="4040" r="13159" b="28030"/>
          <a:stretch/>
        </p:blipFill>
        <p:spPr>
          <a:xfrm>
            <a:off x="4876800" y="3048000"/>
            <a:ext cx="3608852" cy="3163167"/>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37989225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Fractionner des unités administratives</a:t>
            </a:r>
          </a:p>
        </p:txBody>
      </p:sp>
      <p:sp>
        <p:nvSpPr>
          <p:cNvPr id="6" name="Text Placeholder 1"/>
          <p:cNvSpPr>
            <a:spLocks noGrp="1"/>
          </p:cNvSpPr>
          <p:nvPr>
            <p:ph type="body" sz="quarter" idx="10"/>
          </p:nvPr>
        </p:nvSpPr>
        <p:spPr>
          <a:xfrm>
            <a:off x="762000" y="1143000"/>
            <a:ext cx="7772400" cy="4724400"/>
          </a:xfrm>
        </p:spPr>
        <p:txBody>
          <a:bodyPr>
            <a:noAutofit/>
          </a:bodyPr>
          <a:lstStyle/>
          <a:p>
            <a:pPr marL="512064" indent="-365760" algn="l" rtl="0">
              <a:spcAft>
                <a:spcPts val="800"/>
              </a:spcAft>
            </a:pPr>
            <a:r>
              <a:rPr lang="x-none" sz="1700" b="0" i="0" u="none" baseline="0"/>
              <a:t>À partir du menu principal, sélectionnez </a:t>
            </a:r>
            <a:r>
              <a:rPr lang="x-none" sz="1700" b="1" i="0" u="none" baseline="0"/>
              <a:t>Unités administratives -&gt; Fractionner l'unité administrative</a:t>
            </a:r>
            <a:r>
              <a:rPr lang="x-none" sz="1700" b="0" i="0" u="none" baseline="0"/>
              <a:t>.</a:t>
            </a:r>
          </a:p>
          <a:p>
            <a:pPr marL="512064" indent="-365760" algn="l" rtl="0">
              <a:spcAft>
                <a:spcPts val="800"/>
              </a:spcAft>
            </a:pPr>
            <a:r>
              <a:rPr lang="x-none" sz="1700" b="0" i="0" u="none" baseline="0"/>
              <a:t>Sauvegardez votre base de données.</a:t>
            </a:r>
          </a:p>
          <a:p>
            <a:pPr marL="512064" indent="-365760" algn="l" rtl="0">
              <a:spcAft>
                <a:spcPts val="800"/>
              </a:spcAft>
            </a:pPr>
            <a:r>
              <a:rPr lang="x-none" sz="1700" b="0" i="0" u="none" baseline="0"/>
              <a:t>Sélectionnez le district </a:t>
            </a:r>
            <a:r>
              <a:rPr lang="x-none" sz="1700" b="1" i="0" u="none" baseline="0"/>
              <a:t>Kora</a:t>
            </a:r>
            <a:r>
              <a:rPr lang="x-none" sz="1700" b="0" i="0" u="none" baseline="0"/>
              <a:t> pour le fractionner.</a:t>
            </a:r>
            <a:endParaRPr lang="x-none" sz="1700" b="1" dirty="0"/>
          </a:p>
          <a:p>
            <a:pPr marL="512064" indent="-365760" algn="l" rtl="0">
              <a:spcAft>
                <a:spcPts val="800"/>
              </a:spcAft>
            </a:pPr>
            <a:r>
              <a:rPr lang="x-none" sz="1700" b="0" i="0" u="none" baseline="0"/>
              <a:t>En combien d'unités administratives aimeriez-vous fractionner Kora ? </a:t>
            </a:r>
            <a:r>
              <a:rPr lang="x-none" sz="1700" b="1" i="0" u="none" baseline="0"/>
              <a:t>3</a:t>
            </a:r>
          </a:p>
          <a:p>
            <a:pPr marL="512064" indent="-365760" algn="l" rtl="0">
              <a:spcAft>
                <a:spcPts val="800"/>
              </a:spcAft>
            </a:pPr>
            <a:r>
              <a:rPr lang="x-none" sz="1700" b="0" i="0" u="none" baseline="0"/>
              <a:t>Cliquez sur </a:t>
            </a:r>
            <a:r>
              <a:rPr lang="x-none" sz="1700" b="1" i="0" u="none" baseline="0"/>
              <a:t>Suivant.</a:t>
            </a:r>
          </a:p>
          <a:p>
            <a:pPr marL="512064" indent="-365760" algn="l" rtl="0">
              <a:spcAft>
                <a:spcPts val="800"/>
              </a:spcAft>
            </a:pPr>
            <a:r>
              <a:rPr lang="x-none" sz="1700" b="0" i="0" u="none" baseline="0"/>
              <a:t>Cliquez sur </a:t>
            </a:r>
            <a:r>
              <a:rPr lang="x-none" sz="1700" b="1" i="0" u="none" baseline="0"/>
              <a:t>Ajouter un nouveau... </a:t>
            </a:r>
            <a:endParaRPr lang="x-none" sz="1700" dirty="0"/>
          </a:p>
          <a:p>
            <a:pPr marL="512064" indent="-365760" algn="l" rtl="0">
              <a:spcAft>
                <a:spcPts val="800"/>
              </a:spcAft>
            </a:pPr>
            <a:r>
              <a:rPr lang="x-none" sz="1700" b="0" i="0" u="none" baseline="0"/>
              <a:t>Nom : </a:t>
            </a:r>
            <a:r>
              <a:rPr lang="x-none" sz="1700" b="1" i="0" u="none" baseline="0"/>
              <a:t>Kora East</a:t>
            </a:r>
            <a:r>
              <a:rPr lang="x-none" sz="1700" b="0" i="0" u="none" baseline="0"/>
              <a:t>, Latitude : </a:t>
            </a:r>
            <a:r>
              <a:rPr lang="x-none" sz="1700" b="1" i="0" u="none" baseline="0"/>
              <a:t>5</a:t>
            </a:r>
            <a:r>
              <a:rPr lang="x-none" sz="1700" b="0" i="0" u="none" baseline="0"/>
              <a:t>, Longitude : </a:t>
            </a:r>
            <a:r>
              <a:rPr lang="x-none" sz="1700" b="1" i="0" u="none" baseline="0"/>
              <a:t>10</a:t>
            </a:r>
          </a:p>
          <a:p>
            <a:pPr marL="512064" indent="-365760" algn="l" rtl="0">
              <a:spcAft>
                <a:spcPts val="800"/>
              </a:spcAft>
            </a:pPr>
            <a:r>
              <a:rPr lang="x-none" sz="1700" b="0" i="0" u="none" baseline="0"/>
              <a:t>Mettez en surbrillance la province </a:t>
            </a:r>
            <a:r>
              <a:rPr lang="x-none" sz="1700" b="1" i="0" u="none" baseline="0"/>
              <a:t>North</a:t>
            </a:r>
            <a:r>
              <a:rPr lang="x-none" sz="1700" b="0" i="0" u="none" baseline="0"/>
              <a:t>.</a:t>
            </a:r>
          </a:p>
          <a:p>
            <a:pPr marL="512064" indent="-365760" algn="l" rtl="0">
              <a:spcAft>
                <a:spcPts val="600"/>
              </a:spcAft>
            </a:pPr>
            <a:r>
              <a:rPr lang="x-none" sz="1700" b="0" i="0" u="none" baseline="0"/>
              <a:t>Cliquez sur </a:t>
            </a:r>
            <a:r>
              <a:rPr lang="x-none" sz="1700" b="1" i="0" u="none" baseline="0"/>
              <a:t>Enregistrer.</a:t>
            </a:r>
            <a:r>
              <a:rPr lang="x-none" sz="1700" b="0" i="0" u="none" baseline="0"/>
              <a:t> </a:t>
            </a:r>
          </a:p>
          <a:p>
            <a:pPr indent="-502920" algn="l" rtl="0">
              <a:spcAft>
                <a:spcPts val="300"/>
              </a:spcAft>
            </a:pPr>
            <a:r>
              <a:rPr lang="x-none" sz="1700" b="0" i="0" u="none" baseline="0"/>
              <a:t>Renouvelez les étapes 4 à 8 pour ajouter les deux districts suivants :</a:t>
            </a:r>
          </a:p>
          <a:p>
            <a:pPr marL="923544" lvl="1" indent="-365760" algn="l" rtl="0">
              <a:spcAft>
                <a:spcPts val="300"/>
              </a:spcAft>
            </a:pPr>
            <a:r>
              <a:rPr lang="x-none" sz="1700" b="1" i="0" u="none" baseline="0"/>
              <a:t>Kora South</a:t>
            </a:r>
            <a:r>
              <a:rPr lang="x-none" sz="1700" b="0" i="0" u="none" baseline="0"/>
              <a:t>, Latitude : </a:t>
            </a:r>
            <a:r>
              <a:rPr lang="x-none" sz="1700" b="1" i="0" u="none" baseline="0"/>
              <a:t>5,1</a:t>
            </a:r>
            <a:r>
              <a:rPr lang="x-none" sz="1700" b="0" i="0" u="none" baseline="0"/>
              <a:t>, Longitude : </a:t>
            </a:r>
            <a:r>
              <a:rPr lang="x-none" sz="1700" b="1" i="0" u="none" baseline="0"/>
              <a:t>10,5</a:t>
            </a:r>
          </a:p>
          <a:p>
            <a:pPr marL="923544" lvl="1" indent="-365760" algn="l" rtl="0">
              <a:spcAft>
                <a:spcPts val="600"/>
              </a:spcAft>
            </a:pPr>
            <a:r>
              <a:rPr lang="x-none" sz="1700" b="1" i="0" u="none" baseline="0"/>
              <a:t>Kora West</a:t>
            </a:r>
            <a:r>
              <a:rPr lang="x-none" sz="1700" b="0" i="0" u="none" baseline="0"/>
              <a:t>, Latitude : </a:t>
            </a:r>
            <a:r>
              <a:rPr lang="x-none" sz="1700" b="1" i="0" u="none" baseline="0"/>
              <a:t>5,8</a:t>
            </a:r>
            <a:r>
              <a:rPr lang="x-none" sz="1700" b="0" i="0" u="none" baseline="0"/>
              <a:t>, Longitude : </a:t>
            </a:r>
            <a:r>
              <a:rPr lang="x-none" sz="1700" b="1" i="0" u="none" baseline="0"/>
              <a:t>11</a:t>
            </a:r>
          </a:p>
          <a:p>
            <a:endParaRPr lang="x-none" dirty="0"/>
          </a:p>
        </p:txBody>
      </p:sp>
    </p:spTree>
    <p:extLst>
      <p:ext uri="{BB962C8B-B14F-4D97-AF65-F5344CB8AC3E}">
        <p14:creationId xmlns:p14="http://schemas.microsoft.com/office/powerpoint/2010/main" val="1402590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l" rtl="0">
              <a:buFont typeface="+mj-lt"/>
              <a:buAutoNum type="arabicPeriod" startAt="11"/>
            </a:pPr>
            <a:r>
              <a:rPr lang="x-none" sz="1700" b="0" i="0" u="none" baseline="0"/>
              <a:t>Attribuez le </a:t>
            </a:r>
            <a:r>
              <a:rPr lang="x-none" sz="1700" b="1" i="0" u="none" baseline="0"/>
              <a:t>Pourcentage de population</a:t>
            </a:r>
            <a:r>
              <a:rPr lang="x-none" sz="1700" b="0" i="0" u="none" baseline="0"/>
              <a:t>. </a:t>
            </a:r>
          </a:p>
          <a:p>
            <a:pPr lvl="1" algn="l" rtl="0">
              <a:spcAft>
                <a:spcPts val="300"/>
              </a:spcAft>
            </a:pPr>
            <a:r>
              <a:rPr lang="x-none" sz="1500" b="0" i="0" u="none" baseline="0"/>
              <a:t>Kora East : </a:t>
            </a:r>
            <a:r>
              <a:rPr lang="x-none" sz="1500" b="1" i="0" u="none" baseline="0"/>
              <a:t>20</a:t>
            </a:r>
          </a:p>
          <a:p>
            <a:pPr lvl="1" algn="l" rtl="0">
              <a:spcAft>
                <a:spcPts val="300"/>
              </a:spcAft>
            </a:pPr>
            <a:r>
              <a:rPr lang="x-none" sz="1500" b="0" i="0" u="none" baseline="0"/>
              <a:t>Kora South :</a:t>
            </a:r>
            <a:r>
              <a:rPr lang="x-none" sz="1500" b="1" i="0" u="none" baseline="0"/>
              <a:t> 30</a:t>
            </a:r>
          </a:p>
          <a:p>
            <a:pPr lvl="1" algn="l" rtl="0">
              <a:spcAft>
                <a:spcPts val="1800"/>
              </a:spcAft>
            </a:pPr>
            <a:r>
              <a:rPr lang="x-none" sz="1500" b="0" i="0" u="none" baseline="0"/>
              <a:t>Kora West : </a:t>
            </a:r>
            <a:r>
              <a:rPr lang="x-none" sz="1500" b="1" i="0" u="none" baseline="0"/>
              <a:t>50</a:t>
            </a:r>
          </a:p>
          <a:p>
            <a:pPr algn="l" rtl="0">
              <a:spcAft>
                <a:spcPts val="1800"/>
              </a:spcAft>
              <a:buAutoNum type="arabicPeriod" startAt="11"/>
            </a:pPr>
            <a:r>
              <a:rPr lang="x-none" sz="1700" b="0" i="0" u="none" baseline="0"/>
              <a:t>Cliquez sur </a:t>
            </a:r>
            <a:r>
              <a:rPr lang="x-none" sz="1700" b="1" i="0" u="none" baseline="0"/>
              <a:t>Suivant.</a:t>
            </a:r>
            <a:endParaRPr lang="x-none" sz="1700" dirty="0"/>
          </a:p>
          <a:p>
            <a:pPr algn="l" rtl="0">
              <a:spcAft>
                <a:spcPts val="1800"/>
              </a:spcAft>
              <a:buAutoNum type="arabicPeriod" startAt="11"/>
            </a:pPr>
            <a:r>
              <a:rPr lang="x-none" sz="1700" b="0" i="0" u="none" baseline="0"/>
              <a:t>Déplacez Bndwil vers Kora East, puis cliquez sur </a:t>
            </a:r>
            <a:r>
              <a:rPr lang="x-none" sz="1700" b="1" i="0" u="none" baseline="0"/>
              <a:t>Suivant</a:t>
            </a:r>
            <a:r>
              <a:rPr lang="x-none" sz="1700" b="0" i="0" u="none" baseline="0"/>
              <a:t>.</a:t>
            </a:r>
          </a:p>
          <a:p>
            <a:pPr algn="l" rtl="0">
              <a:spcAft>
                <a:spcPts val="1800"/>
              </a:spcAft>
              <a:buAutoNum type="arabicPeriod" startAt="11"/>
            </a:pPr>
            <a:r>
              <a:rPr lang="x-none" sz="1700" b="0" i="0" u="none" baseline="0"/>
              <a:t>Déplacez Dibellasca vers Kora South, puis cliquez sur </a:t>
            </a:r>
            <a:r>
              <a:rPr lang="x-none" sz="1700" b="1" i="0" u="none" baseline="0"/>
              <a:t>Suivant</a:t>
            </a:r>
            <a:r>
              <a:rPr lang="x-none" sz="1700" b="0" i="0" u="none" baseline="0"/>
              <a:t>.</a:t>
            </a:r>
          </a:p>
          <a:p>
            <a:pPr algn="l" rtl="0">
              <a:spcAft>
                <a:spcPts val="1800"/>
              </a:spcAft>
              <a:buAutoNum type="arabicPeriod" startAt="11"/>
            </a:pPr>
            <a:r>
              <a:rPr lang="x-none" sz="1700" b="0" i="0" u="none" baseline="0"/>
              <a:t>Cliquez sur </a:t>
            </a:r>
            <a:r>
              <a:rPr lang="x-none" sz="1700" b="1" i="0" u="none" baseline="0"/>
              <a:t>Suivant.</a:t>
            </a:r>
          </a:p>
          <a:p>
            <a:pPr algn="l" rtl="0">
              <a:spcAft>
                <a:spcPts val="1400"/>
              </a:spcAft>
              <a:buAutoNum type="arabicPeriod" startAt="11"/>
            </a:pPr>
            <a:r>
              <a:rPr lang="x-none" sz="1700" b="0" i="0" u="none" baseline="0"/>
              <a:t>Cliquez sur </a:t>
            </a:r>
            <a:r>
              <a:rPr lang="x-none" sz="1700" b="1" i="0" u="none" baseline="0"/>
              <a:t>Suivant </a:t>
            </a:r>
            <a:r>
              <a:rPr lang="x-none" sz="1700" b="0" i="0" u="none" baseline="0"/>
              <a:t>pour passer chaque type en revue.</a:t>
            </a:r>
            <a:endParaRPr lang="x-none" sz="1700" dirty="0"/>
          </a:p>
          <a:p>
            <a:pPr marL="0" indent="0" algn="l" rtl="0">
              <a:buNone/>
            </a:pPr>
            <a:endParaRPr lang="x-none" dirty="0"/>
          </a:p>
        </p:txBody>
      </p:sp>
    </p:spTree>
    <p:extLst>
      <p:ext uri="{BB962C8B-B14F-4D97-AF65-F5344CB8AC3E}">
        <p14:creationId xmlns:p14="http://schemas.microsoft.com/office/powerpoint/2010/main" val="66119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171331" y="42335"/>
            <a:ext cx="1733669" cy="307777"/>
          </a:xfrm>
        </p:spPr>
        <p:txBody>
          <a:bodyPr rIns="0">
            <a:noAutofit/>
          </a:bodyPr>
          <a:lstStyle/>
          <a:p>
            <a:pPr algn="l" rtl="0"/>
            <a:r>
              <a:rPr lang="x-none" b="0" i="0" u="none" baseline="0"/>
              <a:t>gestion des données</a:t>
            </a:r>
            <a:endParaRPr lang="x-none" dirty="0">
              <a:solidFill>
                <a:srgbClr val="DCE6F2"/>
              </a:solidFill>
            </a:endParaRPr>
          </a:p>
        </p:txBody>
      </p:sp>
      <p:sp>
        <p:nvSpPr>
          <p:cNvPr id="4" name="Content Placeholder 3"/>
          <p:cNvSpPr>
            <a:spLocks noGrp="1"/>
          </p:cNvSpPr>
          <p:nvPr>
            <p:ph idx="1"/>
          </p:nvPr>
        </p:nvSpPr>
        <p:spPr>
          <a:xfrm>
            <a:off x="685800" y="1143000"/>
            <a:ext cx="2971800" cy="4525963"/>
          </a:xfrm>
        </p:spPr>
        <p:txBody>
          <a:bodyPr/>
          <a:lstStyle/>
          <a:p>
            <a:pPr marL="0" lvl="1" indent="0" algn="l" rtl="0">
              <a:buNone/>
            </a:pPr>
            <a:r>
              <a:rPr lang="x-none" sz="2200" b="0" i="0" u="none" baseline="0"/>
              <a:t>Les informations sur la distribution de la maladie pour les MTN sont enregistrées</a:t>
            </a:r>
            <a:r>
              <a:rPr lang="x-none"/>
              <a:t/>
            </a:r>
            <a:br>
              <a:rPr lang="x-none"/>
            </a:br>
            <a:r>
              <a:rPr lang="x-none" sz="2200" b="0" i="0" u="none" baseline="0"/>
              <a:t>chaque année.</a:t>
            </a:r>
          </a:p>
          <a:p>
            <a:pPr algn="l" rtl="0">
              <a:buNone/>
            </a:pPr>
            <a:endParaRPr lang="x-none" dirty="0"/>
          </a:p>
        </p:txBody>
      </p:sp>
      <p:sp>
        <p:nvSpPr>
          <p:cNvPr id="2" name="Title 1"/>
          <p:cNvSpPr>
            <a:spLocks noGrp="1"/>
          </p:cNvSpPr>
          <p:nvPr>
            <p:ph type="title"/>
          </p:nvPr>
        </p:nvSpPr>
        <p:spPr>
          <a:xfrm>
            <a:off x="152401" y="369094"/>
            <a:ext cx="4469570" cy="516255"/>
          </a:xfrm>
        </p:spPr>
        <p:txBody>
          <a:bodyPr/>
          <a:lstStyle/>
          <a:p>
            <a:pPr algn="l" rtl="0"/>
            <a:r>
              <a:rPr lang="x-none" b="1" i="0" u="none" baseline="0"/>
              <a:t>Distribution de la maladie </a:t>
            </a:r>
          </a:p>
        </p:txBody>
      </p:sp>
      <p:pic>
        <p:nvPicPr>
          <p:cNvPr id="5" name="Picture 4" descr="11.PNG"/>
          <p:cNvPicPr>
            <a:picLocks noChangeAspect="1"/>
          </p:cNvPicPr>
          <p:nvPr/>
        </p:nvPicPr>
        <p:blipFill rotWithShape="1">
          <a:blip r:embed="rId3">
            <a:extLst>
              <a:ext uri="{28A0092B-C50C-407E-A947-70E740481C1C}">
                <a14:useLocalDpi xmlns:a14="http://schemas.microsoft.com/office/drawing/2010/main" val="0"/>
              </a:ext>
            </a:extLst>
          </a:blip>
          <a:srcRect t="2784" r="2835" b="5819"/>
          <a:stretch/>
        </p:blipFill>
        <p:spPr>
          <a:xfrm>
            <a:off x="4038600" y="1905000"/>
            <a:ext cx="4313704" cy="3962400"/>
          </a:xfrm>
          <a:prstGeom prst="rect">
            <a:avLst/>
          </a:prstGeom>
          <a:effectLst>
            <a:outerShdw blurRad="63500" sx="102000" sy="102000" algn="ctr" rotWithShape="0">
              <a:schemeClr val="bg1">
                <a:lumMod val="65000"/>
                <a:alpha val="40000"/>
              </a:schemeClr>
            </a:outerShdw>
          </a:effec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101780" cy="307777"/>
          </a:xfrm>
        </p:spPr>
        <p:txBody>
          <a:bodyPr/>
          <a:lstStyle/>
          <a:p>
            <a:pPr algn="l" rtl="0"/>
            <a:r>
              <a:rPr lang="x-none" b="0" i="0" u="none" baseline="0"/>
              <a:t>r</a:t>
            </a:r>
            <a:r>
              <a:rPr lang="x-none" b="0" i="0" u="none" baseline="0">
                <a:solidFill>
                  <a:srgbClr val="DCE6F2"/>
                </a:solidFill>
              </a:rPr>
              <a:t>edécoupage du district</a:t>
            </a:r>
          </a:p>
        </p:txBody>
      </p:sp>
      <p:sp>
        <p:nvSpPr>
          <p:cNvPr id="4" name="Content Placeholder 3"/>
          <p:cNvSpPr>
            <a:spLocks noGrp="1"/>
          </p:cNvSpPr>
          <p:nvPr>
            <p:ph idx="1"/>
          </p:nvPr>
        </p:nvSpPr>
        <p:spPr/>
        <p:txBody>
          <a:bodyPr/>
          <a:lstStyle/>
          <a:p>
            <a:pPr marL="0" indent="0" algn="l" rtl="0">
              <a:buNone/>
            </a:pPr>
            <a:r>
              <a:rPr lang="x-none" b="0" i="0" u="none" baseline="0"/>
              <a:t>Vous pouvez fusionner des unités administratives au même niveau dans une nouvelle unité administrative. </a:t>
            </a:r>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6261407" cy="516255"/>
          </a:xfrm>
        </p:spPr>
        <p:txBody>
          <a:bodyPr/>
          <a:lstStyle/>
          <a:p>
            <a:pPr algn="l" rtl="0"/>
            <a:r>
              <a:rPr lang="x-none" b="1" i="0" u="none" baseline="0"/>
              <a:t>Fusionner des unités administratives</a:t>
            </a:r>
          </a:p>
        </p:txBody>
      </p:sp>
      <p:pic>
        <p:nvPicPr>
          <p:cNvPr id="3" name="Picture 2" descr="104.PNG"/>
          <p:cNvPicPr>
            <a:picLocks noChangeAspect="1"/>
          </p:cNvPicPr>
          <p:nvPr/>
        </p:nvPicPr>
        <p:blipFill rotWithShape="1">
          <a:blip r:embed="rId3">
            <a:extLst>
              <a:ext uri="{28A0092B-C50C-407E-A947-70E740481C1C}">
                <a14:useLocalDpi xmlns:a14="http://schemas.microsoft.com/office/drawing/2010/main" val="0"/>
              </a:ext>
            </a:extLst>
          </a:blip>
          <a:srcRect l="634" t="3816" r="1513" b="5671"/>
          <a:stretch/>
        </p:blipFill>
        <p:spPr>
          <a:xfrm>
            <a:off x="3276600" y="2286000"/>
            <a:ext cx="5088255" cy="36576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15634139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Fusionner des unités administratives</a:t>
            </a:r>
          </a:p>
        </p:txBody>
      </p:sp>
      <p:sp>
        <p:nvSpPr>
          <p:cNvPr id="2" name="Text Placeholder 1"/>
          <p:cNvSpPr>
            <a:spLocks noGrp="1"/>
          </p:cNvSpPr>
          <p:nvPr>
            <p:ph type="body" sz="quarter" idx="10"/>
          </p:nvPr>
        </p:nvSpPr>
        <p:spPr>
          <a:xfrm>
            <a:off x="762000" y="1219200"/>
            <a:ext cx="7696200" cy="4953000"/>
          </a:xfrm>
        </p:spPr>
        <p:txBody>
          <a:bodyPr>
            <a:noAutofit/>
          </a:bodyPr>
          <a:lstStyle/>
          <a:p>
            <a:pPr marL="365760" indent="-365760" algn="l" rtl="0">
              <a:spcAft>
                <a:spcPts val="800"/>
              </a:spcAft>
            </a:pPr>
            <a:r>
              <a:rPr lang="x-none" sz="1400" b="0" i="0" u="none" baseline="0" dirty="0"/>
              <a:t>À partir du menu principal, sélectionnez </a:t>
            </a:r>
            <a:r>
              <a:rPr lang="x-none" sz="1400" b="1" i="0" u="none" baseline="0" dirty="0"/>
              <a:t>Unités administratives -&gt; Fusionner des unités administratives</a:t>
            </a:r>
            <a:r>
              <a:rPr lang="x-none" sz="1400" b="0" i="0" u="none" baseline="0" dirty="0"/>
              <a:t>.</a:t>
            </a:r>
          </a:p>
          <a:p>
            <a:pPr marL="365760" indent="-365760" algn="l" rtl="0">
              <a:spcAft>
                <a:spcPts val="800"/>
              </a:spcAft>
            </a:pPr>
            <a:r>
              <a:rPr lang="x-none" sz="1400" b="0" i="0" u="none" baseline="0" dirty="0"/>
              <a:t>Sauvegardez votre base de données.</a:t>
            </a:r>
            <a:endParaRPr lang="fr-CA" sz="1400" b="0" i="0" u="none" baseline="0" dirty="0"/>
          </a:p>
          <a:p>
            <a:pPr marL="365760" indent="-365760" algn="l" rtl="0">
              <a:spcAft>
                <a:spcPts val="800"/>
              </a:spcAft>
            </a:pPr>
            <a:r>
              <a:rPr lang="fr-CA" sz="1400" dirty="0"/>
              <a:t>Établissez des règles de redécoupage pour les </a:t>
            </a:r>
            <a:r>
              <a:rPr lang="fr-CA" sz="1400" b="1" dirty="0"/>
              <a:t>indicateurs personnalisés.</a:t>
            </a:r>
          </a:p>
          <a:p>
            <a:pPr marL="365760" indent="-365760">
              <a:spcAft>
                <a:spcPts val="800"/>
              </a:spcAft>
            </a:pPr>
            <a:r>
              <a:rPr lang="fr-CA" sz="1400" i="0" u="none" baseline="0" dirty="0"/>
              <a:t>Ajoutez </a:t>
            </a:r>
            <a:r>
              <a:rPr lang="fr-CA" sz="1400" dirty="0"/>
              <a:t>« </a:t>
            </a:r>
            <a:r>
              <a:rPr lang="fr-CA" sz="1400" i="0" u="none" baseline="0" dirty="0"/>
              <a:t>Date de redécoupage</a:t>
            </a:r>
            <a:r>
              <a:rPr lang="fr-CA" sz="1400" i="0" u="none" dirty="0"/>
              <a:t> effectué</a:t>
            </a:r>
            <a:r>
              <a:rPr lang="fr-CA" sz="1400" dirty="0"/>
              <a:t> » </a:t>
            </a:r>
            <a:r>
              <a:rPr lang="fr-CA" sz="1400" i="0" u="none" dirty="0"/>
              <a:t>: </a:t>
            </a:r>
            <a:r>
              <a:rPr lang="fr-CA" sz="1400" b="1" i="0" u="none" dirty="0"/>
              <a:t>31 décembre 2014</a:t>
            </a:r>
            <a:endParaRPr lang="x-none" sz="1400" b="1" i="0" u="none" baseline="0" dirty="0"/>
          </a:p>
          <a:p>
            <a:pPr marL="365760" indent="-365760" algn="l" rtl="0">
              <a:spcAft>
                <a:spcPts val="800"/>
              </a:spcAft>
            </a:pPr>
            <a:r>
              <a:rPr lang="x-none" sz="1400" b="0" i="0" u="none" baseline="0" dirty="0"/>
              <a:t>Sélectionnez l'année civile.</a:t>
            </a:r>
          </a:p>
          <a:p>
            <a:pPr marL="365760" indent="-365760" algn="l" rtl="0">
              <a:spcAft>
                <a:spcPts val="800"/>
              </a:spcAft>
            </a:pPr>
            <a:r>
              <a:rPr lang="x-none" sz="1400" b="0" i="0" u="none" baseline="0" dirty="0"/>
              <a:t>Cliquez sur </a:t>
            </a:r>
            <a:r>
              <a:rPr lang="x-none" sz="1400" b="1" i="0" u="none" baseline="0" dirty="0"/>
              <a:t>Suivant.</a:t>
            </a:r>
          </a:p>
          <a:p>
            <a:pPr marL="365760" indent="-365760" algn="l" rtl="0">
              <a:spcAft>
                <a:spcPts val="800"/>
              </a:spcAft>
            </a:pPr>
            <a:r>
              <a:rPr lang="x-none" sz="1400" b="0" i="0" u="none" baseline="0" dirty="0"/>
              <a:t>Niveau de mise en œuvre : </a:t>
            </a:r>
            <a:r>
              <a:rPr lang="x-none" sz="1400" b="1" i="0" u="none" baseline="0" dirty="0"/>
              <a:t>District</a:t>
            </a:r>
          </a:p>
          <a:p>
            <a:pPr marL="365760" indent="-365760" algn="l" rtl="0">
              <a:spcAft>
                <a:spcPts val="800"/>
              </a:spcAft>
            </a:pPr>
            <a:r>
              <a:rPr lang="x-none" sz="1400" b="0" i="0" u="none" baseline="0" dirty="0"/>
              <a:t>Sélectionnez les districts </a:t>
            </a:r>
            <a:r>
              <a:rPr lang="x-none" sz="1400" b="1" i="0" u="none" baseline="0" dirty="0"/>
              <a:t>Lusson </a:t>
            </a:r>
            <a:r>
              <a:rPr lang="x-none" sz="1400" b="0" i="0" u="none" baseline="0" dirty="0"/>
              <a:t>et </a:t>
            </a:r>
            <a:r>
              <a:rPr lang="x-none" sz="1400" b="1" i="0" u="none" baseline="0" dirty="0"/>
              <a:t>Michen </a:t>
            </a:r>
            <a:r>
              <a:rPr lang="x-none" sz="1400" b="0" i="0" u="none" baseline="0" dirty="0"/>
              <a:t>pour les fusionner.</a:t>
            </a:r>
          </a:p>
          <a:p>
            <a:pPr marL="365760" indent="-365760" algn="l" rtl="0">
              <a:spcAft>
                <a:spcPts val="800"/>
              </a:spcAft>
            </a:pPr>
            <a:r>
              <a:rPr lang="x-none" sz="1400" b="0" i="0" u="none" baseline="0" dirty="0"/>
              <a:t>Cliquez sur </a:t>
            </a:r>
            <a:r>
              <a:rPr lang="x-none" sz="1400" b="1" i="0" u="none" baseline="0" dirty="0"/>
              <a:t>Suivant.</a:t>
            </a:r>
          </a:p>
          <a:p>
            <a:pPr marL="365760" indent="-365760" algn="l" rtl="0">
              <a:spcAft>
                <a:spcPts val="800"/>
              </a:spcAft>
            </a:pPr>
            <a:r>
              <a:rPr lang="x-none" sz="1400" b="0" i="0" u="none" baseline="0" dirty="0"/>
              <a:t>Nom : </a:t>
            </a:r>
            <a:r>
              <a:rPr lang="x-none" sz="1400" b="1" i="0" u="none" baseline="0" dirty="0"/>
              <a:t>Luchen</a:t>
            </a:r>
          </a:p>
          <a:p>
            <a:pPr marL="365760" indent="-365760" algn="l" rtl="0">
              <a:spcAft>
                <a:spcPts val="800"/>
              </a:spcAft>
            </a:pPr>
            <a:r>
              <a:rPr lang="x-none" sz="1400" b="0" i="0" u="none" baseline="0" dirty="0"/>
              <a:t>Mettez en surbrillance la province </a:t>
            </a:r>
            <a:r>
              <a:rPr lang="x-none" sz="1400" b="1" i="0" u="none" baseline="0" dirty="0"/>
              <a:t>North</a:t>
            </a:r>
            <a:r>
              <a:rPr lang="x-none" sz="1400" b="0" i="0" u="none" baseline="0" dirty="0"/>
              <a:t>.</a:t>
            </a:r>
          </a:p>
          <a:p>
            <a:pPr marL="365760" indent="-365760" algn="l" rtl="0">
              <a:spcAft>
                <a:spcPts val="800"/>
              </a:spcAft>
            </a:pPr>
            <a:r>
              <a:rPr lang="x-none" sz="1400" b="0" i="0" u="none" baseline="0" dirty="0"/>
              <a:t>Cliquez sur </a:t>
            </a:r>
            <a:r>
              <a:rPr lang="x-none" sz="1400" b="1" i="0" u="none" baseline="0" dirty="0"/>
              <a:t>Suivant.</a:t>
            </a:r>
          </a:p>
          <a:p>
            <a:pPr marL="365760" indent="-365760" algn="l" rtl="0">
              <a:spcAft>
                <a:spcPts val="800"/>
              </a:spcAft>
            </a:pPr>
            <a:r>
              <a:rPr lang="x-none" sz="1400" b="0" i="0" u="none" baseline="0" dirty="0"/>
              <a:t>Cliquez sur </a:t>
            </a:r>
            <a:r>
              <a:rPr lang="x-none" sz="1400" b="1" i="0" u="none" baseline="0" dirty="0"/>
              <a:t>Suivant </a:t>
            </a:r>
            <a:r>
              <a:rPr lang="x-none" sz="1400" b="0" i="0" u="none" baseline="0" dirty="0"/>
              <a:t>pour passer en revue chaque type.</a:t>
            </a:r>
            <a:endParaRPr lang="x-none" sz="1400" dirty="0"/>
          </a:p>
          <a:p>
            <a:endParaRPr lang="x-none" sz="1600" dirty="0"/>
          </a:p>
        </p:txBody>
      </p:sp>
    </p:spTree>
    <p:extLst>
      <p:ext uri="{BB962C8B-B14F-4D97-AF65-F5344CB8AC3E}">
        <p14:creationId xmlns:p14="http://schemas.microsoft.com/office/powerpoint/2010/main" val="2704007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Rapports</a:t>
            </a:r>
          </a:p>
        </p:txBody>
      </p:sp>
      <p:sp>
        <p:nvSpPr>
          <p:cNvPr id="3" name="Text Placeholder 2"/>
          <p:cNvSpPr>
            <a:spLocks noGrp="1"/>
          </p:cNvSpPr>
          <p:nvPr>
            <p:ph type="body" idx="1"/>
          </p:nvPr>
        </p:nvSpPr>
        <p:spPr>
          <a:xfrm>
            <a:off x="685800" y="4648200"/>
            <a:ext cx="7162800" cy="1447800"/>
          </a:xfrm>
        </p:spPr>
        <p:txBody>
          <a:bodyPr/>
          <a:lstStyle/>
          <a:p>
            <a:pPr algn="l" rtl="0"/>
            <a:r>
              <a:rPr lang="x-none" b="0" i="0" u="none" baseline="0"/>
              <a:t>La base de données intégrée des données MTN peut créer une grande variété de rapports pour vous aider à analyser votre programme, partager les données et planifier pour l'avenir. </a:t>
            </a:r>
          </a:p>
        </p:txBody>
      </p:sp>
    </p:spTree>
    <p:extLst>
      <p:ext uri="{BB962C8B-B14F-4D97-AF65-F5344CB8AC3E}">
        <p14:creationId xmlns:p14="http://schemas.microsoft.com/office/powerpoint/2010/main" val="21181263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pPr algn="l" rtl="0">
              <a:spcAft>
                <a:spcPts val="1200"/>
              </a:spcAft>
              <a:buNone/>
            </a:pPr>
            <a:r>
              <a:rPr lang="x-none" b="0" i="0" u="none" baseline="0" dirty="0"/>
              <a:t>La base de données intégrée des données MTN propose trois types de fonctions de rapport : </a:t>
            </a:r>
          </a:p>
          <a:p>
            <a:pPr marL="525780" lvl="1" indent="-342900" algn="l" rtl="0">
              <a:spcAft>
                <a:spcPts val="1200"/>
              </a:spcAft>
              <a:buSzPct val="100000"/>
              <a:buFont typeface="Wingdings" charset="2"/>
              <a:buChar char="§"/>
            </a:pPr>
            <a:r>
              <a:rPr lang="x-none" sz="2400" b="1" i="0" u="none" baseline="0" dirty="0">
                <a:latin typeface="Segoe UI Semibold" pitchFamily="34" charset="0"/>
              </a:rPr>
              <a:t>Un Créateur de rapports personnalisés</a:t>
            </a:r>
          </a:p>
          <a:p>
            <a:pPr marL="525780" lvl="1" indent="-342900" algn="l" rtl="0">
              <a:spcAft>
                <a:spcPts val="1200"/>
              </a:spcAft>
              <a:buSzPct val="100000"/>
              <a:buFont typeface="Wingdings" charset="2"/>
              <a:buChar char="§"/>
            </a:pPr>
            <a:r>
              <a:rPr lang="x-none" sz="2400" b="1" i="0" u="none" baseline="0" dirty="0">
                <a:latin typeface="Segoe UI Semibold" pitchFamily="34" charset="0"/>
              </a:rPr>
              <a:t>Rapports de l'OMS/</a:t>
            </a:r>
            <a:r>
              <a:rPr lang="x-none" sz="2400" b="1" dirty="0">
                <a:latin typeface="Segoe UI Semibold" pitchFamily="34" charset="0"/>
              </a:rPr>
              <a:t/>
            </a:r>
            <a:br>
              <a:rPr lang="x-none" sz="2400" b="1" dirty="0">
                <a:latin typeface="Segoe UI Semibold" pitchFamily="34" charset="0"/>
              </a:rPr>
            </a:br>
            <a:r>
              <a:rPr lang="x-none" sz="2400" b="1" i="0" u="none" baseline="0" dirty="0">
                <a:latin typeface="Segoe UI Semibold" pitchFamily="34" charset="0"/>
              </a:rPr>
              <a:t>des partenaires</a:t>
            </a:r>
          </a:p>
          <a:p>
            <a:pPr marL="525780" lvl="1" indent="-342900" algn="l" rtl="0">
              <a:spcAft>
                <a:spcPts val="1200"/>
              </a:spcAft>
              <a:buSzPct val="100000"/>
              <a:buFont typeface="Wingdings" charset="2"/>
              <a:buChar char="§"/>
            </a:pPr>
            <a:r>
              <a:rPr lang="x-none" sz="2400" b="1" i="0" u="none" baseline="0" dirty="0">
                <a:latin typeface="Segoe UI Semibold" pitchFamily="34" charset="0"/>
              </a:rPr>
              <a:t>Rapports standard</a:t>
            </a:r>
          </a:p>
        </p:txBody>
      </p:sp>
      <p:sp>
        <p:nvSpPr>
          <p:cNvPr id="2" name="Title 1"/>
          <p:cNvSpPr>
            <a:spLocks noGrp="1"/>
          </p:cNvSpPr>
          <p:nvPr>
            <p:ph type="title"/>
          </p:nvPr>
        </p:nvSpPr>
        <p:spPr>
          <a:xfrm>
            <a:off x="135469" y="206613"/>
            <a:ext cx="1875820" cy="580787"/>
          </a:xfrm>
        </p:spPr>
        <p:txBody>
          <a:bodyPr/>
          <a:lstStyle/>
          <a:p>
            <a:pPr algn="l" rtl="0"/>
            <a:r>
              <a:rPr lang="x-none" b="1" i="0" u="none" baseline="0"/>
              <a:t>Rapports</a:t>
            </a:r>
          </a:p>
        </p:txBody>
      </p:sp>
      <p:pic>
        <p:nvPicPr>
          <p:cNvPr id="5" name="Picture 4"/>
          <p:cNvPicPr>
            <a:picLocks noChangeAspect="1"/>
          </p:cNvPicPr>
          <p:nvPr/>
        </p:nvPicPr>
        <p:blipFill>
          <a:blip r:embed="rId3"/>
          <a:stretch>
            <a:fillRect/>
          </a:stretch>
        </p:blipFill>
        <p:spPr>
          <a:xfrm>
            <a:off x="4724400" y="2743200"/>
            <a:ext cx="3681649" cy="38100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787505" cy="264688"/>
          </a:xfrm>
        </p:spPr>
        <p:txBody>
          <a:bodyPr/>
          <a:lstStyle/>
          <a:p>
            <a:pPr algn="l" rtl="0"/>
            <a:r>
              <a:rPr lang="x-none" b="0" i="0" u="none" baseline="0"/>
              <a:t>r</a:t>
            </a:r>
            <a:r>
              <a:rPr lang="x-none" b="0" i="0" u="none" baseline="0">
                <a:solidFill>
                  <a:srgbClr val="DCE6F2"/>
                </a:solidFill>
              </a:rPr>
              <a:t>apports</a:t>
            </a:r>
          </a:p>
        </p:txBody>
      </p:sp>
      <p:sp>
        <p:nvSpPr>
          <p:cNvPr id="4" name="Content Placeholder 3"/>
          <p:cNvSpPr>
            <a:spLocks noGrp="1"/>
          </p:cNvSpPr>
          <p:nvPr>
            <p:ph idx="1"/>
          </p:nvPr>
        </p:nvSpPr>
        <p:spPr>
          <a:xfrm>
            <a:off x="685800" y="1143000"/>
            <a:ext cx="7772400" cy="4525963"/>
          </a:xfrm>
        </p:spPr>
        <p:txBody>
          <a:bodyPr/>
          <a:lstStyle/>
          <a:p>
            <a:pPr marL="0" indent="0" algn="l" rtl="0">
              <a:buNone/>
            </a:pPr>
            <a:r>
              <a:rPr lang="x-none" b="0" i="0" u="none" baseline="0"/>
              <a:t>Le Créateur de rapports personnalisés est un outil flexible. Vous pouvez l'utiliser pour examiner les données de votre choix, les analyser et les transmettre.</a:t>
            </a:r>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6002384" cy="516255"/>
          </a:xfrm>
        </p:spPr>
        <p:txBody>
          <a:bodyPr/>
          <a:lstStyle/>
          <a:p>
            <a:pPr algn="l" rtl="0"/>
            <a:r>
              <a:rPr lang="x-none" b="1" i="0" u="none" baseline="0"/>
              <a:t>Créateur de rapports personnalisés</a:t>
            </a:r>
          </a:p>
        </p:txBody>
      </p:sp>
      <p:sp>
        <p:nvSpPr>
          <p:cNvPr id="7" name="Round Single Corner Rectangle 6"/>
          <p:cNvSpPr/>
          <p:nvPr/>
        </p:nvSpPr>
        <p:spPr>
          <a:xfrm>
            <a:off x="0" y="4953000"/>
            <a:ext cx="7924800" cy="162288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8" name="Rectangle 7"/>
          <p:cNvSpPr/>
          <p:nvPr/>
        </p:nvSpPr>
        <p:spPr>
          <a:xfrm>
            <a:off x="381000" y="5334000"/>
            <a:ext cx="7239000" cy="1000274"/>
          </a:xfrm>
          <a:prstGeom prst="rect">
            <a:avLst/>
          </a:prstGeom>
        </p:spPr>
        <p:txBody>
          <a:bodyPr wrap="square">
            <a:spAutoFit/>
          </a:bodyPr>
          <a:lstStyle/>
          <a:p>
            <a:pPr algn="l" rtl="0">
              <a:spcAft>
                <a:spcPts val="600"/>
              </a:spcAft>
            </a:pPr>
            <a:r>
              <a:rPr lang="x-none" b="1" i="0" u="none" baseline="0">
                <a:solidFill>
                  <a:srgbClr val="066E9F"/>
                </a:solidFill>
                <a:latin typeface="Segoe UI" pitchFamily="34" charset="0"/>
              </a:rPr>
              <a:t>Petite astuce :</a:t>
            </a:r>
          </a:p>
          <a:p>
            <a:pPr algn="l" rtl="0"/>
            <a:r>
              <a:rPr lang="x-none" b="0" i="0" u="none" baseline="0">
                <a:solidFill>
                  <a:srgbClr val="17375D"/>
                </a:solidFill>
                <a:latin typeface="Segoe UI Semibold" pitchFamily="34" charset="0"/>
              </a:rPr>
              <a:t>Utilisez le créateur de rapports personnalisés pour créer des feuilles de calcul Excel pouvant être importées dans d'autres outils.</a:t>
            </a:r>
            <a:endParaRPr lang="x-none" dirty="0">
              <a:solidFill>
                <a:srgbClr val="17375D"/>
              </a:solidFill>
              <a:latin typeface="Segoe UI Semibold" pitchFamily="34" charset="0"/>
              <a:ea typeface="Segoe UI" pitchFamily="34" charset="0"/>
              <a:cs typeface="Segoe UI" pitchFamily="34" charset="0"/>
            </a:endParaRPr>
          </a:p>
        </p:txBody>
      </p:sp>
      <p:pic>
        <p:nvPicPr>
          <p:cNvPr id="3" name="Picture 2" descr="111.PNG"/>
          <p:cNvPicPr>
            <a:picLocks noChangeAspect="1"/>
          </p:cNvPicPr>
          <p:nvPr/>
        </p:nvPicPr>
        <p:blipFill rotWithShape="1">
          <a:blip r:embed="rId3">
            <a:extLst>
              <a:ext uri="{28A0092B-C50C-407E-A947-70E740481C1C}">
                <a14:useLocalDpi xmlns:a14="http://schemas.microsoft.com/office/drawing/2010/main" val="0"/>
              </a:ext>
            </a:extLst>
          </a:blip>
          <a:srcRect l="376" t="3755" r="23795" b="59928"/>
          <a:stretch/>
        </p:blipFill>
        <p:spPr>
          <a:xfrm>
            <a:off x="4267200" y="2667000"/>
            <a:ext cx="3886200" cy="2683768"/>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8497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534400" cy="533400"/>
          </a:xfrm>
        </p:spPr>
        <p:txBody>
          <a:bodyPr/>
          <a:lstStyle/>
          <a:p>
            <a:pPr rtl="0"/>
            <a:r>
              <a:rPr lang="x-none" sz="2200" b="1" i="0" u="none" baseline="0"/>
              <a:t>Créer un rapport de prise en charge de la morbidité de la FL</a:t>
            </a:r>
          </a:p>
        </p:txBody>
      </p:sp>
      <p:sp>
        <p:nvSpPr>
          <p:cNvPr id="2" name="Text Placeholder 1"/>
          <p:cNvSpPr>
            <a:spLocks noGrp="1"/>
          </p:cNvSpPr>
          <p:nvPr>
            <p:ph type="body" sz="quarter" idx="10"/>
          </p:nvPr>
        </p:nvSpPr>
        <p:spPr>
          <a:xfrm>
            <a:off x="723900" y="838200"/>
            <a:ext cx="7696200" cy="5257800"/>
          </a:xfrm>
        </p:spPr>
        <p:txBody>
          <a:bodyPr>
            <a:noAutofit/>
          </a:bodyPr>
          <a:lstStyle/>
          <a:p>
            <a:pPr marL="365760" indent="-365760" algn="l" rtl="0">
              <a:spcAft>
                <a:spcPts val="800"/>
              </a:spcAft>
            </a:pPr>
            <a:r>
              <a:rPr lang="x-none" sz="1400" b="0" i="0" u="none" baseline="0" dirty="0"/>
              <a:t>Sélectionnez </a:t>
            </a:r>
            <a:r>
              <a:rPr lang="x-none" sz="1400" b="1" i="0" u="none" baseline="0" dirty="0"/>
              <a:t>Rapports - &gt; Exécuter les rapports</a:t>
            </a:r>
            <a:r>
              <a:rPr lang="x-none" sz="1400" b="0" i="0" u="none" baseline="0" dirty="0"/>
              <a:t> à partir du Menu principal.</a:t>
            </a:r>
          </a:p>
          <a:p>
            <a:pPr marL="365760" indent="-365760" algn="l" rtl="0">
              <a:spcAft>
                <a:spcPts val="800"/>
              </a:spcAft>
            </a:pPr>
            <a:r>
              <a:rPr lang="x-none" sz="1400" b="0" i="0" u="none" baseline="0" dirty="0"/>
              <a:t>Cliquez sur </a:t>
            </a:r>
            <a:r>
              <a:rPr lang="x-none" sz="1400" b="1" i="0" u="none" baseline="0" dirty="0"/>
              <a:t>Nouveau rapport personnalisé...</a:t>
            </a:r>
          </a:p>
          <a:p>
            <a:pPr marL="365760" indent="-365760" algn="l" rtl="0">
              <a:spcAft>
                <a:spcPts val="800"/>
              </a:spcAft>
            </a:pPr>
            <a:r>
              <a:rPr lang="x-none" sz="1400" b="0" i="0" u="none" baseline="0" dirty="0"/>
              <a:t>Cliquez sur </a:t>
            </a:r>
            <a:r>
              <a:rPr lang="x-none" sz="1400" b="1" i="0" u="none" baseline="0" dirty="0"/>
              <a:t>Interventions.</a:t>
            </a:r>
          </a:p>
          <a:p>
            <a:pPr marL="365760" indent="-365760" algn="l" rtl="0">
              <a:spcAft>
                <a:spcPts val="800"/>
              </a:spcAft>
            </a:pPr>
            <a:r>
              <a:rPr lang="x-none" sz="1400" b="0" i="0" u="none" baseline="0" dirty="0"/>
              <a:t>Utilisez le contrôle </a:t>
            </a:r>
            <a:r>
              <a:rPr lang="x-none" sz="1400" b="1" i="0" u="none" baseline="0" dirty="0"/>
              <a:t>+</a:t>
            </a:r>
            <a:r>
              <a:rPr lang="x-none" sz="1400" b="0" i="0" u="none" baseline="0" dirty="0"/>
              <a:t> pour développer les options pour le rapport de prise en charge de la morbidité de la FL.</a:t>
            </a:r>
          </a:p>
          <a:p>
            <a:pPr marL="365760" indent="-365760" algn="l" rtl="0"/>
            <a:r>
              <a:rPr lang="x-none" sz="1400" b="0" i="0" u="none" baseline="0" dirty="0"/>
              <a:t>Cochez les cases </a:t>
            </a:r>
            <a:r>
              <a:rPr lang="fr-CA" sz="1400" b="0" i="0" u="none" baseline="0" dirty="0"/>
              <a:t>pour sélectionner</a:t>
            </a:r>
            <a:r>
              <a:rPr lang="x-none" sz="1400" b="0" i="0" u="none" baseline="0" dirty="0"/>
              <a:t> :</a:t>
            </a:r>
          </a:p>
          <a:p>
            <a:pPr marL="731520" lvl="1" indent="-274320" algn="l" rtl="0"/>
            <a:r>
              <a:rPr lang="x-none" sz="1400" b="0" i="0" u="none" baseline="0" dirty="0">
                <a:latin typeface="Segoe UI Semibold" pitchFamily="34" charset="0"/>
              </a:rPr>
              <a:t>Nombre de cas d'hydrocèles</a:t>
            </a:r>
          </a:p>
          <a:p>
            <a:pPr marL="731520" lvl="1" indent="-274320" algn="l" rtl="0"/>
            <a:r>
              <a:rPr lang="x-none" sz="1400" b="0" i="0" u="none" baseline="0" dirty="0">
                <a:latin typeface="Segoe UI Semibold" pitchFamily="34" charset="0"/>
              </a:rPr>
              <a:t>Nombre de cas d'hydrocèles traités</a:t>
            </a:r>
          </a:p>
          <a:p>
            <a:pPr marL="731520" lvl="1" indent="-274320" algn="l" rtl="0"/>
            <a:r>
              <a:rPr lang="x-none" sz="1400" b="0" i="0" u="none" baseline="0" dirty="0">
                <a:latin typeface="Segoe UI Semibold" pitchFamily="34" charset="0"/>
              </a:rPr>
              <a:t>Nombre de patients atteints d'un lymphœdème</a:t>
            </a:r>
          </a:p>
          <a:p>
            <a:pPr marL="731520" lvl="1" indent="-274320" algn="l" rtl="0">
              <a:spcAft>
                <a:spcPts val="800"/>
              </a:spcAft>
            </a:pPr>
            <a:r>
              <a:rPr lang="x-none" sz="1400" b="0" i="0" u="none" baseline="0" dirty="0">
                <a:latin typeface="Segoe UI Semibold" pitchFamily="34" charset="0"/>
              </a:rPr>
              <a:t>Nombre de patients atteints d'un lymphœdème traités</a:t>
            </a:r>
          </a:p>
          <a:p>
            <a:pPr marL="365760" indent="-365760" algn="l" rtl="0">
              <a:spcAft>
                <a:spcPts val="800"/>
              </a:spcAft>
              <a:buFont typeface="+mj-lt"/>
              <a:buAutoNum type="arabicPeriod"/>
            </a:pPr>
            <a:r>
              <a:rPr lang="x-none" sz="1400" b="0" i="0" u="none" baseline="0" dirty="0"/>
              <a:t>Cliquez sur </a:t>
            </a:r>
            <a:r>
              <a:rPr lang="x-none" sz="1400" b="1" i="0" u="none" baseline="0" dirty="0"/>
              <a:t>Suivant.</a:t>
            </a:r>
          </a:p>
          <a:p>
            <a:pPr marL="365760" indent="-365760" algn="l" rtl="0">
              <a:spcAft>
                <a:spcPts val="800"/>
              </a:spcAft>
              <a:buFont typeface="+mj-lt"/>
              <a:buAutoNum type="arabicPeriod"/>
            </a:pPr>
            <a:r>
              <a:rPr lang="x-none" sz="1400" b="0" i="0" u="none" baseline="0" dirty="0"/>
              <a:t>Dates : </a:t>
            </a:r>
            <a:r>
              <a:rPr lang="x-none" sz="1400" b="1" i="0" u="none" baseline="0" dirty="0"/>
              <a:t> 1</a:t>
            </a:r>
            <a:r>
              <a:rPr lang="x-none" sz="1400" b="1" i="0" u="none" baseline="30000" dirty="0"/>
              <a:t>er</a:t>
            </a:r>
            <a:r>
              <a:rPr lang="x-none" sz="1400" b="1" i="0" u="none" baseline="0" dirty="0"/>
              <a:t> janvier 2014 – 31 décembre 2014</a:t>
            </a:r>
            <a:endParaRPr lang="fr-CA" sz="1400" b="1" i="0" u="none" baseline="0" dirty="0"/>
          </a:p>
          <a:p>
            <a:pPr marL="365760" indent="-365760" algn="l" rtl="0">
              <a:spcAft>
                <a:spcPts val="800"/>
              </a:spcAft>
              <a:buFont typeface="+mj-lt"/>
              <a:buAutoNum type="arabicPeriod"/>
            </a:pPr>
            <a:r>
              <a:rPr lang="fr-CA" sz="1400" dirty="0"/>
              <a:t>Premier mois de l’année de rapport : </a:t>
            </a:r>
            <a:r>
              <a:rPr lang="fr-CA" sz="1400" b="1" dirty="0"/>
              <a:t>janvier</a:t>
            </a:r>
            <a:endParaRPr lang="x-none" sz="1400" b="1" i="0" u="none" baseline="0" dirty="0"/>
          </a:p>
          <a:p>
            <a:pPr marL="365760" indent="-365760" algn="l" rtl="0">
              <a:spcAft>
                <a:spcPts val="800"/>
              </a:spcAft>
              <a:buFont typeface="+mj-lt"/>
              <a:buAutoNum type="arabicPeriod"/>
            </a:pPr>
            <a:r>
              <a:rPr lang="x-none" sz="1400" b="0" i="0" u="none" baseline="0" dirty="0"/>
              <a:t>Cumul selon : </a:t>
            </a:r>
            <a:r>
              <a:rPr lang="x-none" sz="1400" b="1" i="0" u="none" baseline="0" dirty="0"/>
              <a:t>Énumérer tous</a:t>
            </a:r>
          </a:p>
          <a:p>
            <a:pPr marL="365760" indent="-365760" algn="l" rtl="0">
              <a:spcAft>
                <a:spcPts val="800"/>
              </a:spcAft>
              <a:buFont typeface="+mj-lt"/>
              <a:buAutoNum type="arabicPeriod"/>
            </a:pPr>
            <a:r>
              <a:rPr lang="x-none" sz="1400" b="0" i="0" u="none" baseline="0" dirty="0"/>
              <a:t>Cliquez sur </a:t>
            </a:r>
            <a:r>
              <a:rPr lang="x-none" sz="1400" b="1" i="0" u="none" baseline="0" dirty="0"/>
              <a:t>Suivant.</a:t>
            </a:r>
          </a:p>
          <a:p>
            <a:pPr marL="365760" indent="-365760" algn="l" rtl="0">
              <a:buFont typeface="+mj-lt"/>
              <a:buAutoNum type="arabicPeriod"/>
            </a:pPr>
            <a:r>
              <a:rPr lang="x-none" sz="1400" b="0" i="0" u="none" baseline="0" dirty="0"/>
              <a:t>Cliquez sur</a:t>
            </a:r>
            <a:r>
              <a:rPr lang="x-none" sz="1400" b="1" i="0" u="none" baseline="0" dirty="0"/>
              <a:t> Terminer.</a:t>
            </a:r>
          </a:p>
          <a:p>
            <a:pPr marL="0" indent="0" algn="l" rtl="0">
              <a:buNone/>
            </a:pPr>
            <a:endParaRPr lang="x-none" sz="1400" dirty="0"/>
          </a:p>
          <a:p>
            <a:endParaRPr lang="x-none" sz="1400" dirty="0"/>
          </a:p>
        </p:txBody>
      </p:sp>
    </p:spTree>
    <p:extLst>
      <p:ext uri="{BB962C8B-B14F-4D97-AF65-F5344CB8AC3E}">
        <p14:creationId xmlns:p14="http://schemas.microsoft.com/office/powerpoint/2010/main" val="979283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162800" cy="5334000"/>
          </a:xfrm>
        </p:spPr>
        <p:txBody>
          <a:bodyPr>
            <a:normAutofit/>
          </a:bodyPr>
          <a:lstStyle/>
          <a:p>
            <a:pPr algn="l" rtl="0">
              <a:spcAft>
                <a:spcPts val="1800"/>
              </a:spcAft>
              <a:buFont typeface="+mj-lt"/>
              <a:buAutoNum type="arabicPeriod" startAt="11"/>
            </a:pPr>
            <a:r>
              <a:rPr lang="x-none" sz="1700" b="0" i="0" u="none" baseline="0"/>
              <a:t>Passez en revue les données affichées à l'écran.  </a:t>
            </a:r>
          </a:p>
          <a:p>
            <a:pPr algn="l" rtl="0">
              <a:spcAft>
                <a:spcPts val="1800"/>
              </a:spcAft>
              <a:buAutoNum type="arabicPeriod" startAt="11"/>
            </a:pPr>
            <a:r>
              <a:rPr lang="x-none" sz="1700" b="0" i="0" u="none" baseline="0"/>
              <a:t>Essayez d'exporter les données vers Excel.</a:t>
            </a:r>
          </a:p>
          <a:p>
            <a:pPr algn="l" rtl="0">
              <a:spcAft>
                <a:spcPts val="1800"/>
              </a:spcAft>
              <a:buAutoNum type="arabicPeriod" startAt="11"/>
            </a:pPr>
            <a:r>
              <a:rPr lang="x-none" sz="1700" b="0" i="0" u="none" baseline="0"/>
              <a:t>Essayez de modifier les options de rapport et d'exécuter le même rapport en cumulant les données selon le </a:t>
            </a:r>
            <a:r>
              <a:rPr lang="x-none" sz="1700" b="1" i="0" u="none" baseline="0"/>
              <a:t>pays</a:t>
            </a:r>
            <a:r>
              <a:rPr lang="x-none" sz="1700" b="0" i="0" u="none" baseline="0"/>
              <a:t>. </a:t>
            </a:r>
          </a:p>
          <a:p>
            <a:pPr algn="l" rtl="0">
              <a:spcAft>
                <a:spcPts val="1800"/>
              </a:spcAft>
              <a:buAutoNum type="arabicPeriod" startAt="11"/>
            </a:pPr>
            <a:r>
              <a:rPr lang="x-none" sz="1700" b="0" i="0" u="none" baseline="0"/>
              <a:t>Essayez de modifier les options de rapport et d'exécuter le même rapport en cumulant les données selon le </a:t>
            </a:r>
            <a:r>
              <a:rPr lang="x-none" sz="1700" b="1" i="0" u="none" baseline="0"/>
              <a:t>niveau administratif</a:t>
            </a:r>
            <a:r>
              <a:rPr lang="x-none" sz="1700" b="0" i="0" u="none" baseline="0"/>
              <a:t>. </a:t>
            </a:r>
          </a:p>
          <a:p>
            <a:pPr algn="l" rtl="0">
              <a:spcAft>
                <a:spcPts val="1800"/>
              </a:spcAft>
              <a:buAutoNum type="arabicPeriod" startAt="11"/>
            </a:pPr>
            <a:r>
              <a:rPr lang="x-none" sz="1700" b="0" i="0" u="none" baseline="0"/>
              <a:t>Essayez d'enregistrer les options de rapport en exécutant à nouveau le rapport à partir du menu Rapports. </a:t>
            </a:r>
          </a:p>
          <a:p>
            <a:pPr marL="0" indent="0" algn="l" rtl="0">
              <a:buNone/>
            </a:pPr>
            <a:endParaRPr lang="x-none" dirty="0"/>
          </a:p>
        </p:txBody>
      </p:sp>
    </p:spTree>
    <p:extLst>
      <p:ext uri="{BB962C8B-B14F-4D97-AF65-F5344CB8AC3E}">
        <p14:creationId xmlns:p14="http://schemas.microsoft.com/office/powerpoint/2010/main" val="22030894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59269"/>
            <a:ext cx="787505" cy="264688"/>
          </a:xfrm>
        </p:spPr>
        <p:txBody>
          <a:bodyPr/>
          <a:lstStyle/>
          <a:p>
            <a:pPr algn="l" rtl="0"/>
            <a:r>
              <a:rPr lang="x-none" b="0" i="0" u="none" baseline="0"/>
              <a:t>r</a:t>
            </a:r>
            <a:r>
              <a:rPr lang="x-none" b="0" i="0" u="none" baseline="0">
                <a:solidFill>
                  <a:srgbClr val="DCE6F2"/>
                </a:solidFill>
              </a:rPr>
              <a:t>apports</a:t>
            </a:r>
          </a:p>
        </p:txBody>
      </p:sp>
      <p:sp>
        <p:nvSpPr>
          <p:cNvPr id="4" name="Content Placeholder 3"/>
          <p:cNvSpPr>
            <a:spLocks noGrp="1"/>
          </p:cNvSpPr>
          <p:nvPr>
            <p:ph idx="1"/>
          </p:nvPr>
        </p:nvSpPr>
        <p:spPr>
          <a:xfrm>
            <a:off x="685800" y="1143001"/>
            <a:ext cx="7848600" cy="1219200"/>
          </a:xfrm>
        </p:spPr>
        <p:txBody>
          <a:bodyPr/>
          <a:lstStyle/>
          <a:p>
            <a:pPr marL="0" indent="0" algn="l" rtl="0">
              <a:spcAft>
                <a:spcPts val="1200"/>
              </a:spcAft>
              <a:buNone/>
            </a:pPr>
            <a:r>
              <a:rPr lang="x-none" b="0" i="0" u="none" baseline="0"/>
              <a:t>Les rapports de l'OMS/de partenaires sont répertoriés sous </a:t>
            </a:r>
            <a:r>
              <a:rPr lang="x-none" b="1" i="0" u="none" baseline="0"/>
              <a:t>Exportations disponibles</a:t>
            </a:r>
            <a:r>
              <a:rPr lang="x-none" b="0" i="0" u="none" baseline="0"/>
              <a:t>. </a:t>
            </a:r>
          </a:p>
          <a:p>
            <a:pPr marL="0" indent="0" algn="l" rtl="0">
              <a:buNone/>
            </a:pPr>
            <a:endParaRPr lang="x-none" dirty="0"/>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5896072" cy="516255"/>
          </a:xfrm>
        </p:spPr>
        <p:txBody>
          <a:bodyPr/>
          <a:lstStyle/>
          <a:p>
            <a:pPr algn="l" rtl="0"/>
            <a:r>
              <a:rPr lang="x-none" b="1" i="0" u="none" baseline="0"/>
              <a:t>Rapports de l'OMS/des partenaires</a:t>
            </a:r>
          </a:p>
        </p:txBody>
      </p:sp>
      <p:grpSp>
        <p:nvGrpSpPr>
          <p:cNvPr id="5" name="Group 4"/>
          <p:cNvGrpSpPr/>
          <p:nvPr/>
        </p:nvGrpSpPr>
        <p:grpSpPr>
          <a:xfrm>
            <a:off x="5257800" y="2057400"/>
            <a:ext cx="3213588" cy="3886201"/>
            <a:chOff x="4953000" y="1523999"/>
            <a:chExt cx="3276600" cy="4038601"/>
          </a:xfrm>
        </p:grpSpPr>
        <p:sp>
          <p:nvSpPr>
            <p:cNvPr id="7" name="Rectangle 6"/>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pic>
          <p:nvPicPr>
            <p:cNvPr id="8" name="Picture 7"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
        <p:nvSpPr>
          <p:cNvPr id="6" name="Rectangle 5"/>
          <p:cNvSpPr/>
          <p:nvPr/>
        </p:nvSpPr>
        <p:spPr>
          <a:xfrm>
            <a:off x="685800" y="2209800"/>
            <a:ext cx="4114800" cy="2123658"/>
          </a:xfrm>
          <a:prstGeom prst="rect">
            <a:avLst/>
          </a:prstGeom>
        </p:spPr>
        <p:txBody>
          <a:bodyPr wrap="square">
            <a:spAutoFit/>
          </a:bodyPr>
          <a:lstStyle/>
          <a:p>
            <a:pPr algn="l" rtl="0"/>
            <a:r>
              <a:rPr lang="x-none" sz="2200" b="0" i="0" u="none" baseline="0">
                <a:solidFill>
                  <a:schemeClr val="tx2">
                    <a:lumMod val="75000"/>
                  </a:schemeClr>
                </a:solidFill>
                <a:latin typeface="Segoe UI" pitchFamily="34" charset="0"/>
                <a:ea typeface="Segoe UI" pitchFamily="34" charset="0"/>
                <a:cs typeface="Segoe UI" pitchFamily="34" charset="0"/>
              </a:rPr>
              <a:t>Lorsque le moment est venu de soumettre les rapports auprès de l'OMS, vous pouvez utiliser la base de données intégrée des données MTN pour créer ces rapports en un seul clic. </a:t>
            </a:r>
          </a:p>
        </p:txBody>
      </p:sp>
    </p:spTree>
    <p:extLst>
      <p:ext uri="{BB962C8B-B14F-4D97-AF65-F5344CB8AC3E}">
        <p14:creationId xmlns:p14="http://schemas.microsoft.com/office/powerpoint/2010/main" val="14905258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Générer un formulaire de rapport commun de l'OMS</a:t>
            </a:r>
          </a:p>
        </p:txBody>
      </p:sp>
      <p:sp>
        <p:nvSpPr>
          <p:cNvPr id="7" name="Text Placeholder 1"/>
          <p:cNvSpPr>
            <a:spLocks noGrp="1"/>
          </p:cNvSpPr>
          <p:nvPr>
            <p:ph type="body" sz="quarter" idx="10"/>
          </p:nvPr>
        </p:nvSpPr>
        <p:spPr/>
        <p:txBody>
          <a:bodyPr>
            <a:noAutofit/>
          </a:bodyPr>
          <a:lstStyle/>
          <a:p>
            <a:pPr marL="365760" indent="-365760" algn="l" rtl="0">
              <a:spcAft>
                <a:spcPts val="2400"/>
              </a:spcAft>
            </a:pPr>
            <a:r>
              <a:rPr lang="x-none" sz="1900" b="0" i="0" u="none" baseline="0"/>
              <a:t>Sélectionnez </a:t>
            </a:r>
            <a:r>
              <a:rPr lang="x-none" sz="1900" b="1" i="0" u="none" baseline="0"/>
              <a:t>Rapports - &gt; Nouveau</a:t>
            </a:r>
            <a:r>
              <a:rPr lang="x-none" sz="1900" b="0" i="0" u="none" baseline="0"/>
              <a:t> à partir du Menu principal.</a:t>
            </a:r>
          </a:p>
          <a:p>
            <a:pPr marL="365760" indent="-365760" algn="l" rtl="0">
              <a:spcAft>
                <a:spcPts val="600"/>
              </a:spcAft>
            </a:pPr>
            <a:r>
              <a:rPr lang="x-none" sz="1900" b="0" i="0" u="none" baseline="0"/>
              <a:t>Essayez de générer l'un des formulaires de rapport commun.</a:t>
            </a:r>
            <a:endParaRPr lang="x-none" sz="1900" b="1" dirty="0"/>
          </a:p>
          <a:p>
            <a:pPr marL="0" indent="0" algn="l" rtl="0">
              <a:buNone/>
            </a:pPr>
            <a:endParaRPr lang="x-none" dirty="0"/>
          </a:p>
          <a:p>
            <a:endParaRPr lang="x-none" dirty="0"/>
          </a:p>
        </p:txBody>
      </p:sp>
    </p:spTree>
    <p:extLst>
      <p:ext uri="{BB962C8B-B14F-4D97-AF65-F5344CB8AC3E}">
        <p14:creationId xmlns:p14="http://schemas.microsoft.com/office/powerpoint/2010/main" val="979283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59269"/>
            <a:ext cx="787505" cy="264688"/>
          </a:xfrm>
        </p:spPr>
        <p:txBody>
          <a:bodyPr/>
          <a:lstStyle/>
          <a:p>
            <a:pPr algn="l" rtl="0"/>
            <a:r>
              <a:rPr lang="x-none" b="0" i="0" u="none" baseline="0"/>
              <a:t>r</a:t>
            </a:r>
            <a:r>
              <a:rPr lang="x-none" b="0" i="0" u="none" baseline="0">
                <a:solidFill>
                  <a:srgbClr val="DCE6F2"/>
                </a:solidFill>
              </a:rPr>
              <a:t>apports</a:t>
            </a:r>
          </a:p>
        </p:txBody>
      </p:sp>
      <p:sp>
        <p:nvSpPr>
          <p:cNvPr id="5" name="Title 4"/>
          <p:cNvSpPr>
            <a:spLocks noGrp="1"/>
          </p:cNvSpPr>
          <p:nvPr>
            <p:ph type="title"/>
          </p:nvPr>
        </p:nvSpPr>
        <p:spPr>
          <a:xfrm>
            <a:off x="152400" y="369094"/>
            <a:ext cx="3365761" cy="516255"/>
          </a:xfrm>
        </p:spPr>
        <p:txBody>
          <a:bodyPr/>
          <a:lstStyle/>
          <a:p>
            <a:pPr algn="l" rtl="0"/>
            <a:r>
              <a:rPr lang="x-none" b="1" i="0" u="none" baseline="0" dirty="0"/>
              <a:t>Rapports standard</a:t>
            </a:r>
          </a:p>
        </p:txBody>
      </p:sp>
      <p:sp>
        <p:nvSpPr>
          <p:cNvPr id="7" name="Content Placeholder 3"/>
          <p:cNvSpPr>
            <a:spLocks noGrp="1"/>
          </p:cNvSpPr>
          <p:nvPr>
            <p:ph idx="1"/>
          </p:nvPr>
        </p:nvSpPr>
        <p:spPr>
          <a:xfrm>
            <a:off x="685800" y="1143000"/>
            <a:ext cx="7848600" cy="4953000"/>
          </a:xfrm>
          <a:prstGeom prst="rect">
            <a:avLst/>
          </a:prstGeom>
        </p:spPr>
        <p:txBody>
          <a:bodyPr>
            <a:noAutofit/>
          </a:bodyPr>
          <a:lstStyle/>
          <a:p>
            <a:pPr marL="0" indent="0" algn="l" rtl="0">
              <a:spcAft>
                <a:spcPts val="1200"/>
              </a:spcAft>
              <a:buNone/>
            </a:pPr>
            <a:r>
              <a:rPr lang="x-none" b="0" i="0" u="none" baseline="0" dirty="0"/>
              <a:t>La base de données intégrée des données MTN comprend des rapports standards, soit certains des tableaux et graphiques types utiles pour l'analyse des programmes de lutte contre les MTN. </a:t>
            </a:r>
          </a:p>
          <a:p>
            <a:pPr marL="0" indent="0" algn="l" rtl="0">
              <a:spcAft>
                <a:spcPts val="600"/>
              </a:spcAft>
              <a:buNone/>
            </a:pPr>
            <a:r>
              <a:rPr lang="x-none" b="0" i="0" u="none" baseline="0" dirty="0"/>
              <a:t>Les rapports standards comprennent : </a:t>
            </a:r>
          </a:p>
          <a:p>
            <a:pPr marL="525780" lvl="1" indent="-342900" algn="l" rtl="0">
              <a:spcAft>
                <a:spcPts val="600"/>
              </a:spcAft>
              <a:buSzPct val="100000"/>
              <a:buFont typeface="Wingdings" charset="2"/>
              <a:buChar char="§"/>
            </a:pPr>
            <a:r>
              <a:rPr lang="x-none" sz="2200" b="1" i="0" u="none" baseline="0" dirty="0">
                <a:latin typeface="Segoe UI Semibold" pitchFamily="34" charset="0"/>
              </a:rPr>
              <a:t>Progrès réalisés en vue de l'élimination</a:t>
            </a:r>
          </a:p>
          <a:p>
            <a:pPr marL="525780" lvl="1" indent="-342900" algn="l" rtl="0">
              <a:spcAft>
                <a:spcPts val="600"/>
              </a:spcAft>
              <a:buSzPct val="100000"/>
              <a:buFont typeface="Wingdings" charset="2"/>
              <a:buChar char="§"/>
            </a:pPr>
            <a:r>
              <a:rPr lang="x-none" sz="2200" b="1" i="0" u="none" baseline="0" dirty="0">
                <a:latin typeface="Segoe UI Semibold" pitchFamily="34" charset="0"/>
              </a:rPr>
              <a:t>Rapport de redécoupage</a:t>
            </a:r>
          </a:p>
          <a:p>
            <a:pPr marL="525780" lvl="1" indent="-342900" algn="l" rtl="0">
              <a:spcAft>
                <a:spcPts val="600"/>
              </a:spcAft>
              <a:buSzPct val="100000"/>
              <a:buFont typeface="Wingdings" charset="2"/>
              <a:buChar char="§"/>
            </a:pPr>
            <a:r>
              <a:rPr lang="x-none" sz="2200" b="1" i="0" u="none" baseline="0" dirty="0">
                <a:latin typeface="Segoe UI Semibold" pitchFamily="34" charset="0"/>
              </a:rPr>
              <a:t>Personnes traitées et rapport de couverture</a:t>
            </a:r>
          </a:p>
          <a:p>
            <a:pPr marL="525780" lvl="1" indent="-342900" algn="l" rtl="0">
              <a:spcAft>
                <a:spcPts val="600"/>
              </a:spcAft>
              <a:buSzPct val="100000"/>
              <a:buFont typeface="Wingdings" charset="2"/>
              <a:buChar char="§"/>
            </a:pPr>
            <a:r>
              <a:rPr lang="x-none" sz="2200" b="1" i="0" u="none" baseline="0" dirty="0">
                <a:latin typeface="Segoe UI Semibold" pitchFamily="34" charset="0"/>
              </a:rPr>
              <a:t>Rapport de couverture – zones prioritaires</a:t>
            </a:r>
          </a:p>
          <a:p>
            <a:pPr marL="525780" lvl="1" indent="-342900" algn="l" rtl="0">
              <a:spcAft>
                <a:spcPts val="600"/>
              </a:spcAft>
              <a:buSzPct val="100000"/>
              <a:buFont typeface="Wingdings" charset="2"/>
              <a:buChar char="§"/>
            </a:pPr>
            <a:r>
              <a:rPr lang="x-none" sz="2200" b="1" i="0" u="none" baseline="0" dirty="0">
                <a:latin typeface="Segoe UI Semibold" pitchFamily="34" charset="0"/>
              </a:rPr>
              <a:t>Rapport d'enquête d'évaluation de la transmission planifiée</a:t>
            </a:r>
          </a:p>
          <a:p>
            <a:pPr marL="525780" lvl="1" indent="-342900" algn="l" rtl="0">
              <a:spcAft>
                <a:spcPts val="600"/>
              </a:spcAft>
              <a:buSzPct val="100000"/>
              <a:buFont typeface="Wingdings" charset="2"/>
              <a:buChar char="§"/>
            </a:pPr>
            <a:r>
              <a:rPr lang="x-none" sz="2200" b="1" i="0" u="none" baseline="0" dirty="0">
                <a:latin typeface="Segoe UI Semibold" pitchFamily="34" charset="0"/>
              </a:rPr>
              <a:t>Rapport d'enquête planifiée sur le trachome</a:t>
            </a:r>
          </a:p>
        </p:txBody>
      </p:sp>
    </p:spTree>
    <p:extLst>
      <p:ext uri="{BB962C8B-B14F-4D97-AF65-F5344CB8AC3E}">
        <p14:creationId xmlns:p14="http://schemas.microsoft.com/office/powerpoint/2010/main" val="22984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777423" cy="566309"/>
          </a:xfrm>
        </p:spPr>
        <p:txBody>
          <a:bodyPr/>
          <a:lstStyle/>
          <a:p>
            <a:pPr algn="l" rtl="0"/>
            <a:r>
              <a:rPr lang="x-none" b="0" i="0" u="none" baseline="0"/>
              <a:t>g</a:t>
            </a:r>
            <a:r>
              <a:rPr lang="x-none" b="0" i="0" u="none" baseline="0">
                <a:solidFill>
                  <a:srgbClr val="DCE6F2"/>
                </a:solidFill>
              </a:rPr>
              <a:t>estion des données</a:t>
            </a:r>
          </a:p>
          <a:p>
            <a:endParaRPr lang="x-none" dirty="0"/>
          </a:p>
        </p:txBody>
      </p:sp>
      <p:sp>
        <p:nvSpPr>
          <p:cNvPr id="5" name="Title 4"/>
          <p:cNvSpPr>
            <a:spLocks noGrp="1"/>
          </p:cNvSpPr>
          <p:nvPr>
            <p:ph type="title"/>
          </p:nvPr>
        </p:nvSpPr>
        <p:spPr>
          <a:xfrm>
            <a:off x="152400" y="369094"/>
            <a:ext cx="1906240" cy="516255"/>
          </a:xfrm>
        </p:spPr>
        <p:txBody>
          <a:bodyPr/>
          <a:lstStyle/>
          <a:p>
            <a:pPr algn="l" rtl="0"/>
            <a:r>
              <a:rPr lang="x-none" b="1" i="0" u="none" baseline="0"/>
              <a:t>Enquêtes</a:t>
            </a:r>
          </a:p>
        </p:txBody>
      </p:sp>
      <p:sp>
        <p:nvSpPr>
          <p:cNvPr id="6" name="Content Placeholder 3"/>
          <p:cNvSpPr>
            <a:spLocks noGrp="1"/>
          </p:cNvSpPr>
          <p:nvPr>
            <p:ph idx="1"/>
          </p:nvPr>
        </p:nvSpPr>
        <p:spPr>
          <a:xfrm>
            <a:off x="609600" y="1143000"/>
            <a:ext cx="3276600" cy="4525963"/>
          </a:xfrm>
        </p:spPr>
        <p:txBody>
          <a:bodyPr/>
          <a:lstStyle/>
          <a:p>
            <a:pPr marL="0" lvl="1" indent="0" algn="l" rtl="0">
              <a:buNone/>
            </a:pPr>
            <a:r>
              <a:rPr lang="x-none" sz="2200" b="0" i="0" u="none" baseline="0" dirty="0"/>
              <a:t>Les utilisateurs peuvent saisir des données d'enquête dans la base de données intégrée des données MTN. </a:t>
            </a:r>
            <a:r>
              <a:rPr lang="x-none" sz="2200" dirty="0"/>
              <a:t/>
            </a:r>
            <a:br>
              <a:rPr lang="x-none" sz="2200" dirty="0"/>
            </a:br>
            <a:r>
              <a:rPr lang="x-none" sz="2200" b="0" i="0" u="none" baseline="0" dirty="0"/>
              <a:t>Ceci comprend </a:t>
            </a:r>
            <a:r>
              <a:rPr lang="x-none" sz="2200" dirty="0"/>
              <a:t/>
            </a:r>
            <a:br>
              <a:rPr lang="x-none" sz="2200" dirty="0"/>
            </a:br>
            <a:r>
              <a:rPr lang="x-none" sz="2200" b="0" i="0" u="none" baseline="0" dirty="0"/>
              <a:t>des enquêtes de cartographie, de </a:t>
            </a:r>
            <a:r>
              <a:rPr lang="x-none" sz="2200" dirty="0"/>
              <a:t/>
            </a:r>
            <a:br>
              <a:rPr lang="x-none" sz="2200" dirty="0"/>
            </a:br>
            <a:r>
              <a:rPr lang="x-none" sz="2200" b="0" i="0" u="none" baseline="0" dirty="0"/>
              <a:t>base, à mi-parcours, d'évaluation de la transmission (EET) et autres.</a:t>
            </a:r>
          </a:p>
          <a:p>
            <a:pPr marL="0" indent="0" algn="l" rtl="0">
              <a:buNone/>
            </a:pPr>
            <a:endParaRPr lang="x-none" dirty="0"/>
          </a:p>
        </p:txBody>
      </p:sp>
      <p:pic>
        <p:nvPicPr>
          <p:cNvPr id="4" name="Picture 3"/>
          <p:cNvPicPr>
            <a:picLocks noChangeAspect="1"/>
          </p:cNvPicPr>
          <p:nvPr/>
        </p:nvPicPr>
        <p:blipFill>
          <a:blip r:embed="rId3"/>
          <a:stretch>
            <a:fillRect/>
          </a:stretch>
        </p:blipFill>
        <p:spPr>
          <a:xfrm>
            <a:off x="3886200" y="1566922"/>
            <a:ext cx="4865615" cy="4395787"/>
          </a:xfrm>
          <a:prstGeom prst="rect">
            <a:avLst/>
          </a:prstGeom>
        </p:spPr>
      </p:pic>
    </p:spTree>
    <p:extLst>
      <p:ext uri="{BB962C8B-B14F-4D97-AF65-F5344CB8AC3E}">
        <p14:creationId xmlns:p14="http://schemas.microsoft.com/office/powerpoint/2010/main" val="30502778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0"/>
            <a:ext cx="7620000" cy="1066800"/>
          </a:xfrm>
        </p:spPr>
        <p:txBody>
          <a:bodyPr/>
          <a:lstStyle/>
          <a:p>
            <a:pPr algn="l" rtl="0">
              <a:lnSpc>
                <a:spcPct val="100000"/>
              </a:lnSpc>
            </a:pPr>
            <a:r>
              <a:rPr lang="x-none" sz="3200" b="0" i="0" u="none" baseline="0"/>
              <a:t>Définition d'une base de données intégrée des données MTN pour votre programme</a:t>
            </a:r>
          </a:p>
        </p:txBody>
      </p:sp>
      <p:sp>
        <p:nvSpPr>
          <p:cNvPr id="3" name="Text Placeholder 2"/>
          <p:cNvSpPr>
            <a:spLocks noGrp="1"/>
          </p:cNvSpPr>
          <p:nvPr>
            <p:ph type="body" idx="1"/>
          </p:nvPr>
        </p:nvSpPr>
        <p:spPr>
          <a:xfrm>
            <a:off x="651780" y="4953000"/>
            <a:ext cx="6248400" cy="1219200"/>
          </a:xfrm>
        </p:spPr>
        <p:txBody>
          <a:bodyPr/>
          <a:lstStyle/>
          <a:p>
            <a:pPr algn="l" rtl="0"/>
            <a:r>
              <a:rPr lang="x-none" b="0" i="0" u="none" baseline="0"/>
              <a:t>Le moment est venu de définir le fichier de la base de données intégrée des données MTN pour votre pays.</a:t>
            </a:r>
          </a:p>
        </p:txBody>
      </p:sp>
    </p:spTree>
    <p:extLst>
      <p:ext uri="{BB962C8B-B14F-4D97-AF65-F5344CB8AC3E}">
        <p14:creationId xmlns:p14="http://schemas.microsoft.com/office/powerpoint/2010/main" val="1092161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8.PNG"/>
          <p:cNvPicPr>
            <a:picLocks noChangeAspect="1"/>
          </p:cNvPicPr>
          <p:nvPr/>
        </p:nvPicPr>
        <p:blipFill rotWithShape="1">
          <a:blip r:embed="rId3">
            <a:extLst>
              <a:ext uri="{28A0092B-C50C-407E-A947-70E740481C1C}">
                <a14:useLocalDpi xmlns:a14="http://schemas.microsoft.com/office/drawing/2010/main" val="0"/>
              </a:ext>
            </a:extLst>
          </a:blip>
          <a:srcRect l="329" t="3307" r="48466" b="50228"/>
          <a:stretch/>
        </p:blipFill>
        <p:spPr>
          <a:xfrm>
            <a:off x="3962400" y="2590800"/>
            <a:ext cx="4524515" cy="3186603"/>
          </a:xfrm>
          <a:prstGeom prst="rect">
            <a:avLst/>
          </a:prstGeom>
          <a:effectLst>
            <a:outerShdw blurRad="63500" sx="102000" sy="102000" algn="ctr" rotWithShape="0">
              <a:schemeClr val="bg1">
                <a:lumMod val="65000"/>
                <a:alpha val="40000"/>
              </a:schemeClr>
            </a:outerShdw>
          </a:effectLst>
        </p:spPr>
      </p:pic>
      <p:sp>
        <p:nvSpPr>
          <p:cNvPr id="4" name="Content Placeholder 3"/>
          <p:cNvSpPr>
            <a:spLocks noGrp="1"/>
          </p:cNvSpPr>
          <p:nvPr>
            <p:ph idx="1"/>
          </p:nvPr>
        </p:nvSpPr>
        <p:spPr>
          <a:prstGeom prst="rect">
            <a:avLst/>
          </a:prstGeom>
        </p:spPr>
        <p:txBody>
          <a:bodyPr/>
          <a:lstStyle/>
          <a:p>
            <a:pPr algn="l" rtl="0">
              <a:buNone/>
            </a:pPr>
            <a:r>
              <a:rPr lang="x-none" sz="2200" b="0" i="0" u="none" baseline="0"/>
              <a:t>Vous pouvez démarrer à tout moment une nouvelle base de données intégrée des données MTN, bien que vous voudrez probablement stocker toutes les données pour votre pays dans un seul fichier. </a:t>
            </a:r>
          </a:p>
        </p:txBody>
      </p:sp>
      <p:sp>
        <p:nvSpPr>
          <p:cNvPr id="6" name="Round Single Corner Rectangle 5"/>
          <p:cNvSpPr/>
          <p:nvPr/>
        </p:nvSpPr>
        <p:spPr>
          <a:xfrm>
            <a:off x="0" y="2895600"/>
            <a:ext cx="3429000" cy="36830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7" name="Rectangle 6"/>
          <p:cNvSpPr/>
          <p:nvPr/>
        </p:nvSpPr>
        <p:spPr>
          <a:xfrm>
            <a:off x="381000" y="3200400"/>
            <a:ext cx="2667000" cy="3185487"/>
          </a:xfrm>
          <a:prstGeom prst="rect">
            <a:avLst/>
          </a:prstGeom>
        </p:spPr>
        <p:txBody>
          <a:bodyPr wrap="square">
            <a:spAutoFit/>
          </a:bodyPr>
          <a:lstStyle/>
          <a:p>
            <a:pPr algn="l" rtl="0">
              <a:spcAft>
                <a:spcPts val="600"/>
              </a:spcAft>
            </a:pPr>
            <a:r>
              <a:rPr lang="x-none" sz="1600" b="1" i="0" u="none" baseline="0">
                <a:solidFill>
                  <a:srgbClr val="066E9F"/>
                </a:solidFill>
                <a:latin typeface="Segoe UI" pitchFamily="34" charset="0"/>
              </a:rPr>
              <a:t>Petites astuces :</a:t>
            </a:r>
          </a:p>
          <a:p>
            <a:pPr algn="l" rtl="0">
              <a:spcAft>
                <a:spcPts val="600"/>
              </a:spcAft>
            </a:pPr>
            <a:r>
              <a:rPr lang="x-none" sz="1600" b="0" i="0" u="none" baseline="0">
                <a:solidFill>
                  <a:srgbClr val="17375D"/>
                </a:solidFill>
                <a:latin typeface="Segoe UI Semibold" pitchFamily="34" charset="0"/>
              </a:rPr>
              <a:t>Vous pouvez partager ce fichier au moyen de l'une des méthodes suivantes : </a:t>
            </a:r>
          </a:p>
          <a:p>
            <a:pPr marL="182880" indent="-274320" algn="l" rtl="0">
              <a:spcAft>
                <a:spcPts val="600"/>
              </a:spcAft>
              <a:buFont typeface="Arial" pitchFamily="34" charset="0"/>
              <a:buChar char="•"/>
            </a:pPr>
            <a:r>
              <a:rPr lang="x-none" sz="1600" b="0" i="0" u="none" baseline="0">
                <a:solidFill>
                  <a:srgbClr val="17375D"/>
                </a:solidFill>
                <a:latin typeface="Segoe UI Semibold" pitchFamily="34" charset="0"/>
              </a:rPr>
              <a:t>courrier électronique ; </a:t>
            </a:r>
          </a:p>
          <a:p>
            <a:pPr marL="182880" indent="-274320" algn="l" rtl="0">
              <a:spcAft>
                <a:spcPts val="600"/>
              </a:spcAft>
              <a:buFont typeface="Arial" pitchFamily="34" charset="0"/>
              <a:buChar char="•"/>
            </a:pPr>
            <a:r>
              <a:rPr lang="x-none" sz="1600" b="0" i="0" u="none" baseline="0">
                <a:solidFill>
                  <a:srgbClr val="17375D"/>
                </a:solidFill>
                <a:latin typeface="Segoe UI Semibold" pitchFamily="34" charset="0"/>
              </a:rPr>
              <a:t>lecteur flash ; </a:t>
            </a:r>
          </a:p>
          <a:p>
            <a:pPr marL="182880" indent="-274320" algn="l" rtl="0">
              <a:spcAft>
                <a:spcPts val="600"/>
              </a:spcAft>
              <a:buFont typeface="Arial" pitchFamily="34" charset="0"/>
              <a:buChar char="•"/>
            </a:pPr>
            <a:r>
              <a:rPr lang="x-none" sz="1600" b="0" i="0" u="none" baseline="0">
                <a:solidFill>
                  <a:srgbClr val="17375D"/>
                </a:solidFill>
                <a:latin typeface="Segoe UI Semibold" pitchFamily="34" charset="0"/>
              </a:rPr>
              <a:t>Dropbox ;</a:t>
            </a:r>
          </a:p>
          <a:p>
            <a:pPr marL="274320" indent="-274320" algn="l" rtl="0">
              <a:buFont typeface="Arial" pitchFamily="34" charset="0"/>
              <a:buChar char="•"/>
            </a:pPr>
            <a:r>
              <a:rPr lang="x-none" sz="1600" b="0" i="0" u="none" baseline="0">
                <a:solidFill>
                  <a:srgbClr val="17375D"/>
                </a:solidFill>
                <a:latin typeface="Segoe UI Semibold" pitchFamily="34" charset="0"/>
              </a:rPr>
              <a:t>ou toute autre méthode similaire de transfert </a:t>
            </a:r>
            <a:r>
              <a:rPr lang="x-none" sz="1600">
                <a:solidFill>
                  <a:srgbClr val="17375D"/>
                </a:solidFill>
                <a:latin typeface="Segoe UI Semibold" pitchFamily="34" charset="0"/>
              </a:rPr>
              <a:t/>
            </a:r>
            <a:br>
              <a:rPr lang="x-none" sz="1600">
                <a:solidFill>
                  <a:srgbClr val="17375D"/>
                </a:solidFill>
                <a:latin typeface="Segoe UI Semibold" pitchFamily="34" charset="0"/>
              </a:rPr>
            </a:br>
            <a:r>
              <a:rPr lang="x-none" sz="1600" b="0" i="0" u="none" baseline="0">
                <a:solidFill>
                  <a:srgbClr val="17375D"/>
                </a:solidFill>
                <a:latin typeface="Segoe UI Semibold" pitchFamily="34" charset="0"/>
              </a:rPr>
              <a:t>de fichiers.</a:t>
            </a:r>
          </a:p>
          <a:p>
            <a:endParaRPr lang="x-none" sz="1600" dirty="0">
              <a:solidFill>
                <a:srgbClr val="17375D"/>
              </a:solidFill>
              <a:latin typeface="Segoe UI Semibold" pitchFamily="34" charset="0"/>
              <a:ea typeface="Segoe UI" pitchFamily="34" charset="0"/>
              <a:cs typeface="Segoe UI" pitchFamily="34" charset="0"/>
            </a:endParaRPr>
          </a:p>
        </p:txBody>
      </p:sp>
      <p:sp>
        <p:nvSpPr>
          <p:cNvPr id="2" name="Title 1"/>
          <p:cNvSpPr>
            <a:spLocks noGrp="1"/>
          </p:cNvSpPr>
          <p:nvPr>
            <p:ph type="title"/>
          </p:nvPr>
        </p:nvSpPr>
        <p:spPr>
          <a:xfrm>
            <a:off x="135469" y="206613"/>
            <a:ext cx="6461181" cy="580787"/>
          </a:xfrm>
        </p:spPr>
        <p:txBody>
          <a:bodyPr/>
          <a:lstStyle/>
          <a:p>
            <a:pPr algn="l" rtl="0"/>
            <a:r>
              <a:rPr lang="x-none" b="1" i="0" u="none" baseline="0"/>
              <a:t>Définition d'un fichier pour votre programme</a:t>
            </a:r>
          </a:p>
        </p:txBody>
      </p:sp>
      <p:sp>
        <p:nvSpPr>
          <p:cNvPr id="17" name="Rounded Rectangle 16"/>
          <p:cNvSpPr/>
          <p:nvPr/>
        </p:nvSpPr>
        <p:spPr>
          <a:xfrm rot="10800000">
            <a:off x="4064000" y="2664714"/>
            <a:ext cx="374650" cy="1628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8" name="Right Arrow 17"/>
          <p:cNvSpPr/>
          <p:nvPr/>
        </p:nvSpPr>
        <p:spPr>
          <a:xfrm>
            <a:off x="3657600" y="25908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extLst>
      <p:ext uri="{BB962C8B-B14F-4D97-AF65-F5344CB8AC3E}">
        <p14:creationId xmlns:p14="http://schemas.microsoft.com/office/powerpoint/2010/main" val="18972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1800" b="1" i="0" u="none" baseline="0"/>
              <a:t>Démarrer une base de données intégrée des données MTN pour votre programme</a:t>
            </a:r>
          </a:p>
        </p:txBody>
      </p:sp>
      <p:sp>
        <p:nvSpPr>
          <p:cNvPr id="2" name="Text Placeholder 1"/>
          <p:cNvSpPr>
            <a:spLocks noGrp="1"/>
          </p:cNvSpPr>
          <p:nvPr>
            <p:ph type="body" sz="quarter" idx="10"/>
          </p:nvPr>
        </p:nvSpPr>
        <p:spPr>
          <a:xfrm>
            <a:off x="762000" y="1066800"/>
            <a:ext cx="7391400" cy="4953000"/>
          </a:xfrm>
        </p:spPr>
        <p:txBody>
          <a:bodyPr>
            <a:noAutofit/>
          </a:bodyPr>
          <a:lstStyle/>
          <a:p>
            <a:pPr marL="457200" indent="-457200" algn="l" rtl="0">
              <a:spcAft>
                <a:spcPts val="1200"/>
              </a:spcAft>
              <a:buFont typeface="+mj-lt"/>
              <a:buAutoNum type="arabicPeriod"/>
            </a:pPr>
            <a:r>
              <a:rPr lang="x-none" sz="1800" b="0" i="0" u="none" baseline="0"/>
              <a:t>Sélectionnez </a:t>
            </a:r>
            <a:r>
              <a:rPr lang="x-none" sz="1800" b="1" i="0" u="none" baseline="0"/>
              <a:t>Fichier - &gt; Nouveau</a:t>
            </a:r>
            <a:r>
              <a:rPr lang="x-none" sz="1800" b="0" i="0" u="none" baseline="0"/>
              <a:t> à partir du Menu principal.</a:t>
            </a:r>
          </a:p>
          <a:p>
            <a:pPr marL="457200" indent="-457200" algn="l" rtl="0">
              <a:spcAft>
                <a:spcPts val="1200"/>
              </a:spcAft>
              <a:buFont typeface="+mj-lt"/>
              <a:buAutoNum type="arabicPeriod"/>
            </a:pPr>
            <a:r>
              <a:rPr lang="x-none" sz="1800" b="0" i="0" u="none" baseline="0"/>
              <a:t>Sélectionnez </a:t>
            </a:r>
            <a:r>
              <a:rPr lang="x-none" sz="1800" b="1" i="0" u="none" baseline="0"/>
              <a:t>Créer un nouveau fichier</a:t>
            </a:r>
            <a:r>
              <a:rPr lang="x-none" sz="1800" b="0" i="0" u="none" baseline="0"/>
              <a:t>...</a:t>
            </a:r>
          </a:p>
          <a:p>
            <a:pPr marL="457200" indent="-457200" algn="l" rtl="0">
              <a:spcAft>
                <a:spcPts val="1200"/>
              </a:spcAft>
              <a:buFont typeface="+mj-lt"/>
              <a:buAutoNum type="arabicPeriod"/>
            </a:pPr>
            <a:r>
              <a:rPr lang="x-none" sz="1800" b="0" i="0" u="none" baseline="0"/>
              <a:t>Enregistrez le fichier sur votre ordinateur.</a:t>
            </a:r>
          </a:p>
          <a:p>
            <a:pPr marL="457200" indent="-457200" algn="l" rtl="0">
              <a:spcAft>
                <a:spcPts val="1200"/>
              </a:spcAft>
              <a:buFont typeface="+mj-lt"/>
              <a:buAutoNum type="arabicPeriod"/>
            </a:pPr>
            <a:r>
              <a:rPr lang="x-none" sz="1800" b="0" i="0" u="none" baseline="0"/>
              <a:t>Connectez-vous (il n'y a pour le moment aucun identifiant ou </a:t>
            </a:r>
            <a:r>
              <a:rPr lang="x-none" sz="1800"/>
              <a:t/>
            </a:r>
            <a:br>
              <a:rPr lang="x-none" sz="1800"/>
            </a:br>
            <a:r>
              <a:rPr lang="x-none" sz="1800" b="0" i="0" u="none" baseline="0"/>
              <a:t>mot de passe).</a:t>
            </a:r>
          </a:p>
          <a:p>
            <a:pPr marL="457200" indent="-457200" algn="l" rtl="0">
              <a:spcAft>
                <a:spcPts val="1200"/>
              </a:spcAft>
              <a:buFont typeface="+mj-lt"/>
              <a:buAutoNum type="arabicPeriod"/>
            </a:pPr>
            <a:r>
              <a:rPr lang="x-none" sz="1800" b="0" i="0" u="none" baseline="0"/>
              <a:t>Cliquez sur Saisir vos </a:t>
            </a:r>
            <a:r>
              <a:rPr lang="x-none" sz="1800" b="0" i="0" u="none" baseline="0">
                <a:latin typeface="Segoe UI Semibold" pitchFamily="34" charset="0"/>
              </a:rPr>
              <a:t>informations pays </a:t>
            </a:r>
            <a:r>
              <a:rPr lang="x-none" sz="1800" b="1" i="0" u="none" baseline="0"/>
              <a:t>Démarrez…</a:t>
            </a:r>
          </a:p>
          <a:p>
            <a:pPr marL="457200" indent="-457200" algn="l" rtl="0">
              <a:spcAft>
                <a:spcPts val="1200"/>
              </a:spcAft>
              <a:buFont typeface="+mj-lt"/>
              <a:buAutoNum type="arabicPeriod"/>
            </a:pPr>
            <a:r>
              <a:rPr lang="x-none" sz="1800" b="0" i="0" u="none" baseline="0"/>
              <a:t>Saisissez les paramètres pays pour votre programme, y compris ajouter des niveaux administratifs supplémentaires. Vous pouvez ajouter jusqu'à sept niveaux au total.</a:t>
            </a:r>
          </a:p>
          <a:p>
            <a:pPr marL="457200" indent="-457200" algn="l" rtl="0">
              <a:spcAft>
                <a:spcPts val="1200"/>
              </a:spcAft>
              <a:buFont typeface="+mj-lt"/>
              <a:buAutoNum type="arabicPeriod"/>
            </a:pPr>
            <a:r>
              <a:rPr lang="x-none" sz="1800" b="0" i="0" u="none" baseline="0"/>
              <a:t>Cliquez sur </a:t>
            </a:r>
            <a:r>
              <a:rPr lang="x-none" sz="1800" b="1" i="0" u="none" baseline="0"/>
              <a:t>Suivant.</a:t>
            </a:r>
          </a:p>
          <a:p>
            <a:pPr marL="457200" indent="-457200" algn="l" rtl="0">
              <a:spcAft>
                <a:spcPts val="1200"/>
              </a:spcAft>
              <a:buFont typeface="+mj-lt"/>
              <a:buAutoNum type="arabicPeriod"/>
            </a:pPr>
            <a:r>
              <a:rPr lang="x-none" sz="1800" b="0" i="0" u="none" baseline="0"/>
              <a:t>Saisissez les données démographiques pour votre pays.</a:t>
            </a:r>
          </a:p>
          <a:p>
            <a:pPr marL="457200" indent="-457200" algn="l" rtl="0">
              <a:spcAft>
                <a:spcPts val="1200"/>
              </a:spcAft>
              <a:buFont typeface="+mj-lt"/>
              <a:buAutoNum type="arabicPeriod"/>
            </a:pPr>
            <a:r>
              <a:rPr lang="x-none" sz="1800" b="0" i="0" u="none" baseline="0"/>
              <a:t>Cliquez sur</a:t>
            </a:r>
            <a:r>
              <a:rPr lang="x-none" sz="1800" b="1" i="0" u="none" baseline="0"/>
              <a:t> Terminer.</a:t>
            </a:r>
          </a:p>
          <a:p>
            <a:pPr marL="457200" indent="-457200" algn="l" rtl="0">
              <a:spcAft>
                <a:spcPts val="1200"/>
              </a:spcAft>
              <a:buFont typeface="+mj-lt"/>
              <a:buAutoNum type="arabicPeriod"/>
            </a:pPr>
            <a:endParaRPr lang="x-none" sz="1800" b="1" dirty="0"/>
          </a:p>
        </p:txBody>
      </p:sp>
    </p:spTree>
    <p:extLst>
      <p:ext uri="{BB962C8B-B14F-4D97-AF65-F5344CB8AC3E}">
        <p14:creationId xmlns:p14="http://schemas.microsoft.com/office/powerpoint/2010/main" val="34994911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48640" indent="-548640" algn="l" rtl="0">
              <a:spcAft>
                <a:spcPts val="1200"/>
              </a:spcAft>
              <a:buFont typeface="+mj-lt"/>
              <a:buAutoNum type="arabicPeriod" startAt="10"/>
            </a:pPr>
            <a:r>
              <a:rPr lang="x-none" sz="1800" b="0" i="0" u="none" baseline="0"/>
              <a:t>Cliquez sur Sélectionner les maladie </a:t>
            </a:r>
            <a:r>
              <a:rPr lang="x-none" sz="1800" b="1" i="0" u="none" baseline="0"/>
              <a:t>Démarrer</a:t>
            </a:r>
            <a:r>
              <a:rPr lang="x-none" sz="1800" b="0" i="0" u="none" baseline="0"/>
              <a:t>…</a:t>
            </a:r>
          </a:p>
          <a:p>
            <a:pPr marL="548640" indent="-548640" algn="l" rtl="0">
              <a:spcAft>
                <a:spcPts val="1200"/>
              </a:spcAft>
              <a:buAutoNum type="arabicPeriod" startAt="10"/>
            </a:pPr>
            <a:r>
              <a:rPr lang="x-none" sz="1800" b="0" i="0" u="none" baseline="0"/>
              <a:t>Utilisez les flèches pour sélectionner les maladies ciblées par votre programme. Utilisez le lien Ajouter de nouvelles maladies… pour ajouter toute maladie supplémentaire à la liste. </a:t>
            </a:r>
          </a:p>
          <a:p>
            <a:pPr marL="548640" indent="-548640" algn="l" rtl="0">
              <a:spcAft>
                <a:spcPts val="1200"/>
              </a:spcAft>
              <a:buAutoNum type="arabicPeriod" startAt="10"/>
            </a:pPr>
            <a:r>
              <a:rPr lang="x-none" sz="1800" b="0" i="0" u="none" baseline="0"/>
              <a:t>Cliquez sur</a:t>
            </a:r>
            <a:r>
              <a:rPr lang="x-none" sz="1800" b="1" i="0" u="none" baseline="0"/>
              <a:t> Terminer.</a:t>
            </a:r>
          </a:p>
          <a:p>
            <a:pPr marL="548640" indent="-548640" algn="l" rtl="0">
              <a:spcAft>
                <a:spcPts val="1200"/>
              </a:spcAft>
              <a:buAutoNum type="arabicPeriod" startAt="10"/>
            </a:pPr>
            <a:r>
              <a:rPr lang="x-none" sz="1800" b="0" i="0" u="none" baseline="0"/>
              <a:t>Cliquez sur </a:t>
            </a:r>
            <a:r>
              <a:rPr lang="x-none" sz="1800" b="1" i="0" u="none" baseline="0"/>
              <a:t>Démarrer</a:t>
            </a:r>
            <a:r>
              <a:rPr lang="x-none" sz="1800" b="0" i="0" u="none" baseline="0"/>
              <a:t> pour modifier ou ajouter des niveaux administratifs pour tous les niveaux. </a:t>
            </a:r>
          </a:p>
          <a:p>
            <a:pPr marL="548640" indent="-548640" algn="l" rtl="0">
              <a:spcAft>
                <a:spcPts val="1200"/>
              </a:spcAft>
              <a:buAutoNum type="arabicPeriod" startAt="10"/>
            </a:pPr>
            <a:r>
              <a:rPr lang="x-none" sz="1800" b="0" i="0" u="none" baseline="0"/>
              <a:t>Cliquez sur</a:t>
            </a:r>
            <a:r>
              <a:rPr lang="x-none" sz="1800" b="1" i="0" u="none" baseline="0"/>
              <a:t> Terminer.</a:t>
            </a:r>
          </a:p>
          <a:p>
            <a:pPr marL="548640" indent="-548640" algn="l" rtl="0">
              <a:spcAft>
                <a:spcPts val="1200"/>
              </a:spcAft>
              <a:buAutoNum type="arabicPeriod" startAt="10"/>
            </a:pPr>
            <a:r>
              <a:rPr lang="x-none" sz="1800" b="0" i="0" u="none" baseline="0"/>
              <a:t>Sélectionnez </a:t>
            </a:r>
            <a:r>
              <a:rPr lang="x-none" sz="1800" b="1" i="0" u="none" baseline="0"/>
              <a:t>Paramètres</a:t>
            </a:r>
            <a:r>
              <a:rPr lang="x-none" sz="1800" b="0" i="0" u="none" baseline="0"/>
              <a:t> à partir du Menu principal.</a:t>
            </a:r>
          </a:p>
          <a:p>
            <a:pPr marL="548640" indent="-548640" algn="l" rtl="0">
              <a:spcAft>
                <a:spcPts val="1200"/>
              </a:spcAft>
              <a:buAutoNum type="arabicPeriod" startAt="10"/>
            </a:pPr>
            <a:r>
              <a:rPr lang="x-none" sz="1800" b="0" i="0" u="none" baseline="0"/>
              <a:t>Cliquez sur l'onglet </a:t>
            </a:r>
            <a:r>
              <a:rPr lang="x-none" sz="1800" b="1" i="0" u="none" baseline="0"/>
              <a:t>Utilisateurs</a:t>
            </a:r>
            <a:r>
              <a:rPr lang="x-none" sz="1800" b="0" i="0" u="none" baseline="0"/>
              <a:t>, puis définissez les utilisateurs et mots de passe.</a:t>
            </a:r>
          </a:p>
          <a:p>
            <a:pPr marL="0" indent="0" algn="l" rtl="0">
              <a:spcAft>
                <a:spcPts val="100"/>
              </a:spcAft>
              <a:buNone/>
            </a:pPr>
            <a:r>
              <a:rPr lang="x-none" b="1" i="0" u="none" baseline="0">
                <a:latin typeface="Segoe UI Semibold" pitchFamily="34" charset="0"/>
              </a:rPr>
              <a:t>Vous êtes maintenant prêt(e) à saisir des données dans votre base de données intégrée des données MTN.</a:t>
            </a:r>
          </a:p>
          <a:p>
            <a:pPr marL="0" indent="0" algn="l" rtl="0">
              <a:buNone/>
            </a:pPr>
            <a:endParaRPr lang="x-none" dirty="0"/>
          </a:p>
        </p:txBody>
      </p:sp>
    </p:spTree>
    <p:extLst>
      <p:ext uri="{BB962C8B-B14F-4D97-AF65-F5344CB8AC3E}">
        <p14:creationId xmlns:p14="http://schemas.microsoft.com/office/powerpoint/2010/main" val="20652738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733800"/>
            <a:ext cx="8356600" cy="715963"/>
          </a:xfrm>
        </p:spPr>
        <p:txBody>
          <a:bodyPr>
            <a:normAutofit fontScale="90000"/>
          </a:bodyPr>
          <a:lstStyle/>
          <a:p>
            <a:pPr algn="l" rtl="0">
              <a:lnSpc>
                <a:spcPct val="100000"/>
              </a:lnSpc>
            </a:pPr>
            <a:r>
              <a:rPr lang="x-none" b="0" i="0" u="none" baseline="0"/>
              <a:t>Plan de saisie de données historiques</a:t>
            </a:r>
            <a:endParaRPr lang="x-none" dirty="0"/>
          </a:p>
        </p:txBody>
      </p:sp>
      <p:sp>
        <p:nvSpPr>
          <p:cNvPr id="3" name="Text Placeholder 2"/>
          <p:cNvSpPr>
            <a:spLocks noGrp="1"/>
          </p:cNvSpPr>
          <p:nvPr>
            <p:ph type="body" idx="1"/>
          </p:nvPr>
        </p:nvSpPr>
        <p:spPr>
          <a:xfrm>
            <a:off x="685800" y="5257800"/>
            <a:ext cx="5943600" cy="914400"/>
          </a:xfrm>
        </p:spPr>
        <p:txBody>
          <a:bodyPr/>
          <a:lstStyle/>
          <a:p>
            <a:pPr algn="l" rtl="0"/>
            <a:r>
              <a:rPr lang="x-none" b="0" i="0" u="none" baseline="0"/>
              <a:t>Planifions la façon de collecter, d'examiner, d'analyser, et de saisir des données dans la base de données.</a:t>
            </a:r>
            <a:endParaRPr lang="x-none" dirty="0"/>
          </a:p>
        </p:txBody>
      </p:sp>
    </p:spTree>
    <p:extLst>
      <p:ext uri="{BB962C8B-B14F-4D97-AF65-F5344CB8AC3E}">
        <p14:creationId xmlns:p14="http://schemas.microsoft.com/office/powerpoint/2010/main" val="4513665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71331" y="42335"/>
            <a:ext cx="2396169" cy="307777"/>
          </a:xfrm>
        </p:spPr>
        <p:txBody>
          <a:bodyPr/>
          <a:lstStyle/>
          <a:p>
            <a:pPr algn="l" rtl="0"/>
            <a:r>
              <a:rPr lang="x-none" b="0" i="0" u="none" baseline="0"/>
              <a:t>Plan de saisie des données historiques</a:t>
            </a:r>
          </a:p>
        </p:txBody>
      </p:sp>
      <p:sp>
        <p:nvSpPr>
          <p:cNvPr id="5" name="Content Placeholder 4"/>
          <p:cNvSpPr>
            <a:spLocks noGrp="1"/>
          </p:cNvSpPr>
          <p:nvPr>
            <p:ph idx="1"/>
          </p:nvPr>
        </p:nvSpPr>
        <p:spPr>
          <a:xfrm>
            <a:off x="685800" y="990600"/>
            <a:ext cx="8153400" cy="5105400"/>
          </a:xfrm>
        </p:spPr>
        <p:txBody>
          <a:bodyPr/>
          <a:lstStyle/>
          <a:p>
            <a:pPr algn="l" rtl="0"/>
            <a:r>
              <a:rPr lang="x-none" sz="2800" b="0" i="0" u="none" baseline="0" dirty="0"/>
              <a:t>Lieu</a:t>
            </a:r>
          </a:p>
          <a:p>
            <a:pPr lvl="1" algn="l" rtl="0"/>
            <a:r>
              <a:rPr lang="x-none" sz="2000" b="1" i="0" u="none" baseline="0" dirty="0">
                <a:solidFill>
                  <a:schemeClr val="tx2">
                    <a:lumMod val="75000"/>
                  </a:schemeClr>
                </a:solidFill>
              </a:rPr>
              <a:t>Où </a:t>
            </a:r>
            <a:r>
              <a:rPr lang="x-none" sz="2000" b="0" i="0" u="none" baseline="0" dirty="0">
                <a:solidFill>
                  <a:schemeClr val="tx2">
                    <a:lumMod val="75000"/>
                  </a:schemeClr>
                </a:solidFill>
              </a:rPr>
              <a:t>est hébergée la base de données ?</a:t>
            </a:r>
          </a:p>
          <a:p>
            <a:pPr lvl="1" algn="l" rtl="0"/>
            <a:r>
              <a:rPr lang="x-none" sz="2000" b="0" i="0" u="none" baseline="0" dirty="0">
                <a:solidFill>
                  <a:schemeClr val="tx2">
                    <a:lumMod val="75000"/>
                  </a:schemeClr>
                </a:solidFill>
              </a:rPr>
              <a:t>Quel </a:t>
            </a:r>
            <a:r>
              <a:rPr lang="x-none" sz="2000" b="1" i="0" u="none" baseline="0" dirty="0">
                <a:solidFill>
                  <a:schemeClr val="tx2">
                    <a:lumMod val="75000"/>
                  </a:schemeClr>
                </a:solidFill>
              </a:rPr>
              <a:t>matériel / logiciel </a:t>
            </a:r>
            <a:r>
              <a:rPr lang="x-none" sz="2000" b="0" i="0" u="none" baseline="0" dirty="0">
                <a:solidFill>
                  <a:schemeClr val="tx2">
                    <a:lumMod val="75000"/>
                  </a:schemeClr>
                </a:solidFill>
              </a:rPr>
              <a:t>est nécessaire pour héberger la base de données ? </a:t>
            </a:r>
          </a:p>
          <a:p>
            <a:pPr lvl="1" algn="l" rtl="0"/>
            <a:r>
              <a:rPr lang="x-none" sz="2000" b="1" i="0" u="none" baseline="0" dirty="0">
                <a:solidFill>
                  <a:schemeClr val="tx2">
                    <a:lumMod val="75000"/>
                  </a:schemeClr>
                </a:solidFill>
              </a:rPr>
              <a:t>Accès utilisateurs</a:t>
            </a:r>
            <a:r>
              <a:rPr lang="x-none" sz="2000" b="0" i="0" u="none" baseline="0" dirty="0">
                <a:solidFill>
                  <a:schemeClr val="tx2">
                    <a:lumMod val="75000"/>
                  </a:schemeClr>
                </a:solidFill>
              </a:rPr>
              <a:t> (lecteur partagé, Dropbox, LAN)</a:t>
            </a:r>
            <a:endParaRPr lang="x-none" sz="2000" dirty="0">
              <a:solidFill>
                <a:schemeClr val="tx2">
                  <a:lumMod val="75000"/>
                </a:schemeClr>
              </a:solidFill>
            </a:endParaRPr>
          </a:p>
          <a:p>
            <a:pPr lvl="1" algn="l" rtl="0"/>
            <a:r>
              <a:rPr lang="x-none" sz="2000" b="1" i="0" u="none" baseline="0" dirty="0">
                <a:solidFill>
                  <a:schemeClr val="tx2">
                    <a:lumMod val="75000"/>
                  </a:schemeClr>
                </a:solidFill>
              </a:rPr>
              <a:t>Intégrée vs spécifique à une maladie</a:t>
            </a:r>
            <a:endParaRPr lang="x-none" sz="2000" b="1" dirty="0">
              <a:solidFill>
                <a:schemeClr val="tx2">
                  <a:lumMod val="75000"/>
                </a:schemeClr>
              </a:solidFill>
            </a:endParaRPr>
          </a:p>
          <a:p>
            <a:pPr algn="l" rtl="0"/>
            <a:r>
              <a:rPr lang="x-none" sz="2800" b="0" i="0" u="none" baseline="0" dirty="0"/>
              <a:t>Sécurité</a:t>
            </a:r>
            <a:endParaRPr lang="x-none" sz="2800" dirty="0"/>
          </a:p>
          <a:p>
            <a:pPr lvl="1" algn="l" rtl="0"/>
            <a:r>
              <a:rPr lang="x-none" sz="2000" b="0" i="0" u="none" baseline="0" dirty="0">
                <a:solidFill>
                  <a:schemeClr val="tx2">
                    <a:lumMod val="75000"/>
                  </a:schemeClr>
                </a:solidFill>
              </a:rPr>
              <a:t>Prot</a:t>
            </a:r>
            <a:r>
              <a:rPr lang="fr-CA" sz="2000" b="0" i="0" u="none" baseline="0" dirty="0" err="1">
                <a:solidFill>
                  <a:schemeClr val="tx2">
                    <a:lumMod val="75000"/>
                  </a:schemeClr>
                </a:solidFill>
              </a:rPr>
              <a:t>ection</a:t>
            </a:r>
            <a:r>
              <a:rPr lang="x-none" sz="2000" b="0" i="0" u="none" baseline="0" dirty="0">
                <a:solidFill>
                  <a:schemeClr val="tx2">
                    <a:lumMod val="75000"/>
                  </a:schemeClr>
                </a:solidFill>
              </a:rPr>
              <a:t> par</a:t>
            </a:r>
            <a:r>
              <a:rPr lang="x-none" sz="2000" b="1" i="0" u="none" baseline="0" dirty="0">
                <a:solidFill>
                  <a:schemeClr val="tx2">
                    <a:lumMod val="75000"/>
                  </a:schemeClr>
                </a:solidFill>
              </a:rPr>
              <a:t> mot de passe</a:t>
            </a:r>
            <a:endParaRPr lang="x-none" sz="2000" dirty="0">
              <a:solidFill>
                <a:schemeClr val="tx2">
                  <a:lumMod val="75000"/>
                </a:schemeClr>
              </a:solidFill>
            </a:endParaRPr>
          </a:p>
          <a:p>
            <a:pPr lvl="1" algn="l" rtl="0"/>
            <a:r>
              <a:rPr lang="x-none" sz="2000" b="0" i="0" u="none" baseline="0" dirty="0">
                <a:solidFill>
                  <a:schemeClr val="tx2">
                    <a:lumMod val="75000"/>
                  </a:schemeClr>
                </a:solidFill>
              </a:rPr>
              <a:t>Qui aura le mot de passe ?</a:t>
            </a:r>
          </a:p>
          <a:p>
            <a:pPr algn="l" rtl="0"/>
            <a:r>
              <a:rPr lang="x-none" sz="2800" b="0" i="0" u="none" baseline="0" dirty="0"/>
              <a:t>Sauvegarde</a:t>
            </a:r>
            <a:endParaRPr lang="x-none" sz="2800" dirty="0"/>
          </a:p>
          <a:p>
            <a:pPr lvl="1" algn="l" rtl="0"/>
            <a:r>
              <a:rPr lang="x-none" sz="2000" b="1" i="0" u="none" baseline="0" dirty="0">
                <a:solidFill>
                  <a:schemeClr val="tx2">
                    <a:lumMod val="75000"/>
                  </a:schemeClr>
                </a:solidFill>
              </a:rPr>
              <a:t>Automatique vs manuelle</a:t>
            </a:r>
            <a:endParaRPr lang="x-none" sz="2000" b="1" dirty="0">
              <a:solidFill>
                <a:schemeClr val="tx2">
                  <a:lumMod val="75000"/>
                </a:schemeClr>
              </a:solidFill>
            </a:endParaRPr>
          </a:p>
          <a:p>
            <a:pPr lvl="1" algn="l" rtl="0"/>
            <a:r>
              <a:rPr lang="x-none" sz="2000" b="1" i="0" u="none" baseline="0" dirty="0">
                <a:solidFill>
                  <a:schemeClr val="tx2">
                    <a:lumMod val="75000"/>
                  </a:schemeClr>
                </a:solidFill>
              </a:rPr>
              <a:t>Disque dur </a:t>
            </a:r>
            <a:r>
              <a:rPr lang="x-none" sz="2000" b="0" i="0" u="none" baseline="0" dirty="0">
                <a:solidFill>
                  <a:schemeClr val="tx2">
                    <a:lumMod val="75000"/>
                  </a:schemeClr>
                </a:solidFill>
              </a:rPr>
              <a:t>alternatif ?</a:t>
            </a:r>
          </a:p>
          <a:p>
            <a:pPr lvl="1" algn="l" rtl="0"/>
            <a:r>
              <a:rPr lang="x-none" sz="2000" b="1" i="0" u="none" baseline="0" dirty="0">
                <a:solidFill>
                  <a:schemeClr val="tx2">
                    <a:lumMod val="75000"/>
                  </a:schemeClr>
                </a:solidFill>
              </a:rPr>
              <a:t>Qui </a:t>
            </a:r>
            <a:r>
              <a:rPr lang="x-none" sz="2000" b="0" i="0" u="none" baseline="0" dirty="0">
                <a:solidFill>
                  <a:schemeClr val="tx2">
                    <a:lumMod val="75000"/>
                  </a:schemeClr>
                </a:solidFill>
              </a:rPr>
              <a:t>est reponsable de la sauvegarde ?</a:t>
            </a:r>
          </a:p>
          <a:p>
            <a:pPr lvl="1" algn="l" rtl="0"/>
            <a:r>
              <a:rPr lang="x-none" sz="2000" b="0" i="0" u="none" baseline="0" dirty="0">
                <a:solidFill>
                  <a:schemeClr val="tx2">
                    <a:lumMod val="75000"/>
                  </a:schemeClr>
                </a:solidFill>
              </a:rPr>
              <a:t>Quelle doit être la </a:t>
            </a:r>
            <a:r>
              <a:rPr lang="x-none" sz="2000" b="1" i="0" u="none" baseline="0" dirty="0">
                <a:solidFill>
                  <a:schemeClr val="tx2">
                    <a:lumMod val="75000"/>
                  </a:schemeClr>
                </a:solidFill>
              </a:rPr>
              <a:t>fréquence</a:t>
            </a:r>
            <a:r>
              <a:rPr lang="x-none" sz="2000" b="0" i="0" u="none" baseline="0" dirty="0">
                <a:solidFill>
                  <a:schemeClr val="tx2">
                    <a:lumMod val="75000"/>
                  </a:schemeClr>
                </a:solidFill>
              </a:rPr>
              <a:t> des sauvegardes ?</a:t>
            </a:r>
          </a:p>
        </p:txBody>
      </p:sp>
      <p:sp>
        <p:nvSpPr>
          <p:cNvPr id="4" name="Title 3"/>
          <p:cNvSpPr>
            <a:spLocks noGrp="1"/>
          </p:cNvSpPr>
          <p:nvPr>
            <p:ph type="title"/>
          </p:nvPr>
        </p:nvSpPr>
        <p:spPr>
          <a:xfrm>
            <a:off x="152400" y="369094"/>
            <a:ext cx="1499143" cy="516255"/>
          </a:xfrm>
        </p:spPr>
        <p:txBody>
          <a:bodyPr/>
          <a:lstStyle/>
          <a:p>
            <a:pPr algn="l" rtl="0"/>
            <a:r>
              <a:rPr lang="x-none" b="1" i="0" u="none" baseline="0"/>
              <a:t>Général</a:t>
            </a:r>
          </a:p>
        </p:txBody>
      </p:sp>
    </p:spTree>
    <p:extLst>
      <p:ext uri="{BB962C8B-B14F-4D97-AF65-F5344CB8AC3E}">
        <p14:creationId xmlns:p14="http://schemas.microsoft.com/office/powerpoint/2010/main" val="35548337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p:txBody>
          <a:bodyPr/>
          <a:lstStyle/>
          <a:p>
            <a:pPr algn="l" rtl="0"/>
            <a:r>
              <a:rPr lang="x-none" sz="2800" b="0" i="0" u="none" baseline="0" dirty="0"/>
              <a:t>Utilisateurs</a:t>
            </a:r>
            <a:endParaRPr lang="x-none" sz="2800" dirty="0"/>
          </a:p>
          <a:p>
            <a:pPr lvl="1" algn="l" rtl="0"/>
            <a:r>
              <a:rPr lang="x-none" sz="1800" b="0" i="0" u="none" baseline="0" dirty="0">
                <a:solidFill>
                  <a:schemeClr val="tx2"/>
                </a:solidFill>
              </a:rPr>
              <a:t>Admin</a:t>
            </a:r>
          </a:p>
          <a:p>
            <a:pPr lvl="1" algn="l" rtl="0"/>
            <a:r>
              <a:rPr lang="x-none" sz="1800" b="0" i="0" u="none" baseline="0" dirty="0">
                <a:solidFill>
                  <a:schemeClr val="tx2"/>
                </a:solidFill>
              </a:rPr>
              <a:t>Saisie de données</a:t>
            </a:r>
            <a:endParaRPr lang="x-none" sz="1800" dirty="0">
              <a:solidFill>
                <a:schemeClr val="tx2"/>
              </a:solidFill>
            </a:endParaRPr>
          </a:p>
          <a:p>
            <a:pPr lvl="1" algn="l" rtl="0"/>
            <a:r>
              <a:rPr lang="x-none" sz="1800" b="0" i="0" u="none" baseline="0" dirty="0">
                <a:solidFill>
                  <a:schemeClr val="tx2"/>
                </a:solidFill>
              </a:rPr>
              <a:t>Consultation de données</a:t>
            </a:r>
            <a:r>
              <a:rPr lang="x-none" sz="1800" dirty="0">
                <a:solidFill>
                  <a:schemeClr val="tx2"/>
                </a:solidFill>
              </a:rPr>
              <a:t/>
            </a:r>
            <a:br>
              <a:rPr lang="x-none" sz="1800" dirty="0">
                <a:solidFill>
                  <a:schemeClr val="tx2"/>
                </a:solidFill>
              </a:rPr>
            </a:br>
            <a:endParaRPr lang="x-none" sz="1800" dirty="0">
              <a:solidFill>
                <a:schemeClr val="tx2"/>
              </a:solidFill>
            </a:endParaRPr>
          </a:p>
          <a:p>
            <a:pPr algn="l" rtl="0"/>
            <a:r>
              <a:rPr lang="x-none" sz="2800" b="0" i="0" u="none" baseline="0" dirty="0"/>
              <a:t>Restrictions</a:t>
            </a:r>
          </a:p>
          <a:p>
            <a:pPr lvl="1" algn="l" rtl="0"/>
            <a:r>
              <a:rPr lang="x-none" sz="1800" b="0" i="0" u="none" baseline="0" dirty="0">
                <a:solidFill>
                  <a:schemeClr val="tx2"/>
                </a:solidFill>
              </a:rPr>
              <a:t>Utilisateurs limités durant la période de saisie historique</a:t>
            </a:r>
            <a:endParaRPr lang="x-none" sz="1800" dirty="0">
              <a:solidFill>
                <a:schemeClr val="tx2"/>
              </a:solidFill>
            </a:endParaRPr>
          </a:p>
          <a:p>
            <a:pPr lvl="1" algn="l" rtl="0"/>
            <a:r>
              <a:rPr lang="fr-CA" sz="1800" b="0" i="0" u="none" baseline="0" dirty="0">
                <a:solidFill>
                  <a:schemeClr val="tx2"/>
                </a:solidFill>
              </a:rPr>
              <a:t>Examen des </a:t>
            </a:r>
            <a:r>
              <a:rPr lang="x-none" sz="1800" b="0" i="0" u="none" baseline="0" dirty="0">
                <a:solidFill>
                  <a:schemeClr val="tx2"/>
                </a:solidFill>
              </a:rPr>
              <a:t>accès et </a:t>
            </a:r>
            <a:r>
              <a:rPr lang="fr-CA" sz="1800" b="0" i="0" u="none" baseline="0" dirty="0">
                <a:solidFill>
                  <a:schemeClr val="tx2"/>
                </a:solidFill>
              </a:rPr>
              <a:t>d</a:t>
            </a:r>
            <a:r>
              <a:rPr lang="x-none" sz="1800" b="0" i="0" u="none" baseline="0" dirty="0">
                <a:solidFill>
                  <a:schemeClr val="tx2"/>
                </a:solidFill>
              </a:rPr>
              <a:t>es privilèges après avoir finalisé la saisie </a:t>
            </a:r>
            <a:r>
              <a:rPr lang="fr-CA" sz="1800" b="0" i="0" u="none" baseline="0" dirty="0">
                <a:solidFill>
                  <a:schemeClr val="tx2"/>
                </a:solidFill>
              </a:rPr>
              <a:t>dans la base</a:t>
            </a:r>
            <a:r>
              <a:rPr lang="fr-CA" sz="1800" b="0" i="0" u="none" dirty="0">
                <a:solidFill>
                  <a:schemeClr val="tx2"/>
                </a:solidFill>
              </a:rPr>
              <a:t> de données</a:t>
            </a:r>
            <a:endParaRPr lang="x-none" sz="1800" dirty="0">
              <a:solidFill>
                <a:schemeClr val="tx2"/>
              </a:solidFill>
            </a:endParaRPr>
          </a:p>
          <a:p>
            <a:pPr lvl="3" algn="l" rtl="0"/>
            <a:endParaRPr lang="x-none" dirty="0"/>
          </a:p>
          <a:p>
            <a:pPr lvl="3" algn="l" rtl="0"/>
            <a:endParaRPr lang="x-none" dirty="0"/>
          </a:p>
        </p:txBody>
      </p:sp>
      <p:sp>
        <p:nvSpPr>
          <p:cNvPr id="4" name="Title 3"/>
          <p:cNvSpPr>
            <a:spLocks noGrp="1"/>
          </p:cNvSpPr>
          <p:nvPr>
            <p:ph type="title"/>
          </p:nvPr>
        </p:nvSpPr>
        <p:spPr>
          <a:xfrm>
            <a:off x="152400" y="369094"/>
            <a:ext cx="3110445" cy="516255"/>
          </a:xfrm>
        </p:spPr>
        <p:txBody>
          <a:bodyPr/>
          <a:lstStyle/>
          <a:p>
            <a:pPr algn="l" rtl="0"/>
            <a:r>
              <a:rPr lang="x-none" b="1" i="0" u="none" baseline="0"/>
              <a:t>Accès utilisateurs</a:t>
            </a:r>
            <a:endParaRPr lang="x-none" dirty="0"/>
          </a:p>
        </p:txBody>
      </p:sp>
    </p:spTree>
    <p:extLst>
      <p:ext uri="{BB962C8B-B14F-4D97-AF65-F5344CB8AC3E}">
        <p14:creationId xmlns:p14="http://schemas.microsoft.com/office/powerpoint/2010/main" val="7259362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a:xfrm>
            <a:off x="685800" y="990600"/>
            <a:ext cx="7924800" cy="5029200"/>
          </a:xfrm>
        </p:spPr>
        <p:txBody>
          <a:bodyPr/>
          <a:lstStyle/>
          <a:p>
            <a:pPr algn="l" rtl="0"/>
            <a:r>
              <a:rPr lang="x-none" sz="2400" b="0" i="0" u="none" baseline="0"/>
              <a:t>Identifier et assigner des </a:t>
            </a:r>
            <a:r>
              <a:rPr lang="x-none" sz="2400" b="1" i="0" u="none" baseline="0"/>
              <a:t>privilèges</a:t>
            </a:r>
            <a:r>
              <a:rPr lang="x-none" sz="2400" b="0" i="0" u="none" baseline="0"/>
              <a:t> aux utilisateurs</a:t>
            </a:r>
            <a:endParaRPr lang="x-none" sz="2400" dirty="0"/>
          </a:p>
          <a:p>
            <a:pPr algn="l" rtl="0"/>
            <a:r>
              <a:rPr lang="x-none" sz="2400" b="0" i="0" u="none" baseline="0"/>
              <a:t>Identifier et se mettre d'accord sur les </a:t>
            </a:r>
            <a:r>
              <a:rPr lang="x-none" sz="2400" b="1" i="0" u="none" baseline="0"/>
              <a:t>indicateurs</a:t>
            </a:r>
            <a:r>
              <a:rPr lang="x-none" sz="2400" b="0" i="0" u="none" baseline="0"/>
              <a:t> à inclure dans la base de données, y compris des indicateurs / formulaires personnalisés </a:t>
            </a:r>
          </a:p>
          <a:p>
            <a:pPr algn="l" rtl="0"/>
            <a:r>
              <a:rPr lang="x-none" sz="2400" b="0" i="0" u="none" baseline="0"/>
              <a:t>Collecter des données provenant de </a:t>
            </a:r>
            <a:r>
              <a:rPr lang="x-none" sz="2400" b="1" i="0" u="none" baseline="0"/>
              <a:t>sources</a:t>
            </a:r>
            <a:r>
              <a:rPr lang="x-none" sz="2400" b="0" i="0" u="none" baseline="0"/>
              <a:t> identifiées</a:t>
            </a:r>
            <a:endParaRPr lang="x-none" sz="2400" b="1" dirty="0"/>
          </a:p>
          <a:p>
            <a:pPr algn="l" rtl="0"/>
            <a:r>
              <a:rPr lang="x-none" sz="2400" b="0" i="0" u="none" baseline="0"/>
              <a:t>Collaborer avec les coordonnateurs à différents niveaux pour recueillir </a:t>
            </a:r>
            <a:r>
              <a:rPr lang="x-none" sz="2400" b="1" i="0" u="none" baseline="0"/>
              <a:t>des données historiques qui ne sont pas disponibles</a:t>
            </a:r>
            <a:r>
              <a:rPr lang="x-none" sz="2400" b="0" i="0" u="none" baseline="0"/>
              <a:t> au ministère de la Santé / auprès des partenaires</a:t>
            </a:r>
            <a:endParaRPr lang="x-none" sz="2400" dirty="0"/>
          </a:p>
          <a:p>
            <a:pPr algn="l" rtl="0"/>
            <a:r>
              <a:rPr lang="x-none" sz="2400" b="0" i="0" u="none" baseline="0"/>
              <a:t>Télécharger et importer les </a:t>
            </a:r>
            <a:r>
              <a:rPr lang="x-none" sz="2400" b="1" i="0" u="none" baseline="0"/>
              <a:t>feuilles données de saisie d’Excel</a:t>
            </a:r>
            <a:endParaRPr lang="x-none" sz="2400" b="1" dirty="0"/>
          </a:p>
          <a:p>
            <a:pPr algn="l" rtl="0"/>
            <a:r>
              <a:rPr lang="x-none" sz="2400" b="1" i="0" u="none" baseline="0"/>
              <a:t>Vérifier</a:t>
            </a:r>
            <a:r>
              <a:rPr lang="x-none" sz="2400" b="0" i="0" u="none" baseline="0"/>
              <a:t> les données saisies / importées dans la base de données</a:t>
            </a:r>
            <a:endParaRPr lang="x-none" sz="2400" dirty="0"/>
          </a:p>
        </p:txBody>
      </p:sp>
      <p:sp>
        <p:nvSpPr>
          <p:cNvPr id="4" name="Title 3"/>
          <p:cNvSpPr>
            <a:spLocks noGrp="1"/>
          </p:cNvSpPr>
          <p:nvPr>
            <p:ph type="title"/>
          </p:nvPr>
        </p:nvSpPr>
        <p:spPr>
          <a:xfrm>
            <a:off x="152400" y="369094"/>
            <a:ext cx="5151446" cy="516255"/>
          </a:xfrm>
        </p:spPr>
        <p:txBody>
          <a:bodyPr/>
          <a:lstStyle/>
          <a:p>
            <a:pPr algn="l" rtl="0"/>
            <a:r>
              <a:rPr lang="x-none" b="1" i="0" u="none" baseline="0"/>
              <a:t>Responsabilité des utilisateurs</a:t>
            </a:r>
            <a:endParaRPr lang="x-none" dirty="0"/>
          </a:p>
        </p:txBody>
      </p:sp>
    </p:spTree>
    <p:extLst>
      <p:ext uri="{BB962C8B-B14F-4D97-AF65-F5344CB8AC3E}">
        <p14:creationId xmlns:p14="http://schemas.microsoft.com/office/powerpoint/2010/main" val="12613563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pPr algn="l" rtl="0"/>
            <a:r>
              <a:rPr lang="x-none" b="0" i="0" u="none" baseline="0"/>
              <a:t>Plan de saisie des données historiques</a:t>
            </a:r>
          </a:p>
        </p:txBody>
      </p:sp>
      <p:sp>
        <p:nvSpPr>
          <p:cNvPr id="3" name="Content Placeholder 2"/>
          <p:cNvSpPr>
            <a:spLocks noGrp="1"/>
          </p:cNvSpPr>
          <p:nvPr>
            <p:ph idx="1"/>
          </p:nvPr>
        </p:nvSpPr>
        <p:spPr/>
        <p:txBody>
          <a:bodyPr/>
          <a:lstStyle/>
          <a:p>
            <a:pPr algn="l" rtl="0"/>
            <a:r>
              <a:rPr lang="x-none" b="0" i="0" u="none" baseline="0"/>
              <a:t>Élaborer un plan de sauvegarde </a:t>
            </a:r>
            <a:r>
              <a:rPr lang="x-none" b="1" i="0" u="none" baseline="0"/>
              <a:t>des données brutes et des copies papier</a:t>
            </a:r>
            <a:endParaRPr lang="x-none" b="1" dirty="0"/>
          </a:p>
          <a:p>
            <a:pPr algn="l" rtl="0"/>
            <a:r>
              <a:rPr lang="x-none" b="0" i="0" u="none" baseline="0"/>
              <a:t>Enregistrer les </a:t>
            </a:r>
            <a:r>
              <a:rPr lang="x-none" b="1" i="0" u="none" baseline="0"/>
              <a:t>difficultés techniques </a:t>
            </a:r>
            <a:r>
              <a:rPr lang="x-none" b="0" i="0" u="none" baseline="0"/>
              <a:t>et les communiquer aux développeurs</a:t>
            </a:r>
            <a:endParaRPr lang="x-none" dirty="0"/>
          </a:p>
          <a:p>
            <a:pPr algn="l" rtl="0"/>
            <a:r>
              <a:rPr lang="x-none" b="0" i="0" u="none" baseline="0"/>
              <a:t>Revoir le respect des délais impartis</a:t>
            </a:r>
            <a:endParaRPr lang="x-none" b="1" dirty="0"/>
          </a:p>
          <a:p>
            <a:pPr algn="l" rtl="0"/>
            <a:r>
              <a:rPr lang="x-none" b="1" i="0" u="none" baseline="0"/>
              <a:t>Superviser </a:t>
            </a:r>
            <a:r>
              <a:rPr lang="x-none" b="0" i="0" u="none" baseline="0"/>
              <a:t>le processus dans son intégralité</a:t>
            </a:r>
            <a:endParaRPr lang="x-none" dirty="0"/>
          </a:p>
          <a:p>
            <a:endParaRPr lang="x-none" dirty="0"/>
          </a:p>
        </p:txBody>
      </p:sp>
      <p:sp>
        <p:nvSpPr>
          <p:cNvPr id="4" name="Title 3"/>
          <p:cNvSpPr>
            <a:spLocks noGrp="1"/>
          </p:cNvSpPr>
          <p:nvPr>
            <p:ph type="title"/>
          </p:nvPr>
        </p:nvSpPr>
        <p:spPr>
          <a:xfrm>
            <a:off x="152400" y="369094"/>
            <a:ext cx="6194068" cy="516255"/>
          </a:xfrm>
        </p:spPr>
        <p:txBody>
          <a:bodyPr/>
          <a:lstStyle/>
          <a:p>
            <a:pPr algn="l" rtl="0"/>
            <a:r>
              <a:rPr lang="x-none" b="1" i="0" u="none" baseline="0"/>
              <a:t>Responsabilité des utilisateurs (suite)</a:t>
            </a:r>
          </a:p>
        </p:txBody>
      </p:sp>
    </p:spTree>
    <p:extLst>
      <p:ext uri="{BB962C8B-B14F-4D97-AF65-F5344CB8AC3E}">
        <p14:creationId xmlns:p14="http://schemas.microsoft.com/office/powerpoint/2010/main" val="2315551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a:xfrm>
            <a:off x="685800" y="1562100"/>
            <a:ext cx="3276600" cy="3733799"/>
          </a:xfrm>
        </p:spPr>
        <p:txBody>
          <a:bodyPr numCol="1"/>
          <a:lstStyle/>
          <a:p>
            <a:pPr marL="0" indent="0" algn="l" rtl="0">
              <a:buNone/>
            </a:pPr>
            <a:r>
              <a:rPr lang="x-none" b="1" i="0" u="none" baseline="0"/>
              <a:t>Maladie</a:t>
            </a:r>
            <a:endParaRPr lang="x-none" b="1" dirty="0"/>
          </a:p>
          <a:p>
            <a:pPr marL="796925" lvl="2" indent="-287338" algn="l" rtl="0"/>
            <a:r>
              <a:rPr lang="x-none" b="0" i="0" u="none" baseline="0"/>
              <a:t>CP-Maladie</a:t>
            </a:r>
            <a:endParaRPr lang="x-none" dirty="0"/>
          </a:p>
          <a:p>
            <a:pPr marL="1254125" lvl="3" indent="-287338" algn="l" rtl="0"/>
            <a:r>
              <a:rPr lang="x-none" b="0" i="0" u="none" baseline="0"/>
              <a:t>FL </a:t>
            </a:r>
          </a:p>
          <a:p>
            <a:pPr marL="1254125" lvl="3" indent="-287338" algn="l" rtl="0"/>
            <a:r>
              <a:rPr lang="x-none" b="0" i="0" u="none" baseline="0"/>
              <a:t>Oncho</a:t>
            </a:r>
            <a:endParaRPr lang="x-none" dirty="0"/>
          </a:p>
          <a:p>
            <a:pPr marL="1254125" lvl="3" indent="-287338" algn="l" rtl="0"/>
            <a:r>
              <a:rPr lang="x-none" b="0" i="0" u="none" baseline="0"/>
              <a:t>Schisto</a:t>
            </a:r>
            <a:endParaRPr lang="x-none" dirty="0"/>
          </a:p>
          <a:p>
            <a:pPr marL="1254125" lvl="3" indent="-287338" algn="l" rtl="0"/>
            <a:r>
              <a:rPr lang="x-none" b="0" i="0" u="none" baseline="0"/>
              <a:t>Géohelminthiases</a:t>
            </a:r>
          </a:p>
          <a:p>
            <a:pPr marL="1254125" lvl="3" indent="-287338" algn="l" rtl="0"/>
            <a:r>
              <a:rPr lang="x-none" b="0" i="0" u="none" baseline="0"/>
              <a:t>Trachome</a:t>
            </a:r>
          </a:p>
          <a:p>
            <a:pPr marL="796925" lvl="2" indent="-287338" algn="l" rtl="0"/>
            <a:r>
              <a:rPr lang="x-none" b="0" i="0" u="none" baseline="0"/>
              <a:t>Maladie sans CP</a:t>
            </a:r>
          </a:p>
          <a:p>
            <a:pPr marL="966787" lvl="3" indent="0" algn="l" rtl="0">
              <a:buNone/>
            </a:pPr>
            <a:endParaRPr lang="x-none" dirty="0"/>
          </a:p>
          <a:p>
            <a:pPr marL="796925" lvl="2" indent="-287338" algn="l" rtl="0"/>
            <a:endParaRPr lang="x-none" dirty="0"/>
          </a:p>
          <a:p>
            <a:pPr lvl="2" algn="l" rtl="0"/>
            <a:endParaRPr lang="x-none" dirty="0"/>
          </a:p>
          <a:p>
            <a:pPr lvl="2" algn="l" rtl="0"/>
            <a:endParaRPr lang="x-none" dirty="0"/>
          </a:p>
          <a:p>
            <a:pPr lvl="2" algn="l" rtl="0"/>
            <a:endParaRPr lang="x-none" dirty="0"/>
          </a:p>
          <a:p>
            <a:pPr lvl="2" algn="l" rtl="0"/>
            <a:endParaRPr lang="x-none" dirty="0"/>
          </a:p>
          <a:p>
            <a:pPr lvl="2" algn="l" rtl="0"/>
            <a:endParaRPr lang="x-none" dirty="0"/>
          </a:p>
          <a:p>
            <a:pPr marL="457200" lvl="1" indent="0" algn="l" rtl="0">
              <a:buNone/>
            </a:pPr>
            <a:endParaRPr lang="x-none" dirty="0"/>
          </a:p>
          <a:p>
            <a:pPr lvl="1" algn="l" rtl="0"/>
            <a:endParaRPr lang="x-none" dirty="0"/>
          </a:p>
        </p:txBody>
      </p:sp>
      <p:sp>
        <p:nvSpPr>
          <p:cNvPr id="4" name="Title 3"/>
          <p:cNvSpPr>
            <a:spLocks noGrp="1"/>
          </p:cNvSpPr>
          <p:nvPr>
            <p:ph type="title"/>
          </p:nvPr>
        </p:nvSpPr>
        <p:spPr>
          <a:xfrm>
            <a:off x="152400" y="369094"/>
            <a:ext cx="2892335" cy="516255"/>
          </a:xfrm>
        </p:spPr>
        <p:txBody>
          <a:bodyPr/>
          <a:lstStyle/>
          <a:p>
            <a:pPr algn="l" rtl="0"/>
            <a:r>
              <a:rPr lang="x-none" b="1" i="0" u="none" baseline="0"/>
              <a:t>Type de donnée</a:t>
            </a:r>
            <a:endParaRPr lang="x-none" dirty="0"/>
          </a:p>
        </p:txBody>
      </p:sp>
      <p:sp>
        <p:nvSpPr>
          <p:cNvPr id="5" name="Content Placeholder 2"/>
          <p:cNvSpPr txBox="1">
            <a:spLocks/>
          </p:cNvSpPr>
          <p:nvPr/>
        </p:nvSpPr>
        <p:spPr>
          <a:xfrm>
            <a:off x="4191000" y="1524000"/>
            <a:ext cx="49530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66E9F"/>
              </a:buClr>
              <a:buSzPct val="100000"/>
              <a:buFont typeface="Wingdings" charset="2"/>
              <a:buChar char="§"/>
              <a:defRPr lang="x-none" sz="2200" kern="1200" dirty="0" smtClean="0">
                <a:solidFill>
                  <a:schemeClr val="tx2">
                    <a:lumMod val="75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l" rtl="0">
              <a:buClr>
                <a:srgbClr val="066E9F"/>
              </a:buClr>
              <a:buSzPct val="100000"/>
              <a:buNone/>
            </a:pPr>
            <a:r>
              <a:rPr lang="x-none" sz="2200" b="1" i="0" u="none" baseline="0">
                <a:solidFill>
                  <a:schemeClr val="tx2">
                    <a:lumMod val="75000"/>
                  </a:schemeClr>
                </a:solidFill>
                <a:latin typeface="Segoe UI" pitchFamily="34" charset="0"/>
                <a:ea typeface="Segoe UI" pitchFamily="34" charset="0"/>
                <a:cs typeface="Segoe UI" pitchFamily="34" charset="0"/>
              </a:rPr>
              <a:t>Modules</a:t>
            </a:r>
          </a:p>
          <a:p>
            <a:pPr marL="744538" lvl="2" indent="-287338" algn="l" rtl="0"/>
            <a:r>
              <a:rPr lang="x-none" b="0" i="0" u="none" baseline="0"/>
              <a:t>Démographie</a:t>
            </a:r>
            <a:endParaRPr lang="x-none" dirty="0"/>
          </a:p>
          <a:p>
            <a:pPr marL="744538" lvl="2" indent="-287338" algn="l" rtl="0"/>
            <a:r>
              <a:rPr lang="x-none" b="0" i="0" u="none" baseline="0"/>
              <a:t>Distribution de la maladie</a:t>
            </a:r>
            <a:endParaRPr lang="x-none" dirty="0"/>
          </a:p>
          <a:p>
            <a:pPr marL="744538" lvl="2" indent="-287338" algn="l" rtl="0"/>
            <a:r>
              <a:rPr lang="x-none" b="0" i="0" u="none" baseline="0"/>
              <a:t>Enquête</a:t>
            </a:r>
            <a:endParaRPr lang="x-none" dirty="0"/>
          </a:p>
          <a:p>
            <a:pPr marL="744538" lvl="2" indent="-287338" algn="l" rtl="0"/>
            <a:r>
              <a:rPr lang="x-none" b="0" i="0" u="none" baseline="0"/>
              <a:t>Intervention (TMM, Gestion de la morbidité)</a:t>
            </a:r>
          </a:p>
          <a:p>
            <a:pPr marL="744538" lvl="2" indent="-287338" algn="l" rtl="0"/>
            <a:r>
              <a:rPr lang="x-none" b="0" i="0" u="none" baseline="0"/>
              <a:t>Formation</a:t>
            </a:r>
          </a:p>
          <a:p>
            <a:pPr marL="744538" lvl="2" indent="-287338" algn="l" rtl="0"/>
            <a:r>
              <a:rPr lang="x-none" b="0" i="0" u="none" baseline="0"/>
              <a:t>Gestion de l'approvisionnement</a:t>
            </a:r>
            <a:endParaRPr lang="x-none" dirty="0"/>
          </a:p>
          <a:p>
            <a:pPr marL="744538" lvl="2" indent="-287338" algn="l" rtl="0"/>
            <a:r>
              <a:rPr lang="x-none" b="0" i="0" u="none" baseline="0"/>
              <a:t>EIG</a:t>
            </a:r>
          </a:p>
          <a:p>
            <a:endParaRPr lang="x-none" dirty="0"/>
          </a:p>
        </p:txBody>
      </p:sp>
    </p:spTree>
    <p:extLst>
      <p:ext uri="{BB962C8B-B14F-4D97-AF65-F5344CB8AC3E}">
        <p14:creationId xmlns:p14="http://schemas.microsoft.com/office/powerpoint/2010/main" val="402170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777423" cy="566309"/>
          </a:xfrm>
        </p:spPr>
        <p:txBody>
          <a:bodyPr/>
          <a:lstStyle/>
          <a:p>
            <a:pPr algn="l" rtl="0"/>
            <a:r>
              <a:rPr lang="x-none" b="0" i="0" u="none" baseline="0">
                <a:solidFill>
                  <a:srgbClr val="DCE6F2"/>
                </a:solidFill>
              </a:rPr>
              <a:t>gestion des données</a:t>
            </a:r>
          </a:p>
          <a:p>
            <a:endParaRPr lang="x-none" dirty="0"/>
          </a:p>
        </p:txBody>
      </p:sp>
      <p:sp>
        <p:nvSpPr>
          <p:cNvPr id="5" name="Title 4"/>
          <p:cNvSpPr>
            <a:spLocks noGrp="1"/>
          </p:cNvSpPr>
          <p:nvPr>
            <p:ph type="title"/>
          </p:nvPr>
        </p:nvSpPr>
        <p:spPr>
          <a:xfrm>
            <a:off x="152400" y="369094"/>
            <a:ext cx="2510478" cy="516255"/>
          </a:xfrm>
        </p:spPr>
        <p:txBody>
          <a:bodyPr/>
          <a:lstStyle/>
          <a:p>
            <a:pPr algn="l" rtl="0"/>
            <a:r>
              <a:rPr lang="x-none" b="1" i="0" u="none" baseline="0"/>
              <a:t>Interventions</a:t>
            </a:r>
          </a:p>
        </p:txBody>
      </p:sp>
      <p:sp>
        <p:nvSpPr>
          <p:cNvPr id="8" name="Content Placeholder 3"/>
          <p:cNvSpPr>
            <a:spLocks noGrp="1"/>
          </p:cNvSpPr>
          <p:nvPr>
            <p:ph idx="1"/>
          </p:nvPr>
        </p:nvSpPr>
        <p:spPr>
          <a:xfrm>
            <a:off x="609600" y="1143000"/>
            <a:ext cx="3276600" cy="4525963"/>
          </a:xfrm>
        </p:spPr>
        <p:txBody>
          <a:bodyPr/>
          <a:lstStyle/>
          <a:p>
            <a:pPr marL="0" lvl="1" indent="0" algn="l" rtl="0">
              <a:buNone/>
            </a:pPr>
            <a:r>
              <a:rPr lang="x-none" sz="2200" b="0" i="0" u="none" baseline="0" dirty="0"/>
              <a:t>Les utilisateurs peuvent saisir des données relatives aux interventions dans la base de données intégrée des données MTN. </a:t>
            </a:r>
            <a:r>
              <a:rPr lang="x-none" sz="2200" dirty="0"/>
              <a:t/>
            </a:r>
            <a:br>
              <a:rPr lang="x-none" sz="2200" dirty="0"/>
            </a:br>
            <a:r>
              <a:rPr lang="x-none" sz="2200" b="0" i="0" u="none" baseline="0" dirty="0"/>
              <a:t>Ceci comprend des informations sur les TMM, la gestion de la morbidité et autres</a:t>
            </a:r>
            <a:r>
              <a:rPr lang="fr-CA" sz="2200" b="0" i="0" u="none" baseline="0" dirty="0"/>
              <a:t> informations</a:t>
            </a:r>
            <a:r>
              <a:rPr lang="x-none" sz="2200" b="0" i="0" u="none" baseline="0" dirty="0"/>
              <a:t>. </a:t>
            </a:r>
          </a:p>
          <a:p>
            <a:endParaRPr lang="x-none" dirty="0"/>
          </a:p>
        </p:txBody>
      </p:sp>
      <p:pic>
        <p:nvPicPr>
          <p:cNvPr id="6" name="Picture 5"/>
          <p:cNvPicPr>
            <a:picLocks noChangeAspect="1"/>
          </p:cNvPicPr>
          <p:nvPr/>
        </p:nvPicPr>
        <p:blipFill>
          <a:blip r:embed="rId3"/>
          <a:stretch>
            <a:fillRect/>
          </a:stretch>
        </p:blipFill>
        <p:spPr>
          <a:xfrm>
            <a:off x="3605785" y="1481375"/>
            <a:ext cx="5516606" cy="4191000"/>
          </a:xfrm>
          <a:prstGeom prst="rect">
            <a:avLst/>
          </a:prstGeom>
        </p:spPr>
      </p:pic>
    </p:spTree>
    <p:extLst>
      <p:ext uri="{BB962C8B-B14F-4D97-AF65-F5344CB8AC3E}">
        <p14:creationId xmlns:p14="http://schemas.microsoft.com/office/powerpoint/2010/main" val="24731874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p:txBody>
          <a:bodyPr/>
          <a:lstStyle/>
          <a:p>
            <a:pPr lvl="1" algn="l" rtl="0"/>
            <a:r>
              <a:rPr lang="x-none" b="1" i="0" u="none" baseline="0">
                <a:solidFill>
                  <a:schemeClr val="tx2"/>
                </a:solidFill>
              </a:rPr>
              <a:t>Ministère de la santé</a:t>
            </a:r>
          </a:p>
          <a:p>
            <a:pPr lvl="2" algn="l" rtl="0"/>
            <a:r>
              <a:rPr lang="x-none" b="0" i="0" u="none" baseline="0">
                <a:solidFill>
                  <a:schemeClr val="tx2"/>
                </a:solidFill>
              </a:rPr>
              <a:t>Bureau de recensement</a:t>
            </a:r>
            <a:endParaRPr lang="x-none" dirty="0">
              <a:solidFill>
                <a:schemeClr val="tx2"/>
              </a:solidFill>
            </a:endParaRPr>
          </a:p>
          <a:p>
            <a:pPr lvl="2" algn="l" rtl="0"/>
            <a:r>
              <a:rPr lang="x-none" b="0" i="0" u="none" baseline="0">
                <a:solidFill>
                  <a:schemeClr val="tx2"/>
                </a:solidFill>
              </a:rPr>
              <a:t>Données sur des maladies spécifiques/ Gestionnaire de programme</a:t>
            </a:r>
            <a:endParaRPr lang="x-none" dirty="0">
              <a:solidFill>
                <a:schemeClr val="tx2"/>
              </a:solidFill>
            </a:endParaRPr>
          </a:p>
          <a:p>
            <a:pPr lvl="2" algn="l" rtl="0"/>
            <a:r>
              <a:rPr lang="x-none" b="0" i="0" u="none" baseline="0">
                <a:solidFill>
                  <a:schemeClr val="tx2"/>
                </a:solidFill>
              </a:rPr>
              <a:t>Différentes unités administratives</a:t>
            </a:r>
            <a:r>
              <a:rPr lang="x-none">
                <a:solidFill>
                  <a:schemeClr val="tx2"/>
                </a:solidFill>
              </a:rPr>
              <a:t/>
            </a:r>
            <a:br>
              <a:rPr lang="x-none">
                <a:solidFill>
                  <a:schemeClr val="tx2"/>
                </a:solidFill>
              </a:rPr>
            </a:br>
            <a:endParaRPr lang="x-none" dirty="0">
              <a:solidFill>
                <a:schemeClr val="tx2"/>
              </a:solidFill>
            </a:endParaRPr>
          </a:p>
          <a:p>
            <a:pPr lvl="1" algn="l" rtl="0"/>
            <a:r>
              <a:rPr lang="x-none" b="1" i="0" u="none" baseline="0">
                <a:solidFill>
                  <a:schemeClr val="tx2"/>
                </a:solidFill>
              </a:rPr>
              <a:t>Partenaires</a:t>
            </a:r>
            <a:endParaRPr lang="x-none" b="1" dirty="0">
              <a:solidFill>
                <a:schemeClr val="tx2"/>
              </a:solidFill>
            </a:endParaRPr>
          </a:p>
          <a:p>
            <a:pPr lvl="2" algn="l" rtl="0"/>
            <a:r>
              <a:rPr lang="x-none" b="0" i="0" u="none" baseline="0">
                <a:solidFill>
                  <a:schemeClr val="tx2"/>
                </a:solidFill>
              </a:rPr>
              <a:t>OMS</a:t>
            </a:r>
          </a:p>
          <a:p>
            <a:pPr lvl="2" algn="l" rtl="0"/>
            <a:r>
              <a:rPr lang="x-none" b="0" i="0" u="none" baseline="0">
                <a:solidFill>
                  <a:schemeClr val="tx2"/>
                </a:solidFill>
              </a:rPr>
              <a:t>ONG au niveau du pays (incluant celles financées par l’USAID et le DFID)</a:t>
            </a:r>
          </a:p>
          <a:p>
            <a:pPr lvl="2" algn="l" rtl="0"/>
            <a:r>
              <a:rPr lang="x-none" b="0" i="0" u="none" baseline="0">
                <a:solidFill>
                  <a:schemeClr val="tx2"/>
                </a:solidFill>
              </a:rPr>
              <a:t>Programmes de don de médicaments</a:t>
            </a:r>
            <a:endParaRPr lang="x-none" dirty="0">
              <a:solidFill>
                <a:schemeClr val="tx2"/>
              </a:solidFill>
            </a:endParaRPr>
          </a:p>
          <a:p>
            <a:pPr lvl="1" algn="l" rtl="0"/>
            <a:endParaRPr lang="x-none" dirty="0"/>
          </a:p>
          <a:p>
            <a:pPr lvl="1" algn="l" rtl="0"/>
            <a:endParaRPr lang="x-none" dirty="0"/>
          </a:p>
          <a:p>
            <a:endParaRPr lang="x-none" dirty="0"/>
          </a:p>
        </p:txBody>
      </p:sp>
      <p:sp>
        <p:nvSpPr>
          <p:cNvPr id="4" name="Title 3"/>
          <p:cNvSpPr>
            <a:spLocks noGrp="1"/>
          </p:cNvSpPr>
          <p:nvPr>
            <p:ph type="title"/>
          </p:nvPr>
        </p:nvSpPr>
        <p:spPr>
          <a:xfrm>
            <a:off x="152400" y="369094"/>
            <a:ext cx="3660413" cy="516255"/>
          </a:xfrm>
        </p:spPr>
        <p:txBody>
          <a:bodyPr/>
          <a:lstStyle/>
          <a:p>
            <a:pPr algn="l" rtl="0"/>
            <a:r>
              <a:rPr lang="x-none" b="1" i="0" u="none" baseline="0"/>
              <a:t>Sources des données</a:t>
            </a:r>
            <a:endParaRPr lang="x-none" dirty="0"/>
          </a:p>
        </p:txBody>
      </p:sp>
    </p:spTree>
    <p:extLst>
      <p:ext uri="{BB962C8B-B14F-4D97-AF65-F5344CB8AC3E}">
        <p14:creationId xmlns:p14="http://schemas.microsoft.com/office/powerpoint/2010/main" val="39519452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p:txBody>
          <a:bodyPr/>
          <a:lstStyle/>
          <a:p>
            <a:pPr algn="l" rtl="0"/>
            <a:r>
              <a:rPr lang="x-none" sz="2800" b="1" i="0" u="none" baseline="0">
                <a:solidFill>
                  <a:schemeClr val="tx2"/>
                </a:solidFill>
              </a:rPr>
              <a:t>Différence dans les données</a:t>
            </a:r>
            <a:endParaRPr lang="x-none" sz="2800" b="1" dirty="0">
              <a:solidFill>
                <a:schemeClr val="tx2"/>
              </a:solidFill>
            </a:endParaRPr>
          </a:p>
          <a:p>
            <a:pPr lvl="1" algn="l" rtl="0"/>
            <a:r>
              <a:rPr lang="x-none" b="0" i="0" u="none" baseline="0">
                <a:solidFill>
                  <a:schemeClr val="tx2"/>
                </a:solidFill>
              </a:rPr>
              <a:t>Entre différents partenaires</a:t>
            </a:r>
            <a:endParaRPr lang="x-none" dirty="0">
              <a:solidFill>
                <a:schemeClr val="tx2"/>
              </a:solidFill>
            </a:endParaRPr>
          </a:p>
          <a:p>
            <a:pPr lvl="1" algn="l" rtl="0"/>
            <a:r>
              <a:rPr lang="x-none" b="0" i="0" u="none" baseline="0">
                <a:solidFill>
                  <a:schemeClr val="tx2"/>
                </a:solidFill>
              </a:rPr>
              <a:t>Entre différentes sources de données</a:t>
            </a:r>
          </a:p>
          <a:p>
            <a:endParaRPr lang="x-none" dirty="0">
              <a:solidFill>
                <a:schemeClr val="tx2"/>
              </a:solidFill>
            </a:endParaRPr>
          </a:p>
          <a:p>
            <a:pPr algn="l" rtl="0"/>
            <a:r>
              <a:rPr lang="x-none" sz="2800" b="1" i="0" u="none" baseline="0">
                <a:solidFill>
                  <a:schemeClr val="tx2"/>
                </a:solidFill>
              </a:rPr>
              <a:t>Erreurs de saisie des données</a:t>
            </a:r>
            <a:endParaRPr lang="x-none" sz="2800" b="1" dirty="0">
              <a:solidFill>
                <a:schemeClr val="tx2"/>
              </a:solidFill>
            </a:endParaRPr>
          </a:p>
          <a:p>
            <a:pPr lvl="1" algn="l" rtl="0"/>
            <a:r>
              <a:rPr lang="x-none" b="0" i="0" u="none" baseline="0">
                <a:solidFill>
                  <a:schemeClr val="tx2"/>
                </a:solidFill>
              </a:rPr>
              <a:t>Génération de rapports</a:t>
            </a:r>
          </a:p>
          <a:p>
            <a:pPr lvl="1" algn="l" rtl="0"/>
            <a:r>
              <a:rPr lang="x-none" b="0" i="0" u="none" baseline="0">
                <a:solidFill>
                  <a:schemeClr val="tx2"/>
                </a:solidFill>
              </a:rPr>
              <a:t>Participation du superviseur</a:t>
            </a:r>
            <a:endParaRPr lang="x-none" dirty="0">
              <a:solidFill>
                <a:schemeClr val="tx2"/>
              </a:solidFill>
            </a:endParaRPr>
          </a:p>
        </p:txBody>
      </p:sp>
      <p:sp>
        <p:nvSpPr>
          <p:cNvPr id="4" name="Title 3"/>
          <p:cNvSpPr>
            <a:spLocks noGrp="1"/>
          </p:cNvSpPr>
          <p:nvPr>
            <p:ph type="title"/>
          </p:nvPr>
        </p:nvSpPr>
        <p:spPr>
          <a:xfrm>
            <a:off x="152400" y="369094"/>
            <a:ext cx="5789726" cy="516255"/>
          </a:xfrm>
        </p:spPr>
        <p:txBody>
          <a:bodyPr/>
          <a:lstStyle/>
          <a:p>
            <a:pPr algn="l" rtl="0"/>
            <a:r>
              <a:rPr lang="x-none" b="1" i="0" u="none" baseline="0"/>
              <a:t>Contrôle de la qualité des données</a:t>
            </a:r>
            <a:endParaRPr lang="x-none" dirty="0"/>
          </a:p>
        </p:txBody>
      </p:sp>
    </p:spTree>
    <p:extLst>
      <p:ext uri="{BB962C8B-B14F-4D97-AF65-F5344CB8AC3E}">
        <p14:creationId xmlns:p14="http://schemas.microsoft.com/office/powerpoint/2010/main" val="3605855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p:txBody>
          <a:bodyPr/>
          <a:lstStyle/>
          <a:p>
            <a:pPr marL="0" indent="0" algn="l" rtl="0">
              <a:buNone/>
            </a:pPr>
            <a:endParaRPr lang="x-none" dirty="0"/>
          </a:p>
          <a:p>
            <a:pPr algn="l" rtl="0"/>
            <a:r>
              <a:rPr lang="x-none" sz="2800" b="1" i="0" u="none" baseline="0">
                <a:solidFill>
                  <a:schemeClr val="tx2"/>
                </a:solidFill>
              </a:rPr>
              <a:t>Options pour la saisie des données</a:t>
            </a:r>
            <a:endParaRPr lang="x-none" sz="2800" b="1" dirty="0">
              <a:solidFill>
                <a:schemeClr val="tx2"/>
              </a:solidFill>
            </a:endParaRPr>
          </a:p>
          <a:p>
            <a:pPr lvl="1" algn="l" rtl="0"/>
            <a:r>
              <a:rPr lang="x-none" b="0" i="0" u="none" baseline="0">
                <a:solidFill>
                  <a:schemeClr val="tx2"/>
                </a:solidFill>
              </a:rPr>
              <a:t>Par année</a:t>
            </a:r>
            <a:endParaRPr lang="x-none" dirty="0">
              <a:solidFill>
                <a:schemeClr val="tx2"/>
              </a:solidFill>
            </a:endParaRPr>
          </a:p>
          <a:p>
            <a:pPr lvl="1" algn="l" rtl="0"/>
            <a:r>
              <a:rPr lang="x-none" b="0" i="0" u="none" baseline="0">
                <a:solidFill>
                  <a:schemeClr val="tx2"/>
                </a:solidFill>
              </a:rPr>
              <a:t>Par module</a:t>
            </a:r>
          </a:p>
          <a:p>
            <a:pPr lvl="1" algn="l" rtl="0"/>
            <a:r>
              <a:rPr lang="x-none" b="0" i="0" u="none" baseline="0">
                <a:solidFill>
                  <a:schemeClr val="tx2"/>
                </a:solidFill>
              </a:rPr>
              <a:t>Par maladie</a:t>
            </a:r>
            <a:r>
              <a:rPr lang="x-none">
                <a:solidFill>
                  <a:schemeClr val="tx2"/>
                </a:solidFill>
              </a:rPr>
              <a:t/>
            </a:r>
            <a:br>
              <a:rPr lang="x-none">
                <a:solidFill>
                  <a:schemeClr val="tx2"/>
                </a:solidFill>
              </a:rPr>
            </a:br>
            <a:endParaRPr lang="x-none" dirty="0">
              <a:solidFill>
                <a:schemeClr val="tx2"/>
              </a:solidFill>
            </a:endParaRPr>
          </a:p>
          <a:p>
            <a:pPr algn="l" rtl="0"/>
            <a:r>
              <a:rPr lang="x-none" sz="2800" b="1" i="0" u="none" baseline="0">
                <a:solidFill>
                  <a:schemeClr val="tx2"/>
                </a:solidFill>
              </a:rPr>
              <a:t>Si redécoupage :</a:t>
            </a:r>
          </a:p>
          <a:p>
            <a:pPr lvl="1" algn="l" rtl="0"/>
            <a:r>
              <a:rPr lang="x-none" b="0" i="1" u="none" baseline="0">
                <a:solidFill>
                  <a:schemeClr val="tx2"/>
                </a:solidFill>
              </a:rPr>
              <a:t>Par année seulement!</a:t>
            </a:r>
          </a:p>
        </p:txBody>
      </p:sp>
      <p:sp>
        <p:nvSpPr>
          <p:cNvPr id="4" name="Title 3"/>
          <p:cNvSpPr>
            <a:spLocks noGrp="1"/>
          </p:cNvSpPr>
          <p:nvPr>
            <p:ph type="title"/>
          </p:nvPr>
        </p:nvSpPr>
        <p:spPr>
          <a:xfrm>
            <a:off x="152400" y="369094"/>
            <a:ext cx="6220293" cy="516255"/>
          </a:xfrm>
        </p:spPr>
        <p:txBody>
          <a:bodyPr/>
          <a:lstStyle/>
          <a:p>
            <a:pPr algn="l" rtl="0"/>
            <a:r>
              <a:rPr lang="x-none" b="1" i="0" u="none" baseline="0"/>
              <a:t>Échéancier pour la saisie des données</a:t>
            </a:r>
            <a:endParaRPr lang="x-none" dirty="0"/>
          </a:p>
        </p:txBody>
      </p:sp>
    </p:spTree>
    <p:extLst>
      <p:ext uri="{BB962C8B-B14F-4D97-AF65-F5344CB8AC3E}">
        <p14:creationId xmlns:p14="http://schemas.microsoft.com/office/powerpoint/2010/main" val="974680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pPr algn="l" rtl="0"/>
            <a:r>
              <a:rPr lang="x-none" b="0" i="0" u="none" baseline="0"/>
              <a:t>Plan de saisie des données historiques</a:t>
            </a:r>
          </a:p>
        </p:txBody>
      </p:sp>
      <p:sp>
        <p:nvSpPr>
          <p:cNvPr id="3" name="Content Placeholder 2"/>
          <p:cNvSpPr>
            <a:spLocks noGrp="1"/>
          </p:cNvSpPr>
          <p:nvPr>
            <p:ph idx="1"/>
          </p:nvPr>
        </p:nvSpPr>
        <p:spPr>
          <a:xfrm>
            <a:off x="304800" y="1143000"/>
            <a:ext cx="8229600" cy="5334000"/>
          </a:xfrm>
        </p:spPr>
        <p:txBody>
          <a:bodyPr/>
          <a:lstStyle/>
          <a:p>
            <a:pPr algn="l" rtl="0"/>
            <a:r>
              <a:rPr lang="x-none" sz="2800" b="1" i="0" u="none" baseline="0"/>
              <a:t>Données non disponibles pour les indicateurs requis</a:t>
            </a:r>
            <a:endParaRPr lang="x-none" sz="2800" b="1" dirty="0"/>
          </a:p>
          <a:p>
            <a:pPr lvl="1" algn="l" rtl="0"/>
            <a:r>
              <a:rPr lang="x-none" b="0" i="0" u="none" baseline="0"/>
              <a:t>Champ de texte</a:t>
            </a:r>
            <a:endParaRPr lang="x-none" dirty="0"/>
          </a:p>
          <a:p>
            <a:pPr lvl="1" algn="l" rtl="0"/>
            <a:r>
              <a:rPr lang="x-none" b="0" i="0" u="none" baseline="0"/>
              <a:t>Champ numérique</a:t>
            </a:r>
            <a:endParaRPr lang="x-none" dirty="0"/>
          </a:p>
          <a:p>
            <a:pPr lvl="1" algn="l" rtl="0"/>
            <a:r>
              <a:rPr lang="x-none" b="0" i="0" u="none" baseline="0"/>
              <a:t>Champ date</a:t>
            </a:r>
            <a:r>
              <a:rPr lang="x-none"/>
              <a:t/>
            </a:r>
            <a:br>
              <a:rPr lang="x-none"/>
            </a:br>
            <a:endParaRPr lang="x-none" dirty="0"/>
          </a:p>
          <a:p>
            <a:pPr algn="l" rtl="0"/>
            <a:r>
              <a:rPr lang="x-none" sz="2800" b="1" i="0" u="none" baseline="0"/>
              <a:t>Définition des indicateurs</a:t>
            </a:r>
            <a:endParaRPr lang="x-none" sz="2800" b="1" dirty="0"/>
          </a:p>
          <a:p>
            <a:pPr lvl="1" algn="l" rtl="0"/>
            <a:r>
              <a:rPr lang="x-none" b="0" i="0" u="none" baseline="0"/>
              <a:t>Endémicité</a:t>
            </a:r>
            <a:endParaRPr lang="x-none" dirty="0"/>
          </a:p>
          <a:p>
            <a:pPr lvl="1" algn="l" rtl="0"/>
            <a:r>
              <a:rPr lang="x-none" b="0" i="0" u="none" baseline="0"/>
              <a:t>Population totale</a:t>
            </a:r>
            <a:endParaRPr lang="x-none" dirty="0"/>
          </a:p>
          <a:p>
            <a:pPr lvl="1" algn="l" rtl="0"/>
            <a:r>
              <a:rPr lang="x-none" b="0" i="0" u="none" baseline="0"/>
              <a:t>Population à risque</a:t>
            </a:r>
            <a:endParaRPr lang="x-none" dirty="0"/>
          </a:p>
          <a:p>
            <a:pPr lvl="1" algn="l" rtl="0"/>
            <a:r>
              <a:rPr lang="x-none" b="0" i="0" u="none" baseline="0"/>
              <a:t>Population ciblée</a:t>
            </a:r>
            <a:endParaRPr lang="x-none" dirty="0"/>
          </a:p>
          <a:p>
            <a:pPr marL="457200" lvl="1" indent="0" algn="l" rtl="0">
              <a:buNone/>
            </a:pPr>
            <a:endParaRPr lang="x-none" dirty="0"/>
          </a:p>
          <a:p>
            <a:pPr lvl="1" algn="l" rtl="0"/>
            <a:endParaRPr lang="x-none" dirty="0"/>
          </a:p>
          <a:p>
            <a:pPr lvl="1" algn="l" rtl="0"/>
            <a:endParaRPr lang="x-none" dirty="0"/>
          </a:p>
        </p:txBody>
      </p:sp>
      <p:sp>
        <p:nvSpPr>
          <p:cNvPr id="4" name="Title 3"/>
          <p:cNvSpPr>
            <a:spLocks noGrp="1"/>
          </p:cNvSpPr>
          <p:nvPr>
            <p:ph type="title"/>
          </p:nvPr>
        </p:nvSpPr>
        <p:spPr>
          <a:xfrm>
            <a:off x="152400" y="369094"/>
            <a:ext cx="3775327" cy="516255"/>
          </a:xfrm>
        </p:spPr>
        <p:txBody>
          <a:bodyPr/>
          <a:lstStyle/>
          <a:p>
            <a:pPr algn="l" rtl="0"/>
            <a:r>
              <a:rPr lang="x-none" b="1" i="0" u="none" baseline="0"/>
              <a:t>Critères/Hypothèses</a:t>
            </a:r>
            <a:endParaRPr lang="x-none" dirty="0"/>
          </a:p>
        </p:txBody>
      </p:sp>
    </p:spTree>
    <p:extLst>
      <p:ext uri="{BB962C8B-B14F-4D97-AF65-F5344CB8AC3E}">
        <p14:creationId xmlns:p14="http://schemas.microsoft.com/office/powerpoint/2010/main" val="21503462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5977" cy="307777"/>
          </a:xfrm>
        </p:spPr>
        <p:txBody>
          <a:bodyPr/>
          <a:lstStyle/>
          <a:p>
            <a:pPr algn="l" rtl="0"/>
            <a:r>
              <a:rPr lang="x-none" b="0" i="0" u="none" baseline="0"/>
              <a:t>Plan de saisie des données historiques</a:t>
            </a:r>
          </a:p>
        </p:txBody>
      </p:sp>
      <p:sp>
        <p:nvSpPr>
          <p:cNvPr id="3" name="Content Placeholder 2"/>
          <p:cNvSpPr>
            <a:spLocks noGrp="1"/>
          </p:cNvSpPr>
          <p:nvPr>
            <p:ph idx="1"/>
          </p:nvPr>
        </p:nvSpPr>
        <p:spPr/>
        <p:txBody>
          <a:bodyPr/>
          <a:lstStyle/>
          <a:p>
            <a:pPr algn="l" rtl="0"/>
            <a:r>
              <a:rPr lang="x-none" sz="3200" b="0" i="0" u="none" baseline="0"/>
              <a:t>Copies électroniques</a:t>
            </a:r>
            <a:endParaRPr lang="x-none" sz="3200" dirty="0"/>
          </a:p>
          <a:p>
            <a:pPr algn="l" rtl="0"/>
            <a:r>
              <a:rPr lang="x-none" sz="3200" b="0" i="0" u="none" baseline="0"/>
              <a:t>Copies papier</a:t>
            </a:r>
            <a:endParaRPr lang="x-none" sz="3200" dirty="0"/>
          </a:p>
        </p:txBody>
      </p:sp>
      <p:sp>
        <p:nvSpPr>
          <p:cNvPr id="4" name="Title 3"/>
          <p:cNvSpPr>
            <a:spLocks noGrp="1"/>
          </p:cNvSpPr>
          <p:nvPr>
            <p:ph type="title"/>
          </p:nvPr>
        </p:nvSpPr>
        <p:spPr>
          <a:xfrm>
            <a:off x="152400" y="369094"/>
            <a:ext cx="2572780" cy="516255"/>
          </a:xfrm>
        </p:spPr>
        <p:txBody>
          <a:bodyPr/>
          <a:lstStyle/>
          <a:p>
            <a:pPr algn="l" rtl="0"/>
            <a:r>
              <a:rPr lang="x-none" b="1" i="0" u="none" baseline="0"/>
              <a:t>Documentation</a:t>
            </a:r>
          </a:p>
        </p:txBody>
      </p:sp>
    </p:spTree>
    <p:extLst>
      <p:ext uri="{BB962C8B-B14F-4D97-AF65-F5344CB8AC3E}">
        <p14:creationId xmlns:p14="http://schemas.microsoft.com/office/powerpoint/2010/main" val="23259665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2" name="Title 1"/>
          <p:cNvSpPr>
            <a:spLocks noGrp="1"/>
          </p:cNvSpPr>
          <p:nvPr>
            <p:ph type="title"/>
          </p:nvPr>
        </p:nvSpPr>
        <p:spPr>
          <a:xfrm>
            <a:off x="152400" y="369094"/>
            <a:ext cx="2836270" cy="516255"/>
          </a:xfrm>
        </p:spPr>
        <p:txBody>
          <a:bodyPr/>
          <a:lstStyle/>
          <a:p>
            <a:pPr algn="l" rtl="0"/>
            <a:r>
              <a:rPr lang="x-none" b="1" i="0" u="none" baseline="0"/>
              <a:t>Documentation</a:t>
            </a:r>
          </a:p>
        </p:txBody>
      </p:sp>
      <p:sp>
        <p:nvSpPr>
          <p:cNvPr id="7" name="Content Placeholder 3"/>
          <p:cNvSpPr>
            <a:spLocks noGrp="1"/>
          </p:cNvSpPr>
          <p:nvPr>
            <p:ph idx="1"/>
          </p:nvPr>
        </p:nvSpPr>
        <p:spPr>
          <a:xfrm>
            <a:off x="457200" y="967920"/>
            <a:ext cx="8153400" cy="5257800"/>
          </a:xfrm>
        </p:spPr>
        <p:txBody>
          <a:bodyPr>
            <a:noAutofit/>
          </a:bodyPr>
          <a:lstStyle/>
          <a:p>
            <a:pPr marL="0" lvl="1" indent="0" algn="l" rtl="0">
              <a:spcAft>
                <a:spcPts val="1200"/>
              </a:spcAft>
              <a:buNone/>
            </a:pPr>
            <a:r>
              <a:rPr lang="x-none" sz="2000" b="0" i="0" u="none" baseline="0"/>
              <a:t>C'est une bonne idée de prendre note des informations suivantes en ce qui concerne la base de données intégrée des données MTN : </a:t>
            </a:r>
          </a:p>
          <a:p>
            <a:pPr algn="l" rtl="0">
              <a:spcAft>
                <a:spcPts val="1000"/>
              </a:spcAft>
            </a:pPr>
            <a:r>
              <a:rPr lang="x-none" sz="1500" b="1" i="0" u="none" baseline="0"/>
              <a:t>Nom des personnes </a:t>
            </a:r>
            <a:r>
              <a:rPr lang="x-none" sz="1500" b="0" i="0" u="none" baseline="0"/>
              <a:t>impliquées dans la compilation des données historiques stockées dans la base de données, ainsi que leur titre et l'organisation pour laquelle elles travaillent.</a:t>
            </a:r>
          </a:p>
          <a:p>
            <a:pPr algn="l" rtl="0">
              <a:spcAft>
                <a:spcPts val="1000"/>
              </a:spcAft>
            </a:pPr>
            <a:r>
              <a:rPr lang="x-none" sz="1500" b="0" i="0" u="none" baseline="0"/>
              <a:t>Source(s) principale(s) de données pour les </a:t>
            </a:r>
            <a:r>
              <a:rPr lang="x-none" sz="1500" b="1" i="0" u="none" baseline="0"/>
              <a:t>données démographiques historiques</a:t>
            </a:r>
            <a:r>
              <a:rPr lang="x-none" sz="1500" b="0" i="0" u="none" baseline="0"/>
              <a:t> saisies dans la base de données.</a:t>
            </a:r>
          </a:p>
          <a:p>
            <a:pPr algn="l" rtl="0">
              <a:spcAft>
                <a:spcPts val="1000"/>
              </a:spcAft>
            </a:pPr>
            <a:r>
              <a:rPr lang="x-none" sz="1500" b="0" i="0" u="none" baseline="0"/>
              <a:t>Source(s) principale(s) de données pour les </a:t>
            </a:r>
            <a:r>
              <a:rPr lang="x-none" sz="1500" b="1" i="0" u="none" baseline="0"/>
              <a:t>données historiques de distribution de la maladie</a:t>
            </a:r>
            <a:r>
              <a:rPr lang="x-none" sz="1500" b="0" i="0" u="none" baseline="0"/>
              <a:t> saisies dans la base de données.</a:t>
            </a:r>
          </a:p>
          <a:p>
            <a:pPr algn="l" rtl="0">
              <a:spcAft>
                <a:spcPts val="1000"/>
              </a:spcAft>
            </a:pPr>
            <a:r>
              <a:rPr lang="x-none" sz="1500" b="0" i="0" u="none" baseline="0"/>
              <a:t>Source(s) principale(s) de données pour les </a:t>
            </a:r>
            <a:r>
              <a:rPr lang="x-none" sz="1500" b="1" i="0" u="none" baseline="0"/>
              <a:t>données historiques d'enquêtes</a:t>
            </a:r>
            <a:r>
              <a:rPr lang="x-none" sz="1500" b="0" i="0" u="none" baseline="0"/>
              <a:t> saisies dans la base de données.</a:t>
            </a:r>
          </a:p>
          <a:p>
            <a:pPr algn="l" rtl="0">
              <a:spcAft>
                <a:spcPts val="1000"/>
              </a:spcAft>
            </a:pPr>
            <a:r>
              <a:rPr lang="x-none" sz="1500" b="0" i="0" u="none" baseline="0"/>
              <a:t>Source(s) principale(s) de données pour les </a:t>
            </a:r>
            <a:r>
              <a:rPr lang="x-none" sz="1500" b="1" i="0" u="none" baseline="0"/>
              <a:t>données historiques d'intervention</a:t>
            </a:r>
            <a:r>
              <a:rPr lang="x-none" sz="1500" b="0" i="0" u="none" baseline="0"/>
              <a:t> saisies dans la base de données.</a:t>
            </a:r>
          </a:p>
          <a:p>
            <a:pPr algn="l" rtl="0">
              <a:spcAft>
                <a:spcPts val="1000"/>
              </a:spcAft>
            </a:pPr>
            <a:r>
              <a:rPr lang="x-none" sz="1500" b="0" i="0" u="none" baseline="0"/>
              <a:t>Source(s) principale(s) de données pour les </a:t>
            </a:r>
            <a:r>
              <a:rPr lang="x-none" sz="1500" b="1" i="0" u="none" baseline="0"/>
              <a:t>données historiques d'indicateurs de processus</a:t>
            </a:r>
            <a:r>
              <a:rPr lang="x-none" sz="1500" b="0" i="0" u="none" baseline="0"/>
              <a:t> saisies dans la base de données.</a:t>
            </a:r>
          </a:p>
          <a:p>
            <a:pPr algn="l" rtl="0">
              <a:spcAft>
                <a:spcPts val="1000"/>
              </a:spcAft>
            </a:pPr>
            <a:r>
              <a:rPr lang="x-none" sz="1500" b="0" i="0" u="none" baseline="0"/>
              <a:t>Notes au sujet de toutes </a:t>
            </a:r>
            <a:r>
              <a:rPr lang="x-none" sz="1500" b="1" i="0" u="none" baseline="0"/>
              <a:t>informations manquantes. </a:t>
            </a:r>
          </a:p>
          <a:p>
            <a:pPr algn="l" rtl="0"/>
            <a:r>
              <a:rPr lang="x-none" sz="1500" b="0" i="0" u="none" baseline="0"/>
              <a:t>Notes au sujet des </a:t>
            </a:r>
            <a:r>
              <a:rPr lang="x-none" sz="1500" b="1" i="0" u="none" baseline="0"/>
              <a:t>hypothèses formulées</a:t>
            </a:r>
            <a:r>
              <a:rPr lang="x-none" sz="1500" b="0" i="0" u="none" baseline="0"/>
              <a:t>.</a:t>
            </a:r>
            <a:endParaRPr lang="x-none" sz="1500" dirty="0">
              <a:latin typeface="Segoe UI Semibold" pitchFamily="34" charset="0"/>
            </a:endParaRPr>
          </a:p>
          <a:p>
            <a:pPr marL="0" lvl="1" indent="0" algn="l" rtl="0">
              <a:spcAft>
                <a:spcPts val="600"/>
              </a:spcAft>
              <a:buNone/>
            </a:pPr>
            <a:endParaRPr lang="x-none" sz="900" dirty="0">
              <a:latin typeface="Segoe UI Semibold" pitchFamily="34" charset="0"/>
            </a:endParaRPr>
          </a:p>
        </p:txBody>
      </p:sp>
    </p:spTree>
    <p:extLst>
      <p:ext uri="{BB962C8B-B14F-4D97-AF65-F5344CB8AC3E}">
        <p14:creationId xmlns:p14="http://schemas.microsoft.com/office/powerpoint/2010/main" val="31572438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pPr algn="l" rtl="0"/>
            <a:r>
              <a:rPr lang="x-none" b="0" i="0" u="none" baseline="0"/>
              <a:t>Plan de saisie des données historiques</a:t>
            </a:r>
          </a:p>
          <a:p>
            <a:endParaRPr lang="x-none" dirty="0"/>
          </a:p>
        </p:txBody>
      </p:sp>
      <p:sp>
        <p:nvSpPr>
          <p:cNvPr id="3" name="Content Placeholder 2"/>
          <p:cNvSpPr>
            <a:spLocks noGrp="1"/>
          </p:cNvSpPr>
          <p:nvPr>
            <p:ph idx="1"/>
          </p:nvPr>
        </p:nvSpPr>
        <p:spPr/>
        <p:txBody>
          <a:bodyPr/>
          <a:lstStyle/>
          <a:p>
            <a:pPr algn="l" rtl="0"/>
            <a:r>
              <a:rPr lang="x-none" b="0" i="0" u="none" baseline="0"/>
              <a:t>Ordinateur</a:t>
            </a:r>
            <a:endParaRPr lang="x-none" dirty="0"/>
          </a:p>
          <a:p>
            <a:pPr algn="l" rtl="0"/>
            <a:r>
              <a:rPr lang="x-none" b="0" i="0" u="none" baseline="0"/>
              <a:t>Disque(s) dur(s) externe(s)</a:t>
            </a:r>
          </a:p>
          <a:p>
            <a:pPr algn="l" rtl="0"/>
            <a:r>
              <a:rPr lang="x-none" b="0" i="0" u="none" baseline="0"/>
              <a:t>Logiciel anti-virus</a:t>
            </a:r>
          </a:p>
          <a:p>
            <a:pPr algn="l" rtl="0"/>
            <a:r>
              <a:rPr lang="x-none" b="0" i="0" u="none" baseline="0"/>
              <a:t>Internet</a:t>
            </a:r>
          </a:p>
          <a:p>
            <a:pPr algn="l" rtl="0"/>
            <a:r>
              <a:rPr lang="x-none" b="0" i="0" u="none" baseline="0"/>
              <a:t>Téléphone</a:t>
            </a:r>
          </a:p>
          <a:p>
            <a:pPr algn="l" rtl="0"/>
            <a:r>
              <a:rPr lang="x-none" b="0" i="0" u="none" baseline="0"/>
              <a:t>Carte de recharge téléphonique</a:t>
            </a:r>
            <a:endParaRPr lang="x-none" dirty="0"/>
          </a:p>
          <a:p>
            <a:pPr algn="l" rtl="0"/>
            <a:r>
              <a:rPr lang="x-none" b="0" i="0" u="none" baseline="0"/>
              <a:t>Consultant</a:t>
            </a:r>
          </a:p>
          <a:p>
            <a:pPr algn="l" rtl="0"/>
            <a:r>
              <a:rPr lang="x-none" b="0" i="0" u="none" baseline="0"/>
              <a:t>Niveau d'effort du ministère de la Santé et des partenaires d'exécution fournissant une assistance technique</a:t>
            </a:r>
            <a:endParaRPr lang="x-none" dirty="0"/>
          </a:p>
        </p:txBody>
      </p:sp>
      <p:sp>
        <p:nvSpPr>
          <p:cNvPr id="4" name="Title 3"/>
          <p:cNvSpPr>
            <a:spLocks noGrp="1"/>
          </p:cNvSpPr>
          <p:nvPr>
            <p:ph type="title"/>
          </p:nvPr>
        </p:nvSpPr>
        <p:spPr>
          <a:xfrm>
            <a:off x="152400" y="369094"/>
            <a:ext cx="1391727" cy="516255"/>
          </a:xfrm>
        </p:spPr>
        <p:txBody>
          <a:bodyPr/>
          <a:lstStyle/>
          <a:p>
            <a:pPr algn="l" rtl="0"/>
            <a:r>
              <a:rPr lang="x-none" b="1" i="0" u="none" baseline="0"/>
              <a:t>Budget</a:t>
            </a:r>
          </a:p>
        </p:txBody>
      </p:sp>
    </p:spTree>
    <p:extLst>
      <p:ext uri="{BB962C8B-B14F-4D97-AF65-F5344CB8AC3E}">
        <p14:creationId xmlns:p14="http://schemas.microsoft.com/office/powerpoint/2010/main" val="977347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732960" y="3866700"/>
            <a:ext cx="7654020" cy="2133600"/>
          </a:xfrm>
          <a:prstGeom prst="rect">
            <a:avLst/>
          </a:prstGeom>
        </p:spPr>
        <p:txBody>
          <a:bodyPr>
            <a:normAutofit fontScale="25000" lnSpcReduction="20000"/>
          </a:bodyPr>
          <a:lstStyle/>
          <a:p>
            <a:pPr marL="0" indent="0" algn="l" rtl="0">
              <a:lnSpc>
                <a:spcPct val="120000"/>
              </a:lnSpc>
              <a:spcAft>
                <a:spcPts val="1800"/>
              </a:spcAft>
              <a:buNone/>
              <a:defRPr/>
            </a:pPr>
            <a:r>
              <a:rPr lang="x-none" sz="5600" b="0" i="0" u="none" baseline="0" dirty="0"/>
              <a:t>La base de données intégrée des données MTN a été développée par RTI International, dans le cadre du projet ENVISION, grâce à un financement de l'Agence américaine pour le développement international (USAID), en coopération avec l'Organisation mondiale de la Santé (OMS) et ses bureaux régionaux, le Programme africain de lutte contre l'onchocercose et le Centre pour les maladies tropicales négligées. </a:t>
            </a:r>
          </a:p>
          <a:p>
            <a:pPr indent="0" algn="l" rtl="0">
              <a:lnSpc>
                <a:spcPct val="120000"/>
              </a:lnSpc>
              <a:spcBef>
                <a:spcPts val="0"/>
              </a:spcBef>
              <a:buNone/>
              <a:defRPr/>
            </a:pPr>
            <a:endParaRPr lang="x-none" sz="5600" dirty="0"/>
          </a:p>
          <a:p>
            <a:pPr marL="0" indent="0" algn="l" rtl="0">
              <a:lnSpc>
                <a:spcPct val="120000"/>
              </a:lnSpc>
              <a:spcBef>
                <a:spcPts val="0"/>
              </a:spcBef>
              <a:spcAft>
                <a:spcPts val="600"/>
              </a:spcAft>
              <a:buNone/>
              <a:defRPr/>
            </a:pPr>
            <a:r>
              <a:rPr lang="x-none" sz="5600" b="0" i="0" u="none" baseline="0" dirty="0"/>
              <a:t>La base de données intégrée des données MTN a été élaborée par Iota Ink :</a:t>
            </a:r>
          </a:p>
          <a:p>
            <a:pPr marL="0" indent="0" algn="l" rtl="0">
              <a:lnSpc>
                <a:spcPct val="120000"/>
              </a:lnSpc>
              <a:spcBef>
                <a:spcPts val="0"/>
              </a:spcBef>
              <a:spcAft>
                <a:spcPts val="300"/>
              </a:spcAft>
              <a:buNone/>
              <a:defRPr/>
            </a:pPr>
            <a:r>
              <a:rPr lang="x-none" sz="5600" b="0" i="0" u="none" baseline="0" dirty="0"/>
              <a:t>Jennifer Einberg, </a:t>
            </a:r>
            <a:r>
              <a:rPr lang="x-none" sz="5600" b="0" i="1" u="none" baseline="0" dirty="0"/>
              <a:t>Directrice de projet </a:t>
            </a:r>
            <a:r>
              <a:rPr lang="x-none" sz="5600" b="0" i="0" u="none" baseline="0" dirty="0"/>
              <a:t>; Eric Olson, </a:t>
            </a:r>
            <a:r>
              <a:rPr lang="x-none" sz="5600" b="0" i="1" u="none" baseline="0" dirty="0"/>
              <a:t>Développeur </a:t>
            </a:r>
            <a:r>
              <a:rPr lang="x-none" sz="5600" b="0" i="0" u="none" baseline="0" dirty="0"/>
              <a:t>; </a:t>
            </a:r>
            <a:r>
              <a:rPr lang="x-none" sz="5600" dirty="0"/>
              <a:t/>
            </a:r>
            <a:br>
              <a:rPr lang="x-none" sz="5600" dirty="0"/>
            </a:br>
            <a:r>
              <a:rPr lang="x-none" sz="5600" b="0" i="0" u="none" baseline="0" dirty="0"/>
              <a:t>Jennifer Fox, </a:t>
            </a:r>
            <a:r>
              <a:rPr lang="x-none" sz="5600" b="0" i="1" u="none" baseline="0" dirty="0"/>
              <a:t>Concept</a:t>
            </a:r>
            <a:r>
              <a:rPr lang="fr-CA" sz="5600" b="0" i="1" u="none" baseline="0" dirty="0" err="1"/>
              <a:t>rice</a:t>
            </a:r>
            <a:r>
              <a:rPr lang="x-none" sz="5600" b="0" i="1" u="none" baseline="0" dirty="0"/>
              <a:t> graphique </a:t>
            </a:r>
            <a:r>
              <a:rPr lang="x-none" sz="5600" b="0" i="0" u="none" baseline="0" dirty="0"/>
              <a:t>; Nick Cherf, </a:t>
            </a:r>
            <a:r>
              <a:rPr lang="x-none" sz="5600" b="0" i="1" u="none" baseline="0" dirty="0"/>
              <a:t>QA Spécialiste </a:t>
            </a:r>
            <a:r>
              <a:rPr lang="x-none" sz="5600" b="0" i="0" u="none" baseline="0" dirty="0"/>
              <a:t>; </a:t>
            </a:r>
            <a:r>
              <a:rPr lang="x-none" sz="5600" dirty="0"/>
              <a:t/>
            </a:r>
            <a:br>
              <a:rPr lang="x-none" sz="5600" dirty="0"/>
            </a:br>
            <a:r>
              <a:rPr lang="x-none" sz="5600" b="0" i="0" u="none" baseline="0" dirty="0"/>
              <a:t>Michelle Fellows, </a:t>
            </a:r>
            <a:r>
              <a:rPr lang="x-none" sz="5600" b="0" i="1" u="none" baseline="0" dirty="0"/>
              <a:t>Rédact</a:t>
            </a:r>
            <a:r>
              <a:rPr lang="fr-CA" sz="5600" b="0" i="1" u="none" baseline="0" dirty="0" err="1"/>
              <a:t>rice</a:t>
            </a:r>
            <a:r>
              <a:rPr lang="x-none" sz="5600" b="0" i="1" u="none" baseline="0" dirty="0"/>
              <a:t> technique</a:t>
            </a:r>
          </a:p>
          <a:p>
            <a:pPr marL="0" indent="0" algn="l" rtl="0">
              <a:buNone/>
            </a:pPr>
            <a:endParaRPr lang="x-none" dirty="0"/>
          </a:p>
        </p:txBody>
      </p:sp>
      <p:sp>
        <p:nvSpPr>
          <p:cNvPr id="3" name="Rectangle 2"/>
          <p:cNvSpPr/>
          <p:nvPr/>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grpSp>
        <p:nvGrpSpPr>
          <p:cNvPr id="4" name="Group 3"/>
          <p:cNvGrpSpPr/>
          <p:nvPr/>
        </p:nvGrpSpPr>
        <p:grpSpPr>
          <a:xfrm>
            <a:off x="7010400" y="2734733"/>
            <a:ext cx="1613158" cy="622790"/>
            <a:chOff x="6979980" y="2143165"/>
            <a:chExt cx="1613158" cy="622790"/>
          </a:xfrm>
        </p:grpSpPr>
        <p:sp>
          <p:nvSpPr>
            <p:cNvPr id="5" name="Rectangle 4"/>
            <p:cNvSpPr/>
            <p:nvPr/>
          </p:nvSpPr>
          <p:spPr>
            <a:xfrm>
              <a:off x="7260963" y="2143165"/>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6" name="Rectangle 5"/>
            <p:cNvSpPr/>
            <p:nvPr/>
          </p:nvSpPr>
          <p:spPr>
            <a:xfrm>
              <a:off x="6979980" y="2300288"/>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solidFill>
                  <a:srgbClr val="562B73"/>
                </a:solidFill>
              </a:endParaRPr>
            </a:p>
          </p:txBody>
        </p:sp>
        <p:sp>
          <p:nvSpPr>
            <p:cNvPr id="7" name="Rectangle 6"/>
            <p:cNvSpPr/>
            <p:nvPr/>
          </p:nvSpPr>
          <p:spPr>
            <a:xfrm>
              <a:off x="7541946" y="2357439"/>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8" name="Rectangle 7"/>
            <p:cNvSpPr/>
            <p:nvPr/>
          </p:nvSpPr>
          <p:spPr>
            <a:xfrm>
              <a:off x="7822930" y="2462213"/>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9" name="Rectangle 8"/>
            <p:cNvSpPr/>
            <p:nvPr/>
          </p:nvSpPr>
          <p:spPr>
            <a:xfrm>
              <a:off x="8386763" y="2680230"/>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0" name="Rectangle 9"/>
            <p:cNvSpPr/>
            <p:nvPr/>
          </p:nvSpPr>
          <p:spPr>
            <a:xfrm>
              <a:off x="8108231" y="2590801"/>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grpSp>
    </p:spTree>
    <p:extLst>
      <p:ext uri="{BB962C8B-B14F-4D97-AF65-F5344CB8AC3E}">
        <p14:creationId xmlns:p14="http://schemas.microsoft.com/office/powerpoint/2010/main" val="35311146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who.int/entity/apoc/media/apoc_logo.jpg"/>
          <p:cNvPicPr>
            <a:picLocks noChangeAspect="1" noChangeArrowheads="1"/>
          </p:cNvPicPr>
          <p:nvPr/>
        </p:nvPicPr>
        <p:blipFill>
          <a:blip r:embed="rId3" cstate="print"/>
          <a:srcRect/>
          <a:stretch>
            <a:fillRect/>
          </a:stretch>
        </p:blipFill>
        <p:spPr bwMode="auto">
          <a:xfrm>
            <a:off x="5243342" y="4150925"/>
            <a:ext cx="1516301" cy="13354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905000" y="2053267"/>
            <a:ext cx="1473567" cy="1434875"/>
          </a:xfrm>
          <a:prstGeom prst="rect">
            <a:avLst/>
          </a:prstGeom>
          <a:noFill/>
          <a:ln w="9525">
            <a:noFill/>
            <a:miter lim="800000"/>
            <a:headEnd/>
            <a:tailEnd/>
          </a:ln>
        </p:spPr>
      </p:pic>
      <p:pic>
        <p:nvPicPr>
          <p:cNvPr id="9" name="Picture 4" descr="http://www.cntd.org/images/cntd_logo.jpg"/>
          <p:cNvPicPr>
            <a:picLocks noChangeAspect="1" noChangeArrowheads="1"/>
          </p:cNvPicPr>
          <p:nvPr/>
        </p:nvPicPr>
        <p:blipFill>
          <a:blip r:embed="rId5" cstate="print"/>
          <a:srcRect/>
          <a:stretch>
            <a:fillRect/>
          </a:stretch>
        </p:blipFill>
        <p:spPr bwMode="auto">
          <a:xfrm>
            <a:off x="2194710" y="4184945"/>
            <a:ext cx="1189036" cy="1266866"/>
          </a:xfrm>
          <a:prstGeom prst="rect">
            <a:avLst/>
          </a:prstGeom>
          <a:noFill/>
          <a:ln w="9525">
            <a:noFill/>
            <a:miter lim="800000"/>
            <a:headEnd/>
            <a:tailEnd/>
          </a:ln>
        </p:spPr>
      </p:pic>
      <p:sp>
        <p:nvSpPr>
          <p:cNvPr id="11" name="Subtitle 2"/>
          <p:cNvSpPr txBox="1">
            <a:spLocks/>
          </p:cNvSpPr>
          <p:nvPr/>
        </p:nvSpPr>
        <p:spPr bwMode="auto">
          <a:xfrm>
            <a:off x="668053" y="802814"/>
            <a:ext cx="7889727" cy="492586"/>
          </a:xfrm>
          <a:prstGeom prst="rect">
            <a:avLst/>
          </a:prstGeom>
          <a:noFill/>
          <a:ln w="9525">
            <a:noFill/>
            <a:miter lim="800000"/>
            <a:headEnd/>
            <a:tailEnd/>
          </a:ln>
        </p:spPr>
        <p:txBody>
          <a:bodyPr vert="horz" wrap="square" lIns="0" tIns="45720" rIns="0" bIns="45720" numCol="1" rtlCol="0" anchor="t" anchorCtr="0" compatLnSpc="1">
            <a:prstTxWarp prst="textNoShape">
              <a:avLst/>
            </a:prstTxWarp>
            <a:noAutofit/>
          </a:bodyPr>
          <a:lstStyle/>
          <a:p>
            <a:pPr marL="342900" lvl="0" indent="-342900" algn="l" rtl="0">
              <a:spcBef>
                <a:spcPts val="1200"/>
              </a:spcBef>
              <a:spcAft>
                <a:spcPts val="200"/>
              </a:spcAft>
              <a:buClr>
                <a:schemeClr val="accent1"/>
              </a:buClr>
              <a:buSzPct val="110000"/>
              <a:defRPr/>
            </a:pPr>
            <a:r>
              <a:rPr lang="x-none" sz="1400" b="0" i="0" u="none" baseline="0">
                <a:solidFill>
                  <a:srgbClr val="17375D"/>
                </a:solidFill>
                <a:latin typeface="Segoe UI" pitchFamily="34" charset="0"/>
              </a:rPr>
              <a:t>La base de données intégrée des données MTN </a:t>
            </a:r>
            <a:r>
              <a:rPr kumimoji="0" lang="x-none" sz="1400" b="0" i="0" u="none" strike="noStrike" kern="1200" cap="none" spc="0" normalizeH="0" baseline="0">
                <a:ln>
                  <a:noFill/>
                </a:ln>
                <a:solidFill>
                  <a:srgbClr val="17375D"/>
                </a:solidFill>
                <a:effectLst/>
                <a:uLnTx/>
                <a:uFillTx/>
                <a:latin typeface="Segoe UI" pitchFamily="34" charset="0"/>
              </a:rPr>
              <a:t>a été développée en collaboration avec </a:t>
            </a:r>
            <a:r>
              <a:rPr lang="x-none" sz="1400" b="0" i="0" u="none" baseline="0">
                <a:solidFill>
                  <a:srgbClr val="17375D"/>
                </a:solidFill>
                <a:latin typeface="Segoe UI" pitchFamily="34" charset="0"/>
              </a:rPr>
              <a:t>:</a:t>
            </a:r>
            <a:endParaRPr kumimoji="0" lang="x-none"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grpSp>
        <p:nvGrpSpPr>
          <p:cNvPr id="38" name="Group 37"/>
          <p:cNvGrpSpPr/>
          <p:nvPr/>
        </p:nvGrpSpPr>
        <p:grpSpPr>
          <a:xfrm>
            <a:off x="4576233" y="1828800"/>
            <a:ext cx="2819400" cy="1743542"/>
            <a:chOff x="1712594" y="1564498"/>
            <a:chExt cx="5602606" cy="3464702"/>
          </a:xfrm>
        </p:grpSpPr>
        <p:grpSp>
          <p:nvGrpSpPr>
            <p:cNvPr id="39" name="Group 4"/>
            <p:cNvGrpSpPr>
              <a:grpSpLocks/>
            </p:cNvGrpSpPr>
            <p:nvPr/>
          </p:nvGrpSpPr>
          <p:grpSpPr bwMode="auto">
            <a:xfrm>
              <a:off x="1712594" y="3962400"/>
              <a:ext cx="5602606" cy="1066800"/>
              <a:chOff x="2082960" y="3840096"/>
              <a:chExt cx="4802160" cy="914468"/>
            </a:xfrm>
          </p:grpSpPr>
          <p:grpSp>
            <p:nvGrpSpPr>
              <p:cNvPr id="41" name="Group 28"/>
              <p:cNvGrpSpPr>
                <a:grpSpLocks/>
              </p:cNvGrpSpPr>
              <p:nvPr/>
            </p:nvGrpSpPr>
            <p:grpSpPr bwMode="auto">
              <a:xfrm>
                <a:off x="2082960" y="3905415"/>
                <a:ext cx="4802160" cy="849149"/>
                <a:chOff x="1775874" y="5891513"/>
                <a:chExt cx="4802160" cy="849149"/>
              </a:xfrm>
            </p:grpSpPr>
            <p:pic>
              <p:nvPicPr>
                <p:cNvPr id="43" name="Picture 12" descr="USAID Horizontal_RGB_600.bmp"/>
                <p:cNvPicPr>
                  <a:picLocks noChangeAspect="1" noChangeArrowheads="1"/>
                </p:cNvPicPr>
                <p:nvPr/>
              </p:nvPicPr>
              <p:blipFill>
                <a:blip r:embed="rId6" cstate="print"/>
                <a:srcRect t="14766" b="16080"/>
                <a:stretch>
                  <a:fillRect/>
                </a:stretch>
              </p:blipFill>
              <p:spPr bwMode="auto">
                <a:xfrm>
                  <a:off x="1775874" y="5891513"/>
                  <a:ext cx="2761135" cy="849149"/>
                </a:xfrm>
                <a:prstGeom prst="rect">
                  <a:avLst/>
                </a:prstGeom>
                <a:noFill/>
                <a:ln w="9525">
                  <a:noFill/>
                  <a:miter lim="800000"/>
                  <a:headEnd/>
                  <a:tailEnd/>
                </a:ln>
              </p:spPr>
            </p:pic>
            <p:pic>
              <p:nvPicPr>
                <p:cNvPr id="44" name="Picture 4" descr="RTI_653_1in_tranPA"/>
                <p:cNvPicPr>
                  <a:picLocks noChangeAspect="1" noChangeArrowheads="1"/>
                </p:cNvPicPr>
                <p:nvPr/>
              </p:nvPicPr>
              <p:blipFill>
                <a:blip r:embed="rId7" cstate="print"/>
                <a:srcRect t="25475" b="19373"/>
                <a:stretch>
                  <a:fillRect/>
                </a:stretch>
              </p:blipFill>
              <p:spPr bwMode="auto">
                <a:xfrm>
                  <a:off x="4323321" y="5956831"/>
                  <a:ext cx="2254713" cy="783830"/>
                </a:xfrm>
                <a:prstGeom prst="rect">
                  <a:avLst/>
                </a:prstGeom>
                <a:noFill/>
                <a:ln w="9525">
                  <a:noFill/>
                  <a:miter lim="800000"/>
                  <a:headEnd/>
                  <a:tailEnd/>
                </a:ln>
              </p:spPr>
            </p:pic>
          </p:grpSp>
          <p:cxnSp>
            <p:nvCxnSpPr>
              <p:cNvPr id="42" name="Straight Connector 41"/>
              <p:cNvCxnSpPr/>
              <p:nvPr/>
            </p:nvCxnSpPr>
            <p:spPr>
              <a:xfrm>
                <a:off x="2117251" y="3840096"/>
                <a:ext cx="473385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40" name="Picture 7" descr="\\rtifile02\GHG\Projects\0213210.000_NTD_Envision\Communications\Marketing\ENVISION Project logo files\Envision Logo_PMS.jpg"/>
            <p:cNvPicPr>
              <a:picLocks noChangeAspect="1" noChangeArrowheads="1"/>
            </p:cNvPicPr>
            <p:nvPr/>
          </p:nvPicPr>
          <p:blipFill>
            <a:blip r:embed="rId8" cstate="print"/>
            <a:srcRect/>
            <a:stretch>
              <a:fillRect/>
            </a:stretch>
          </p:blipFill>
          <p:spPr bwMode="auto">
            <a:xfrm>
              <a:off x="2133600" y="1564498"/>
              <a:ext cx="4800600" cy="2321701"/>
            </a:xfrm>
            <a:prstGeom prst="rect">
              <a:avLst/>
            </a:prstGeom>
            <a:noFill/>
            <a:ln w="9525">
              <a:noFill/>
              <a:miter lim="800000"/>
              <a:headEnd/>
              <a:tailEnd/>
            </a:ln>
          </p:spPr>
        </p:pic>
      </p:grpSp>
      <p:sp>
        <p:nvSpPr>
          <p:cNvPr id="46" name="Rectangle 45"/>
          <p:cNvSpPr/>
          <p:nvPr/>
        </p:nvSpPr>
        <p:spPr>
          <a:xfrm>
            <a:off x="0" y="0"/>
            <a:ext cx="9152467" cy="4572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sp>
        <p:nvSpPr>
          <p:cNvPr id="48" name="Text Placeholder 25"/>
          <p:cNvSpPr txBox="1">
            <a:spLocks/>
          </p:cNvSpPr>
          <p:nvPr/>
        </p:nvSpPr>
        <p:spPr>
          <a:xfrm>
            <a:off x="171331" y="122769"/>
            <a:ext cx="1260821" cy="264688"/>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x-none" sz="1400" kern="1200" cap="small" spc="100" dirty="0" smtClean="0">
                <a:solidFill>
                  <a:schemeClr val="bg1"/>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x-none" b="0" i="0" u="none" baseline="0"/>
              <a:t>remerciements</a:t>
            </a:r>
          </a:p>
        </p:txBody>
      </p:sp>
      <p:grpSp>
        <p:nvGrpSpPr>
          <p:cNvPr id="22" name="Group 21"/>
          <p:cNvGrpSpPr/>
          <p:nvPr/>
        </p:nvGrpSpPr>
        <p:grpSpPr>
          <a:xfrm>
            <a:off x="7653599" y="71967"/>
            <a:ext cx="1012873" cy="385723"/>
            <a:chOff x="6979980" y="2075432"/>
            <a:chExt cx="1613158" cy="614324"/>
          </a:xfrm>
        </p:grpSpPr>
        <p:sp>
          <p:nvSpPr>
            <p:cNvPr id="23" name="Rectangle 22"/>
            <p:cNvSpPr/>
            <p:nvPr/>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4" name="Rectangle 23"/>
            <p:cNvSpPr/>
            <p:nvPr/>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solidFill>
                  <a:srgbClr val="562B73"/>
                </a:solidFill>
              </a:endParaRPr>
            </a:p>
          </p:txBody>
        </p:sp>
        <p:sp>
          <p:nvSpPr>
            <p:cNvPr id="25" name="Rectangle 24"/>
            <p:cNvSpPr/>
            <p:nvPr/>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6" name="Rectangle 25"/>
            <p:cNvSpPr/>
            <p:nvPr/>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7" name="Rectangle 26"/>
            <p:cNvSpPr/>
            <p:nvPr/>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8" name="Rectangle 27"/>
            <p:cNvSpPr/>
            <p:nvPr/>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777423" cy="566309"/>
          </a:xfrm>
        </p:spPr>
        <p:txBody>
          <a:bodyPr/>
          <a:lstStyle/>
          <a:p>
            <a:pPr algn="l" rtl="0"/>
            <a:r>
              <a:rPr lang="x-none" b="0" i="0" u="none" baseline="0">
                <a:solidFill>
                  <a:srgbClr val="DCE6F2"/>
                </a:solidFill>
              </a:rPr>
              <a:t>gestion des données</a:t>
            </a:r>
          </a:p>
          <a:p>
            <a:endParaRPr lang="x-none" dirty="0"/>
          </a:p>
        </p:txBody>
      </p:sp>
      <p:sp>
        <p:nvSpPr>
          <p:cNvPr id="5" name="Title 4"/>
          <p:cNvSpPr>
            <a:spLocks noGrp="1"/>
          </p:cNvSpPr>
          <p:nvPr>
            <p:ph type="title"/>
          </p:nvPr>
        </p:nvSpPr>
        <p:spPr>
          <a:xfrm>
            <a:off x="152400" y="369094"/>
            <a:ext cx="4432913" cy="516255"/>
          </a:xfrm>
        </p:spPr>
        <p:txBody>
          <a:bodyPr/>
          <a:lstStyle/>
          <a:p>
            <a:pPr algn="l" rtl="0"/>
            <a:r>
              <a:rPr lang="x-none" b="1" i="0" u="none" baseline="0"/>
              <a:t>Indicateurs de processus</a:t>
            </a:r>
          </a:p>
        </p:txBody>
      </p:sp>
      <p:sp>
        <p:nvSpPr>
          <p:cNvPr id="10" name="Content Placeholder 3"/>
          <p:cNvSpPr>
            <a:spLocks noGrp="1"/>
          </p:cNvSpPr>
          <p:nvPr>
            <p:ph idx="1"/>
          </p:nvPr>
        </p:nvSpPr>
        <p:spPr>
          <a:xfrm>
            <a:off x="533400" y="1143000"/>
            <a:ext cx="2971800" cy="4800600"/>
          </a:xfrm>
        </p:spPr>
        <p:txBody>
          <a:bodyPr/>
          <a:lstStyle/>
          <a:p>
            <a:pPr marL="0" indent="0" algn="l" rtl="0">
              <a:buNone/>
            </a:pPr>
            <a:r>
              <a:rPr lang="x-none" b="0" i="0" u="none" baseline="0"/>
              <a:t>Les utilisateurs peuvent saisir des données relatives aux indicateurs de processus dans la base de données nationale.</a:t>
            </a:r>
            <a:r>
              <a:rPr lang="x-none" sz="2200" b="0" i="0" u="none" baseline="0"/>
              <a:t> Ceci comprend la </a:t>
            </a:r>
            <a:r>
              <a:rPr lang="x-none" b="0" i="0" u="none" baseline="0"/>
              <a:t>formation, les événements indésirables graves, </a:t>
            </a:r>
            <a:r>
              <a:rPr lang="x-none" sz="2200" b="0" i="0" u="none" baseline="0"/>
              <a:t>et la gestion de la chaîne d'approvisionnement.</a:t>
            </a:r>
          </a:p>
        </p:txBody>
      </p:sp>
      <p:pic>
        <p:nvPicPr>
          <p:cNvPr id="3" name="Picture 2" descr="14.PNG"/>
          <p:cNvPicPr>
            <a:picLocks noChangeAspect="1"/>
          </p:cNvPicPr>
          <p:nvPr/>
        </p:nvPicPr>
        <p:blipFill rotWithShape="1">
          <a:blip r:embed="rId3">
            <a:extLst>
              <a:ext uri="{28A0092B-C50C-407E-A947-70E740481C1C}">
                <a14:useLocalDpi xmlns:a14="http://schemas.microsoft.com/office/drawing/2010/main" val="0"/>
              </a:ext>
            </a:extLst>
          </a:blip>
          <a:srcRect t="2480" r="25180" b="30219"/>
          <a:stretch/>
        </p:blipFill>
        <p:spPr>
          <a:xfrm>
            <a:off x="3847683" y="1752600"/>
            <a:ext cx="4534317" cy="41910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420080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spcAft>
                <a:spcPts val="1800"/>
              </a:spcAft>
              <a:buNone/>
            </a:pPr>
            <a:r>
              <a:rPr lang="x-none" b="0" i="0" u="none" baseline="0"/>
              <a:t>La base de données intégrée des données MTN fournit trois types de fonctions de rapport : </a:t>
            </a:r>
          </a:p>
          <a:p>
            <a:pPr marL="525780" indent="-342900" algn="l" rtl="0">
              <a:spcAft>
                <a:spcPts val="1400"/>
              </a:spcAft>
              <a:buSzPct val="100000"/>
            </a:pPr>
            <a:r>
              <a:rPr lang="x-none" b="1" i="0" u="none" baseline="0">
                <a:latin typeface="Segoe UI Semibold" pitchFamily="34" charset="0"/>
              </a:rPr>
              <a:t>Rapports de l'OMS/des partenaires</a:t>
            </a:r>
          </a:p>
          <a:p>
            <a:pPr marL="525780" indent="-342900" algn="l" rtl="0">
              <a:spcAft>
                <a:spcPts val="1400"/>
              </a:spcAft>
              <a:buSzPct val="100000"/>
            </a:pPr>
            <a:r>
              <a:rPr lang="x-none" b="1" i="0" u="none" baseline="0">
                <a:latin typeface="Segoe UI Semibold" pitchFamily="34" charset="0"/>
              </a:rPr>
              <a:t>Rapports standards</a:t>
            </a:r>
          </a:p>
          <a:p>
            <a:pPr marL="525780" indent="-342900" algn="l" rtl="0">
              <a:spcAft>
                <a:spcPts val="1400"/>
              </a:spcAft>
              <a:buSzPct val="100000"/>
            </a:pPr>
            <a:r>
              <a:rPr lang="x-none" b="1" i="0" u="none" baseline="0">
                <a:latin typeface="Segoe UI Semibold" pitchFamily="34" charset="0"/>
              </a:rPr>
              <a:t>Rapports personnalisés</a:t>
            </a:r>
          </a:p>
          <a:p>
            <a:pPr marL="0" indent="0" algn="l" rtl="0">
              <a:buNone/>
            </a:pPr>
            <a:endParaRPr lang="x-none" dirty="0"/>
          </a:p>
        </p:txBody>
      </p:sp>
      <p:sp>
        <p:nvSpPr>
          <p:cNvPr id="4" name="Title 3"/>
          <p:cNvSpPr>
            <a:spLocks noGrp="1"/>
          </p:cNvSpPr>
          <p:nvPr>
            <p:ph type="title"/>
          </p:nvPr>
        </p:nvSpPr>
        <p:spPr>
          <a:xfrm>
            <a:off x="135469" y="206613"/>
            <a:ext cx="1875820" cy="580787"/>
          </a:xfrm>
        </p:spPr>
        <p:txBody>
          <a:bodyPr/>
          <a:lstStyle/>
          <a:p>
            <a:pPr algn="l" rtl="0"/>
            <a:r>
              <a:rPr lang="x-none" b="1" i="0" u="none" baseline="0"/>
              <a:t>Rapports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pPr algn="l" rtl="0"/>
            <a:r>
              <a:rPr lang="x-none" b="0" i="0" u="none" baseline="0"/>
              <a:t>r</a:t>
            </a:r>
            <a:r>
              <a:rPr lang="x-none" b="0" i="0" u="none" baseline="0">
                <a:solidFill>
                  <a:srgbClr val="DCE6F2"/>
                </a:solidFill>
              </a:rPr>
              <a:t>apports</a:t>
            </a:r>
          </a:p>
        </p:txBody>
      </p:sp>
      <p:sp>
        <p:nvSpPr>
          <p:cNvPr id="4" name="Content Placeholder 3"/>
          <p:cNvSpPr>
            <a:spLocks noGrp="1"/>
          </p:cNvSpPr>
          <p:nvPr>
            <p:ph idx="1"/>
          </p:nvPr>
        </p:nvSpPr>
        <p:spPr>
          <a:xfrm>
            <a:off x="304800" y="1143000"/>
            <a:ext cx="4548236" cy="4525963"/>
          </a:xfrm>
        </p:spPr>
        <p:txBody>
          <a:bodyPr/>
          <a:lstStyle/>
          <a:p>
            <a:pPr marL="0" lvl="1" indent="0" algn="l" rtl="0">
              <a:buNone/>
            </a:pPr>
            <a:r>
              <a:rPr lang="x-none" sz="2200" b="0" i="0" u="none" baseline="0" dirty="0"/>
              <a:t>La base de données intégrée permet de générer le Formulaire de rapport commun et le</a:t>
            </a:r>
            <a:r>
              <a:rPr lang="x-none" sz="2200" dirty="0"/>
              <a:t/>
            </a:r>
            <a:br>
              <a:rPr lang="x-none" sz="2200" dirty="0"/>
            </a:br>
            <a:r>
              <a:rPr lang="x-none" sz="2200" b="0" i="0" u="none" baseline="0" dirty="0"/>
              <a:t>Formulaire de rapport commun</a:t>
            </a:r>
            <a:r>
              <a:rPr lang="x-none" sz="2200" dirty="0"/>
              <a:t/>
            </a:r>
            <a:br>
              <a:rPr lang="x-none" sz="2200" dirty="0"/>
            </a:br>
            <a:r>
              <a:rPr lang="x-none" sz="2200" b="0" i="0" u="none" baseline="0" dirty="0"/>
              <a:t>de CP, ainsi que d'autres rapports à l'intention des partenaires.</a:t>
            </a:r>
          </a:p>
          <a:p>
            <a:pPr marL="0" lvl="0" indent="0" algn="l" rtl="0">
              <a:buNone/>
            </a:pPr>
            <a:r>
              <a:rPr lang="x-none" b="1" i="0" u="none" baseline="0" dirty="0">
                <a:solidFill>
                  <a:srgbClr val="1F497D">
                    <a:lumMod val="75000"/>
                  </a:srgbClr>
                </a:solidFill>
              </a:rPr>
              <a:t>OMS</a:t>
            </a:r>
          </a:p>
          <a:p>
            <a:pPr lvl="0" algn="l" rtl="0"/>
            <a:r>
              <a:rPr lang="x-none" sz="1200" b="0" i="0" u="none" baseline="0" dirty="0"/>
              <a:t>Formulaire de rapport commun de gestion des cas</a:t>
            </a:r>
            <a:endParaRPr lang="x-none" sz="1200" dirty="0">
              <a:solidFill>
                <a:srgbClr val="1F497D">
                  <a:lumMod val="75000"/>
                </a:srgbClr>
              </a:solidFill>
            </a:endParaRPr>
          </a:p>
          <a:p>
            <a:pPr lvl="0" algn="l" rtl="0"/>
            <a:r>
              <a:rPr lang="x-none" sz="1200" b="0" i="0" u="none" baseline="0" dirty="0"/>
              <a:t>Formulaire de rapport commun de chimiothérapie préventive (CP)</a:t>
            </a:r>
            <a:endParaRPr lang="x-none" sz="1200" dirty="0">
              <a:solidFill>
                <a:srgbClr val="1F497D">
                  <a:lumMod val="75000"/>
                </a:srgbClr>
              </a:solidFill>
            </a:endParaRPr>
          </a:p>
          <a:p>
            <a:pPr lvl="0" algn="l" rtl="0"/>
            <a:r>
              <a:rPr lang="x-none" sz="1200" b="0" i="0" u="none" baseline="0" dirty="0">
                <a:solidFill>
                  <a:srgbClr val="1F497D">
                    <a:lumMod val="75000"/>
                  </a:srgbClr>
                </a:solidFill>
              </a:rPr>
              <a:t>Formulaire du rapportage des données épidémiologique du CP</a:t>
            </a:r>
          </a:p>
          <a:p>
            <a:pPr lvl="0" algn="l" rtl="0"/>
            <a:r>
              <a:rPr lang="x-none" sz="1200" b="0" i="0" u="none" baseline="0" dirty="0">
                <a:solidFill>
                  <a:srgbClr val="1F497D">
                    <a:lumMod val="75000"/>
                  </a:srgbClr>
                </a:solidFill>
              </a:rPr>
              <a:t>Rapport de l’APOC</a:t>
            </a:r>
          </a:p>
          <a:p>
            <a:pPr lvl="0" algn="l" rtl="0"/>
            <a:r>
              <a:rPr lang="x-none" sz="1200" b="0" i="0" u="none" baseline="0" dirty="0">
                <a:solidFill>
                  <a:srgbClr val="1F497D">
                    <a:lumMod val="75000"/>
                  </a:srgbClr>
                </a:solidFill>
              </a:rPr>
              <a:t>Rapport de leishmaniose</a:t>
            </a:r>
          </a:p>
          <a:p>
            <a:pPr marL="0" lvl="0" indent="0" algn="l" rtl="0">
              <a:buNone/>
            </a:pPr>
            <a:r>
              <a:rPr lang="x-none" b="1" i="0" u="none" baseline="0" dirty="0">
                <a:solidFill>
                  <a:srgbClr val="1F497D">
                    <a:lumMod val="75000"/>
                  </a:srgbClr>
                </a:solidFill>
              </a:rPr>
              <a:t>Partenaire</a:t>
            </a:r>
          </a:p>
          <a:p>
            <a:pPr lvl="0" algn="l" rtl="0"/>
            <a:r>
              <a:rPr lang="x-none" sz="1200" b="0" i="0" u="none" baseline="0" dirty="0">
                <a:solidFill>
                  <a:srgbClr val="1F497D">
                    <a:lumMod val="75000"/>
                  </a:srgbClr>
                </a:solidFill>
              </a:rPr>
              <a:t>Cahier de travail des maladies pour </a:t>
            </a:r>
            <a:r>
              <a:rPr lang="fr-CA" sz="1200" b="0" i="0" u="none" baseline="0" dirty="0">
                <a:solidFill>
                  <a:srgbClr val="1F497D">
                    <a:lumMod val="75000"/>
                  </a:srgbClr>
                </a:solidFill>
              </a:rPr>
              <a:t>les rapports </a:t>
            </a:r>
            <a:r>
              <a:rPr lang="x-none" sz="1200" b="0" i="0" u="none" baseline="0" dirty="0">
                <a:solidFill>
                  <a:srgbClr val="1F497D">
                    <a:lumMod val="75000"/>
                  </a:srgbClr>
                </a:solidFill>
              </a:rPr>
              <a:t>de l'USAID</a:t>
            </a:r>
            <a:endParaRPr lang="x-none" sz="1200" dirty="0">
              <a:solidFill>
                <a:srgbClr val="1F497D">
                  <a:lumMod val="75000"/>
                </a:srgbClr>
              </a:solidFill>
            </a:endParaRPr>
          </a:p>
          <a:p>
            <a:pPr marL="0" indent="0" algn="l" rtl="0">
              <a:buNone/>
            </a:pPr>
            <a:endParaRPr lang="x-none" dirty="0"/>
          </a:p>
        </p:txBody>
      </p:sp>
      <p:sp>
        <p:nvSpPr>
          <p:cNvPr id="2" name="Title 1"/>
          <p:cNvSpPr>
            <a:spLocks noGrp="1"/>
          </p:cNvSpPr>
          <p:nvPr>
            <p:ph type="title"/>
          </p:nvPr>
        </p:nvSpPr>
        <p:spPr>
          <a:xfrm>
            <a:off x="152400" y="369094"/>
            <a:ext cx="5896072" cy="516255"/>
          </a:xfrm>
        </p:spPr>
        <p:txBody>
          <a:bodyPr/>
          <a:lstStyle/>
          <a:p>
            <a:pPr algn="l" rtl="0"/>
            <a:r>
              <a:rPr lang="x-none" b="1" i="0" u="none" baseline="0"/>
              <a:t>Rapports de l'OMS/des partenaires</a:t>
            </a:r>
            <a:endParaRPr lang="x-none" dirty="0">
              <a:solidFill>
                <a:srgbClr val="066E9F"/>
              </a:solidFill>
            </a:endParaRPr>
          </a:p>
        </p:txBody>
      </p:sp>
      <p:grpSp>
        <p:nvGrpSpPr>
          <p:cNvPr id="12" name="Group 11"/>
          <p:cNvGrpSpPr/>
          <p:nvPr/>
        </p:nvGrpSpPr>
        <p:grpSpPr>
          <a:xfrm>
            <a:off x="5105400" y="1529315"/>
            <a:ext cx="3581400" cy="4414285"/>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pPr algn="l" rtl="0"/>
            <a:r>
              <a:rPr lang="x-none" b="0" i="0" u="none" baseline="0">
                <a:solidFill>
                  <a:srgbClr val="DCE6F2"/>
                </a:solidFill>
              </a:rPr>
              <a:t>rapports</a:t>
            </a:r>
          </a:p>
        </p:txBody>
      </p:sp>
      <p:sp>
        <p:nvSpPr>
          <p:cNvPr id="4" name="Content Placeholder 3"/>
          <p:cNvSpPr>
            <a:spLocks noGrp="1"/>
          </p:cNvSpPr>
          <p:nvPr>
            <p:ph idx="1"/>
          </p:nvPr>
        </p:nvSpPr>
        <p:spPr>
          <a:xfrm>
            <a:off x="381000" y="1143000"/>
            <a:ext cx="4038600" cy="4525963"/>
          </a:xfrm>
        </p:spPr>
        <p:txBody>
          <a:bodyPr/>
          <a:lstStyle/>
          <a:p>
            <a:pPr marL="0" indent="0" algn="l" rtl="0">
              <a:buNone/>
            </a:pPr>
            <a:r>
              <a:rPr lang="x-none" b="0" i="0" u="none" baseline="0" dirty="0"/>
              <a:t>Générons maintenant un formulaire de rapport commun à partir d'une base de données intégrée des données MTN contenant des données d'échantillonnage.</a:t>
            </a:r>
          </a:p>
          <a:p>
            <a:pPr marL="0" indent="0" algn="l" rtl="0">
              <a:buNone/>
            </a:pPr>
            <a:endParaRPr lang="x-none" dirty="0"/>
          </a:p>
          <a:p>
            <a:pPr marL="0" indent="0" algn="l" rtl="0">
              <a:buNone/>
            </a:pPr>
            <a:r>
              <a:rPr lang="x-none" b="0" i="0" u="none" baseline="0" dirty="0"/>
              <a:t>À la fin de cette semaine, vous devriez tous pouvoir en générer un, une fois que les données de votre pays sont saisies dans l'outil. </a:t>
            </a:r>
          </a:p>
        </p:txBody>
      </p:sp>
      <p:sp>
        <p:nvSpPr>
          <p:cNvPr id="2" name="Title 1"/>
          <p:cNvSpPr>
            <a:spLocks noGrp="1"/>
          </p:cNvSpPr>
          <p:nvPr>
            <p:ph type="title"/>
          </p:nvPr>
        </p:nvSpPr>
        <p:spPr>
          <a:xfrm>
            <a:off x="152400" y="609600"/>
            <a:ext cx="3296767" cy="516255"/>
          </a:xfrm>
        </p:spPr>
        <p:txBody>
          <a:bodyPr/>
          <a:lstStyle/>
          <a:p>
            <a:pPr algn="l" rtl="0"/>
            <a:r>
              <a:rPr lang="x-none" b="1" i="0" u="none" baseline="0" dirty="0">
                <a:solidFill>
                  <a:srgbClr val="066E9F"/>
                </a:solidFill>
              </a:rPr>
              <a:t>Formulaire de rapport commun</a:t>
            </a:r>
          </a:p>
        </p:txBody>
      </p:sp>
      <p:grpSp>
        <p:nvGrpSpPr>
          <p:cNvPr id="12" name="Group 11"/>
          <p:cNvGrpSpPr/>
          <p:nvPr/>
        </p:nvGrpSpPr>
        <p:grpSpPr>
          <a:xfrm>
            <a:off x="4953000" y="1523999"/>
            <a:ext cx="3276600" cy="4038601"/>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extLst>
      <p:ext uri="{BB962C8B-B14F-4D97-AF65-F5344CB8AC3E}">
        <p14:creationId xmlns:p14="http://schemas.microsoft.com/office/powerpoint/2010/main" val="269692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p:txBody>
          <a:bodyPr rIns="0">
            <a:noAutofit/>
          </a:bodyPr>
          <a:lstStyle/>
          <a:p>
            <a:pPr algn="l" rtl="0"/>
            <a:r>
              <a:rPr lang="x-none" b="0" i="0" u="none" baseline="0">
                <a:solidFill>
                  <a:srgbClr val="DCE6F2"/>
                </a:solidFill>
              </a:rPr>
              <a:t>rapports</a:t>
            </a:r>
          </a:p>
        </p:txBody>
      </p:sp>
      <p:sp>
        <p:nvSpPr>
          <p:cNvPr id="4" name="Content Placeholder 3"/>
          <p:cNvSpPr>
            <a:spLocks noGrp="1"/>
          </p:cNvSpPr>
          <p:nvPr>
            <p:ph idx="1"/>
          </p:nvPr>
        </p:nvSpPr>
        <p:spPr>
          <a:xfrm>
            <a:off x="685800" y="1143000"/>
            <a:ext cx="3962400" cy="4724400"/>
          </a:xfrm>
        </p:spPr>
        <p:txBody>
          <a:bodyPr/>
          <a:lstStyle/>
          <a:p>
            <a:pPr marL="0" indent="0" algn="l" rtl="0">
              <a:lnSpc>
                <a:spcPct val="100000"/>
              </a:lnSpc>
              <a:spcAft>
                <a:spcPts val="1200"/>
              </a:spcAft>
              <a:buNone/>
            </a:pPr>
            <a:r>
              <a:rPr lang="x-none" b="0" i="0" u="none" baseline="0" dirty="0">
                <a:ea typeface="MS PGothic" charset="0"/>
              </a:rPr>
              <a:t>La base de données intégrée des données MTN peut générer ces rapports standards avec juste quelques clics </a:t>
            </a:r>
            <a:r>
              <a:rPr lang="x-none" b="0" i="0" u="none" baseline="0" dirty="0"/>
              <a:t>:</a:t>
            </a:r>
          </a:p>
          <a:p>
            <a:pPr marL="0" indent="0" algn="l" rtl="0">
              <a:buNone/>
            </a:pPr>
            <a:r>
              <a:rPr lang="x-none" b="1" i="0" u="none" baseline="0" dirty="0"/>
              <a:t>Rapports disponibles</a:t>
            </a:r>
          </a:p>
          <a:p>
            <a:pPr algn="l" rtl="0"/>
            <a:r>
              <a:rPr lang="x-none" sz="1200" b="0" i="0" u="none" baseline="0" dirty="0"/>
              <a:t>Progrès vers l'élimination</a:t>
            </a:r>
          </a:p>
          <a:p>
            <a:pPr algn="l" rtl="0"/>
            <a:r>
              <a:rPr lang="x-none" sz="1200" b="0" i="0" u="none" baseline="0" dirty="0"/>
              <a:t>Rapport </a:t>
            </a:r>
            <a:r>
              <a:rPr lang="fr-CA" sz="1200" b="0" i="0" u="none" baseline="0" dirty="0"/>
              <a:t>de </a:t>
            </a:r>
            <a:r>
              <a:rPr lang="x-none" sz="1200" b="0" i="0" u="none" baseline="0" dirty="0"/>
              <a:t>redécoupage</a:t>
            </a:r>
          </a:p>
          <a:p>
            <a:pPr algn="l" rtl="0"/>
            <a:r>
              <a:rPr lang="x-none" sz="1200" b="0" i="0" u="none" baseline="0" dirty="0"/>
              <a:t>Personnes traitées et rapport de couverture</a:t>
            </a:r>
          </a:p>
          <a:p>
            <a:pPr algn="l" rtl="0"/>
            <a:r>
              <a:rPr lang="x-none" sz="1200" b="0" i="0" u="none" baseline="0" dirty="0"/>
              <a:t>Rapport de couverture – zones prioritaires</a:t>
            </a:r>
          </a:p>
          <a:p>
            <a:pPr algn="l" rtl="0"/>
            <a:r>
              <a:rPr lang="x-none" sz="1200" b="0" i="0" u="none" baseline="0" dirty="0"/>
              <a:t>Enquête d'évaluation de la transmission planifiée</a:t>
            </a:r>
          </a:p>
          <a:p>
            <a:pPr algn="l" rtl="0"/>
            <a:r>
              <a:rPr lang="x-none" sz="1200" b="0" i="0" u="none" baseline="0" dirty="0"/>
              <a:t>Enquête planifiée sur le trachome</a:t>
            </a:r>
          </a:p>
          <a:p>
            <a:pPr marL="0" indent="0" algn="l" rtl="0">
              <a:buNone/>
            </a:pPr>
            <a:endParaRPr lang="x-none" b="1" dirty="0"/>
          </a:p>
        </p:txBody>
      </p:sp>
      <p:sp>
        <p:nvSpPr>
          <p:cNvPr id="2" name="Title 1"/>
          <p:cNvSpPr>
            <a:spLocks noGrp="1"/>
          </p:cNvSpPr>
          <p:nvPr>
            <p:ph type="title"/>
          </p:nvPr>
        </p:nvSpPr>
        <p:spPr>
          <a:xfrm>
            <a:off x="0" y="457200"/>
            <a:ext cx="3197437" cy="516255"/>
          </a:xfrm>
        </p:spPr>
        <p:txBody>
          <a:bodyPr/>
          <a:lstStyle/>
          <a:p>
            <a:pPr algn="l" rtl="0"/>
            <a:r>
              <a:rPr lang="x-none" b="1" i="0" u="none" baseline="0" dirty="0">
                <a:solidFill>
                  <a:srgbClr val="066E9F"/>
                </a:solidFill>
              </a:rPr>
              <a:t>Rapports standards</a:t>
            </a:r>
          </a:p>
        </p:txBody>
      </p:sp>
      <p:graphicFrame>
        <p:nvGraphicFramePr>
          <p:cNvPr id="5" name="Chart 4"/>
          <p:cNvGraphicFramePr>
            <a:graphicFrameLocks/>
          </p:cNvGraphicFramePr>
          <p:nvPr>
            <p:extLst>
              <p:ext uri="{D42A27DB-BD31-4B8C-83A1-F6EECF244321}">
                <p14:modId xmlns:p14="http://schemas.microsoft.com/office/powerpoint/2010/main" val="2045676367"/>
              </p:ext>
            </p:extLst>
          </p:nvPr>
        </p:nvGraphicFramePr>
        <p:xfrm>
          <a:off x="3188541" y="2362200"/>
          <a:ext cx="5991226"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81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733800"/>
            <a:ext cx="8229600" cy="715963"/>
          </a:xfrm>
        </p:spPr>
        <p:txBody>
          <a:bodyPr/>
          <a:lstStyle/>
          <a:p>
            <a:pPr algn="l" rtl="0"/>
            <a:r>
              <a:rPr lang="x-none" b="0" i="0" u="none" baseline="0"/>
              <a:t>Introduction</a:t>
            </a:r>
          </a:p>
        </p:txBody>
      </p:sp>
      <p:sp>
        <p:nvSpPr>
          <p:cNvPr id="3" name="Text Placeholder 2"/>
          <p:cNvSpPr>
            <a:spLocks noGrp="1"/>
          </p:cNvSpPr>
          <p:nvPr>
            <p:ph type="body" idx="1"/>
          </p:nvPr>
        </p:nvSpPr>
        <p:spPr>
          <a:xfrm>
            <a:off x="685800" y="4648200"/>
            <a:ext cx="6477000" cy="1447800"/>
          </a:xfrm>
        </p:spPr>
        <p:txBody>
          <a:bodyPr/>
          <a:lstStyle/>
          <a:p>
            <a:pPr algn="l" rtl="0"/>
            <a:r>
              <a:rPr lang="x-none" sz="2400" b="0" i="0" u="none" baseline="0"/>
              <a:t>La base de données intégrée des données MTN </a:t>
            </a:r>
            <a:r>
              <a:rPr lang="x-none" b="0" i="0" u="none" baseline="0"/>
              <a:t>a </a:t>
            </a:r>
            <a:r>
              <a:rPr lang="x-none" b="0" i="0" u="none" baseline="0">
                <a:solidFill>
                  <a:srgbClr val="066E9F"/>
                </a:solidFill>
                <a:latin typeface="Segoe UI" pitchFamily="34" charset="0"/>
              </a:rPr>
              <a:t>été conçue afin de renforcer la capacité de stockage, de gestion, d'analyse et de transmission de données des programmes nationaux de lutte contre les MTN</a:t>
            </a:r>
            <a:r>
              <a:rPr lang="x-none" b="0" i="0" u="none" baseline="0">
                <a:latin typeface="Segoe UI"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p:txBody>
          <a:bodyPr rIns="0">
            <a:noAutofit/>
          </a:bodyPr>
          <a:lstStyle/>
          <a:p>
            <a:pPr algn="l" rtl="0"/>
            <a:r>
              <a:rPr lang="x-none" b="0" i="0" u="none" baseline="0"/>
              <a:t>r</a:t>
            </a:r>
            <a:r>
              <a:rPr lang="x-none" b="0" i="0" u="none" baseline="0">
                <a:solidFill>
                  <a:srgbClr val="DCE6F2"/>
                </a:solidFill>
              </a:rPr>
              <a:t>apports</a:t>
            </a:r>
          </a:p>
        </p:txBody>
      </p:sp>
      <p:sp>
        <p:nvSpPr>
          <p:cNvPr id="4" name="Content Placeholder 3"/>
          <p:cNvSpPr>
            <a:spLocks noGrp="1"/>
          </p:cNvSpPr>
          <p:nvPr>
            <p:ph idx="1"/>
          </p:nvPr>
        </p:nvSpPr>
        <p:spPr/>
        <p:txBody>
          <a:bodyPr/>
          <a:lstStyle/>
          <a:p>
            <a:pPr marL="0" lvl="1" indent="0" algn="l" rtl="0">
              <a:lnSpc>
                <a:spcPct val="100000"/>
              </a:lnSpc>
              <a:buNone/>
              <a:defRPr/>
            </a:pPr>
            <a:r>
              <a:rPr lang="x-none" sz="2200" b="0" i="0" u="none" baseline="0" dirty="0"/>
              <a:t>Grâce au Créateur de rapport personnalisé, les utilisateurs peuvent créer des rapports en utilisant </a:t>
            </a:r>
            <a:r>
              <a:rPr lang="fr-CA" sz="2200" b="0" i="0" u="none" baseline="0" dirty="0"/>
              <a:t>n’importe </a:t>
            </a:r>
            <a:r>
              <a:rPr lang="fr-CA" sz="2200" b="0" i="0" u="none" baseline="0" dirty="0" err="1"/>
              <a:t>quellles</a:t>
            </a:r>
            <a:r>
              <a:rPr lang="fr-CA" sz="2200" b="0" i="0" u="none" baseline="0" dirty="0"/>
              <a:t> </a:t>
            </a:r>
            <a:r>
              <a:rPr lang="x-none" sz="2200" b="0" i="0" u="none" baseline="0" dirty="0"/>
              <a:t>données se trouvant dans la base de données. </a:t>
            </a:r>
          </a:p>
          <a:p>
            <a:endParaRPr lang="x-none" dirty="0"/>
          </a:p>
        </p:txBody>
      </p:sp>
      <p:sp>
        <p:nvSpPr>
          <p:cNvPr id="2" name="Title 1"/>
          <p:cNvSpPr>
            <a:spLocks noGrp="1"/>
          </p:cNvSpPr>
          <p:nvPr>
            <p:ph type="title"/>
          </p:nvPr>
        </p:nvSpPr>
        <p:spPr>
          <a:xfrm>
            <a:off x="152401" y="369094"/>
            <a:ext cx="4208042" cy="516255"/>
          </a:xfrm>
        </p:spPr>
        <p:txBody>
          <a:bodyPr/>
          <a:lstStyle/>
          <a:p>
            <a:pPr algn="l" rtl="0"/>
            <a:r>
              <a:rPr lang="x-none" b="1" i="0" u="none" baseline="0"/>
              <a:t>Rapports personnalisés</a:t>
            </a:r>
            <a:endParaRPr lang="x-none" dirty="0">
              <a:solidFill>
                <a:srgbClr val="066E9F"/>
              </a:solidFill>
            </a:endParaRPr>
          </a:p>
        </p:txBody>
      </p:sp>
      <p:pic>
        <p:nvPicPr>
          <p:cNvPr id="3" name="Picture 2" descr="20Left.PNG"/>
          <p:cNvPicPr>
            <a:picLocks noChangeAspect="1"/>
          </p:cNvPicPr>
          <p:nvPr/>
        </p:nvPicPr>
        <p:blipFill rotWithShape="1">
          <a:blip r:embed="rId3">
            <a:extLst>
              <a:ext uri="{28A0092B-C50C-407E-A947-70E740481C1C}">
                <a14:useLocalDpi xmlns:a14="http://schemas.microsoft.com/office/drawing/2010/main" val="0"/>
              </a:ext>
            </a:extLst>
          </a:blip>
          <a:srcRect l="-146" t="3585" r="38374" b="57186"/>
          <a:stretch/>
        </p:blipFill>
        <p:spPr>
          <a:xfrm>
            <a:off x="713096" y="3064234"/>
            <a:ext cx="4696635" cy="2444511"/>
          </a:xfrm>
          <a:prstGeom prst="rect">
            <a:avLst/>
          </a:prstGeom>
          <a:effectLst>
            <a:outerShdw blurRad="63500" sx="102000" sy="102000" algn="ctr" rotWithShape="0">
              <a:schemeClr val="bg1">
                <a:lumMod val="50000"/>
                <a:alpha val="40000"/>
              </a:schemeClr>
            </a:outerShdw>
          </a:effectLst>
        </p:spPr>
      </p:pic>
      <p:pic>
        <p:nvPicPr>
          <p:cNvPr id="6" name="Picture 5"/>
          <p:cNvPicPr>
            <a:picLocks noChangeAspect="1"/>
          </p:cNvPicPr>
          <p:nvPr/>
        </p:nvPicPr>
        <p:blipFill>
          <a:blip r:embed="rId4"/>
          <a:stretch>
            <a:fillRect/>
          </a:stretch>
        </p:blipFill>
        <p:spPr>
          <a:xfrm>
            <a:off x="3962400" y="2743200"/>
            <a:ext cx="4927314" cy="36337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53830" cy="566309"/>
          </a:xfrm>
        </p:spPr>
        <p:txBody>
          <a:bodyPr/>
          <a:lstStyle/>
          <a:p>
            <a:pPr algn="l" rtl="0"/>
            <a:r>
              <a:rPr lang="x-none" b="0" i="0" u="none" baseline="0">
                <a:solidFill>
                  <a:srgbClr val="DCE6F2"/>
                </a:solidFill>
              </a:rPr>
              <a:t>Gestion de données</a:t>
            </a:r>
          </a:p>
          <a:p>
            <a:endParaRPr lang="x-none" dirty="0"/>
          </a:p>
        </p:txBody>
      </p:sp>
      <p:sp>
        <p:nvSpPr>
          <p:cNvPr id="8" name="Content Placeholder 3"/>
          <p:cNvSpPr>
            <a:spLocks noGrp="1"/>
          </p:cNvSpPr>
          <p:nvPr>
            <p:ph idx="1"/>
          </p:nvPr>
        </p:nvSpPr>
        <p:spPr>
          <a:xfrm>
            <a:off x="685800" y="1265237"/>
            <a:ext cx="8153400" cy="5135563"/>
          </a:xfrm>
        </p:spPr>
        <p:txBody>
          <a:bodyPr>
            <a:normAutofit fontScale="77500" lnSpcReduction="20000"/>
          </a:bodyPr>
          <a:lstStyle/>
          <a:p>
            <a:pPr marL="525780" algn="l" rtl="0">
              <a:spcAft>
                <a:spcPts val="1800"/>
              </a:spcAft>
              <a:buSzPct val="100000"/>
              <a:buFont typeface="Wingdings" charset="2"/>
              <a:buChar char="§"/>
            </a:pPr>
            <a:r>
              <a:rPr lang="x-none" b="1" i="0" u="none" baseline="0"/>
              <a:t>Importation de données </a:t>
            </a:r>
            <a:r>
              <a:rPr lang="x-none" b="0" i="0" u="none" baseline="0"/>
              <a:t>en grande quantité en utilisant Excel</a:t>
            </a:r>
          </a:p>
          <a:p>
            <a:pPr marL="525780" algn="l" rtl="0">
              <a:spcAft>
                <a:spcPts val="1800"/>
              </a:spcAft>
              <a:buSzPct val="100000"/>
              <a:buFont typeface="Wingdings" charset="2"/>
              <a:buChar char="§"/>
            </a:pPr>
            <a:r>
              <a:rPr lang="x-none" b="1" i="0" u="none" baseline="0"/>
              <a:t>Mise à jour automatique </a:t>
            </a:r>
            <a:r>
              <a:rPr lang="x-none" b="0" i="0" u="none" baseline="0"/>
              <a:t>quand on est connecté à Internet</a:t>
            </a:r>
          </a:p>
          <a:p>
            <a:pPr marL="525780" algn="l" rtl="0">
              <a:spcAft>
                <a:spcPts val="1800"/>
              </a:spcAft>
              <a:buSzPct val="100000"/>
              <a:buFont typeface="Wingdings" charset="2"/>
              <a:buChar char="§"/>
            </a:pPr>
            <a:r>
              <a:rPr lang="x-none" b="1" i="0" u="none" baseline="0"/>
              <a:t>Création d’indicateurs personnalisés </a:t>
            </a:r>
            <a:r>
              <a:rPr lang="x-none" b="0" i="0" u="none" baseline="0"/>
              <a:t>pour tous les formulaires</a:t>
            </a:r>
          </a:p>
          <a:p>
            <a:pPr marL="525780" algn="l" rtl="0">
              <a:spcAft>
                <a:spcPts val="1800"/>
              </a:spcAft>
              <a:buSzPct val="100000"/>
              <a:buFont typeface="Wingdings" charset="2"/>
              <a:buChar char="§"/>
            </a:pPr>
            <a:r>
              <a:rPr lang="x-none" b="1" i="0" u="none" baseline="0"/>
              <a:t>Création de formulaires personnalisés </a:t>
            </a:r>
            <a:r>
              <a:rPr lang="x-none" b="0" i="0" u="none" baseline="0"/>
              <a:t>pour tous les modules</a:t>
            </a:r>
          </a:p>
          <a:p>
            <a:pPr marL="525780" algn="l" rtl="0">
              <a:spcAft>
                <a:spcPts val="1800"/>
              </a:spcAft>
              <a:buSzPct val="100000"/>
              <a:buFont typeface="Wingdings" charset="2"/>
              <a:buChar char="§"/>
            </a:pPr>
            <a:r>
              <a:rPr lang="x-none" b="1" i="0" u="none" baseline="0"/>
              <a:t>Ajout d’autres maladies </a:t>
            </a:r>
            <a:r>
              <a:rPr lang="x-none" b="0" i="0" u="none" baseline="0"/>
              <a:t>et des indicateurs personnalisés</a:t>
            </a:r>
          </a:p>
          <a:p>
            <a:pPr marL="525780" algn="l" rtl="0">
              <a:spcAft>
                <a:spcPts val="1800"/>
              </a:spcAft>
              <a:buSzPct val="100000"/>
              <a:buFont typeface="Wingdings" charset="2"/>
              <a:buChar char="§"/>
            </a:pPr>
            <a:r>
              <a:rPr lang="x-none" b="1" i="0" u="none" baseline="0"/>
              <a:t>Exportation des données </a:t>
            </a:r>
            <a:r>
              <a:rPr lang="x-none" b="0" i="0" u="none" baseline="0"/>
              <a:t>vers un fichier Excel</a:t>
            </a:r>
          </a:p>
          <a:p>
            <a:pPr marL="525780" algn="l" rtl="0">
              <a:spcAft>
                <a:spcPts val="1800"/>
              </a:spcAft>
              <a:buSzPct val="100000"/>
              <a:buFont typeface="Wingdings" charset="2"/>
              <a:buChar char="§"/>
            </a:pPr>
            <a:r>
              <a:rPr lang="x-none" b="1" i="0" u="none" baseline="0"/>
              <a:t>Collecte de données historiques </a:t>
            </a:r>
            <a:r>
              <a:rPr lang="x-none" b="0" i="0" u="none" baseline="0"/>
              <a:t>pour une analyse multi-annuelle</a:t>
            </a:r>
          </a:p>
          <a:p>
            <a:pPr marL="525780" algn="l" rtl="0">
              <a:spcAft>
                <a:spcPts val="1800"/>
              </a:spcAft>
            </a:pPr>
            <a:r>
              <a:rPr lang="x-none" b="1" i="0" u="none" baseline="0"/>
              <a:t>Création de rapports </a:t>
            </a:r>
            <a:r>
              <a:rPr lang="x-none" b="0" i="0" u="none" baseline="0"/>
              <a:t>en</a:t>
            </a:r>
            <a:r>
              <a:rPr lang="x-none" b="1" i="0" u="none" baseline="0"/>
              <a:t> </a:t>
            </a:r>
            <a:r>
              <a:rPr lang="x-none" b="0" i="0" u="none" baseline="0"/>
              <a:t>utilisant les données saisies</a:t>
            </a:r>
          </a:p>
          <a:p>
            <a:pPr marL="525780" algn="l" rtl="0">
              <a:spcAft>
                <a:spcPts val="1800"/>
              </a:spcAft>
            </a:pPr>
            <a:r>
              <a:rPr lang="x-none" b="1" i="0" u="none" baseline="0"/>
              <a:t>Langues multiples </a:t>
            </a:r>
            <a:r>
              <a:rPr lang="x-none" b="0" i="0" u="none" baseline="0"/>
              <a:t>(anglais, français, portugais, bahasa)</a:t>
            </a:r>
          </a:p>
          <a:p>
            <a:pPr marL="525780" algn="l" rtl="0">
              <a:spcAft>
                <a:spcPts val="1800"/>
              </a:spcAft>
            </a:pPr>
            <a:r>
              <a:rPr lang="x-none" b="1" i="0" u="none" baseline="0"/>
              <a:t>Sauvegarde automatique </a:t>
            </a:r>
            <a:r>
              <a:rPr lang="x-none" b="0" i="0" u="none" baseline="0"/>
              <a:t>avec l’option de revenir à la version antérieure</a:t>
            </a:r>
          </a:p>
        </p:txBody>
      </p:sp>
      <p:sp>
        <p:nvSpPr>
          <p:cNvPr id="5" name="Title 4"/>
          <p:cNvSpPr>
            <a:spLocks noGrp="1"/>
          </p:cNvSpPr>
          <p:nvPr>
            <p:ph type="title"/>
          </p:nvPr>
        </p:nvSpPr>
        <p:spPr>
          <a:xfrm>
            <a:off x="152400" y="369094"/>
            <a:ext cx="3702739" cy="516255"/>
          </a:xfrm>
        </p:spPr>
        <p:txBody>
          <a:bodyPr/>
          <a:lstStyle/>
          <a:p>
            <a:pPr algn="l" rtl="0"/>
            <a:r>
              <a:rPr lang="x-none" b="1" i="0" u="none" baseline="0"/>
              <a:t>Fonctions pratiques</a:t>
            </a:r>
          </a:p>
        </p:txBody>
      </p:sp>
    </p:spTree>
    <p:extLst>
      <p:ext uri="{BB962C8B-B14F-4D97-AF65-F5344CB8AC3E}">
        <p14:creationId xmlns:p14="http://schemas.microsoft.com/office/powerpoint/2010/main" val="100472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Installation</a:t>
            </a:r>
          </a:p>
        </p:txBody>
      </p:sp>
      <p:sp>
        <p:nvSpPr>
          <p:cNvPr id="4" name="Text Placeholder 3"/>
          <p:cNvSpPr>
            <a:spLocks noGrp="1"/>
          </p:cNvSpPr>
          <p:nvPr>
            <p:ph type="body" idx="1"/>
          </p:nvPr>
        </p:nvSpPr>
        <p:spPr/>
        <p:txBody>
          <a:bodyPr/>
          <a:lstStyle/>
          <a:p>
            <a:pPr algn="l" rtl="0"/>
            <a:r>
              <a:rPr lang="x-none" b="0" i="0" u="none" baseline="0"/>
              <a:t>Il convient d'installer tout d'abord la base de données intégrée des données MTN sur votre ordinateur.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a:lstStyle/>
          <a:p>
            <a:pPr marL="0" lvl="2" indent="0" algn="l" rtl="0">
              <a:spcAft>
                <a:spcPts val="1800"/>
              </a:spcAft>
              <a:buNone/>
              <a:defRPr/>
            </a:pPr>
            <a:r>
              <a:rPr lang="x-none" sz="2400" b="0" i="0" u="none" baseline="0" dirty="0"/>
              <a:t>L'installation de la base de données intégrée des données MTN sur votre ordinateur comporte deux étapes :</a:t>
            </a:r>
            <a:endParaRPr lang="x-none" sz="2400" dirty="0">
              <a:ea typeface="MS PGothic" charset="0"/>
            </a:endParaRPr>
          </a:p>
          <a:p>
            <a:pPr marL="640080" lvl="3" indent="-457200" algn="l" rtl="0">
              <a:spcAft>
                <a:spcPts val="1200"/>
              </a:spcAft>
              <a:buSzPct val="100000"/>
              <a:buFont typeface="+mj-lt"/>
              <a:buAutoNum type="arabicPeriod"/>
              <a:defRPr/>
            </a:pPr>
            <a:r>
              <a:rPr lang="x-none" sz="2400" b="0" i="0" u="none" baseline="0" dirty="0">
                <a:latin typeface="Segoe UI Semibold" pitchFamily="34" charset="0"/>
              </a:rPr>
              <a:t>Installation du moteur Access DB à 32 bits</a:t>
            </a:r>
          </a:p>
          <a:p>
            <a:pPr marL="640080" lvl="3" indent="-457200" algn="l" rtl="0">
              <a:spcAft>
                <a:spcPts val="600"/>
              </a:spcAft>
              <a:buFont typeface="+mj-lt"/>
              <a:buAutoNum type="arabicPeriod"/>
              <a:defRPr/>
            </a:pPr>
            <a:r>
              <a:rPr lang="x-none" sz="2400" b="0" i="0" u="none" baseline="0" dirty="0">
                <a:latin typeface="Segoe UI Semibold" pitchFamily="34" charset="0"/>
              </a:rPr>
              <a:t>Installation de la base de données intégrée des données MTN </a:t>
            </a:r>
          </a:p>
          <a:p>
            <a:endParaRPr lang="x-none" dirty="0"/>
          </a:p>
        </p:txBody>
      </p:sp>
      <p:sp>
        <p:nvSpPr>
          <p:cNvPr id="4" name="Title 3"/>
          <p:cNvSpPr>
            <a:spLocks noGrp="1"/>
          </p:cNvSpPr>
          <p:nvPr>
            <p:ph type="title"/>
          </p:nvPr>
        </p:nvSpPr>
        <p:spPr>
          <a:xfrm>
            <a:off x="135469" y="206613"/>
            <a:ext cx="3545871" cy="580787"/>
          </a:xfrm>
        </p:spPr>
        <p:txBody>
          <a:bodyPr/>
          <a:lstStyle/>
          <a:p>
            <a:pPr algn="l" rtl="0"/>
            <a:r>
              <a:rPr lang="x-none" b="1" i="0" u="none" baseline="0"/>
              <a:t>Étapes d'installation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29200"/>
            <a:ext cx="9144000" cy="1555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3" name="Text Placeholder 2"/>
          <p:cNvSpPr>
            <a:spLocks noGrp="1"/>
          </p:cNvSpPr>
          <p:nvPr>
            <p:ph type="body" sz="quarter" idx="13"/>
          </p:nvPr>
        </p:nvSpPr>
        <p:spPr>
          <a:xfrm>
            <a:off x="171331" y="42335"/>
            <a:ext cx="1769884" cy="307777"/>
          </a:xfrm>
        </p:spPr>
        <p:txBody>
          <a:bodyPr/>
          <a:lstStyle/>
          <a:p>
            <a:pPr algn="l" rtl="0"/>
            <a:r>
              <a:rPr lang="x-none" b="0" i="0" u="none" baseline="0">
                <a:solidFill>
                  <a:srgbClr val="DCE6F2"/>
                </a:solidFill>
              </a:rPr>
              <a:t>étapes d'installation</a:t>
            </a:r>
          </a:p>
        </p:txBody>
      </p:sp>
      <p:sp>
        <p:nvSpPr>
          <p:cNvPr id="4" name="Content Placeholder 3"/>
          <p:cNvSpPr>
            <a:spLocks noGrp="1"/>
          </p:cNvSpPr>
          <p:nvPr>
            <p:ph idx="1"/>
          </p:nvPr>
        </p:nvSpPr>
        <p:spPr>
          <a:xfrm>
            <a:off x="685800" y="1066800"/>
            <a:ext cx="7848600" cy="3505200"/>
          </a:xfrm>
        </p:spPr>
        <p:txBody>
          <a:bodyPr/>
          <a:lstStyle/>
          <a:p>
            <a:pPr marL="0" lvl="1" indent="0" algn="l" rtl="0">
              <a:spcAft>
                <a:spcPts val="1800"/>
              </a:spcAft>
              <a:buNone/>
              <a:defRPr/>
            </a:pPr>
            <a:r>
              <a:rPr lang="x-none" sz="2200" b="0" i="0" u="none" baseline="0"/>
              <a:t>Pour installer le moteur Access DB à 32 bits :</a:t>
            </a:r>
          </a:p>
          <a:p>
            <a:pPr marL="640080" lvl="3" indent="-457200" algn="l" rtl="0">
              <a:spcAft>
                <a:spcPts val="1800"/>
              </a:spcAft>
              <a:buSzPct val="100000"/>
              <a:buFont typeface="+mj-lt"/>
              <a:buAutoNum type="arabicPeriod"/>
              <a:defRPr/>
            </a:pPr>
            <a:r>
              <a:rPr lang="x-none" sz="2200" b="0" i="0" u="none" baseline="0"/>
              <a:t>Accédez à </a:t>
            </a:r>
            <a:r>
              <a:rPr lang="x-none" sz="2200" b="0" i="0" u="none" baseline="0">
                <a:hlinkClick r:id="rId3"/>
              </a:rPr>
              <a:t>http://www.microsoft.com/en-us/</a:t>
            </a:r>
            <a:r>
              <a:rPr lang="x-none" sz="2200"/>
              <a:t/>
            </a:r>
            <a:br>
              <a:rPr lang="x-none" sz="2200"/>
            </a:br>
            <a:r>
              <a:rPr lang="x-none" sz="2200" b="0" i="0" u="none" baseline="0">
                <a:hlinkClick r:id="rId3"/>
              </a:rPr>
              <a:t>download/details.aspx?id=13255</a:t>
            </a:r>
            <a:endParaRPr lang="x-none" sz="2200" dirty="0"/>
          </a:p>
          <a:p>
            <a:pPr marL="640080" lvl="3" indent="-457200" algn="l" rtl="0">
              <a:spcAft>
                <a:spcPts val="1800"/>
              </a:spcAft>
              <a:buSzPct val="100000"/>
              <a:buFont typeface="+mj-lt"/>
              <a:buAutoNum type="arabicPeriod"/>
              <a:defRPr/>
            </a:pPr>
            <a:r>
              <a:rPr lang="x-none" sz="2200" b="0" i="0" u="none" baseline="0"/>
              <a:t>Téléchargez et installez le moteur Access.</a:t>
            </a:r>
          </a:p>
          <a:p>
            <a:pPr marL="640080" lvl="3" indent="-457200" algn="l" rtl="0">
              <a:spcAft>
                <a:spcPts val="1800"/>
              </a:spcAft>
              <a:buSzPct val="100000"/>
              <a:buFont typeface="+mj-lt"/>
              <a:buAutoNum type="arabicPeriod"/>
              <a:defRPr/>
            </a:pPr>
            <a:r>
              <a:rPr lang="x-none" sz="2200" b="0" i="0" u="none" baseline="0"/>
              <a:t>Redémarrez votre ordinateur.</a:t>
            </a:r>
          </a:p>
        </p:txBody>
      </p:sp>
      <p:sp>
        <p:nvSpPr>
          <p:cNvPr id="2" name="Title 1"/>
          <p:cNvSpPr>
            <a:spLocks noGrp="1"/>
          </p:cNvSpPr>
          <p:nvPr>
            <p:ph type="title"/>
          </p:nvPr>
        </p:nvSpPr>
        <p:spPr>
          <a:xfrm>
            <a:off x="152400" y="369094"/>
            <a:ext cx="7101318" cy="516255"/>
          </a:xfrm>
        </p:spPr>
        <p:txBody>
          <a:bodyPr/>
          <a:lstStyle/>
          <a:p>
            <a:pPr algn="l" rtl="0"/>
            <a:r>
              <a:rPr lang="x-none" b="1" i="0" u="none" baseline="0"/>
              <a:t>Installation du moteur Access DB à 32 bits</a:t>
            </a:r>
          </a:p>
        </p:txBody>
      </p:sp>
      <p:sp>
        <p:nvSpPr>
          <p:cNvPr id="7" name="TextBox 6"/>
          <p:cNvSpPr txBox="1"/>
          <p:nvPr/>
        </p:nvSpPr>
        <p:spPr>
          <a:xfrm>
            <a:off x="809160" y="5381160"/>
            <a:ext cx="7725240" cy="87716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 </a:t>
            </a:r>
            <a:r>
              <a:rPr lang="x-none" sz="1700" b="0" i="0" u="none" baseline="0">
                <a:solidFill>
                  <a:srgbClr val="17375D"/>
                </a:solidFill>
                <a:latin typeface="Segoe UI" pitchFamily="34" charset="0"/>
              </a:rPr>
              <a:t>Si vous ne pouvez pas télécharger le moteur Access car vous recevez un message vous indiquant que le moteur est déjà installé sur votre ordinateur, ce n'est pas un problème. Passez simplement à l’étape suivante. </a:t>
            </a:r>
            <a:endParaRPr lang="x-none" sz="1700" dirty="0">
              <a:solidFill>
                <a:srgbClr val="17375D"/>
              </a:solidFill>
              <a:latin typeface="Segoe UI Semibold" pitchFamily="34" charset="0"/>
              <a:ea typeface="Segoe UI" pitchFamily="34" charset="0"/>
              <a:cs typeface="Segoe U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769884" cy="307777"/>
          </a:xfrm>
        </p:spPr>
        <p:txBody>
          <a:bodyPr/>
          <a:lstStyle/>
          <a:p>
            <a:pPr algn="l" rtl="0"/>
            <a:r>
              <a:rPr lang="x-none" b="0" i="0" u="none" baseline="0">
                <a:solidFill>
                  <a:srgbClr val="DCE6F2"/>
                </a:solidFill>
              </a:rPr>
              <a:t>étapes d'installation</a:t>
            </a:r>
          </a:p>
        </p:txBody>
      </p:sp>
      <p:sp>
        <p:nvSpPr>
          <p:cNvPr id="4" name="Content Placeholder 3"/>
          <p:cNvSpPr>
            <a:spLocks noGrp="1"/>
          </p:cNvSpPr>
          <p:nvPr>
            <p:ph idx="1"/>
          </p:nvPr>
        </p:nvSpPr>
        <p:spPr>
          <a:xfrm>
            <a:off x="685800" y="1066800"/>
            <a:ext cx="7848600" cy="4525963"/>
          </a:xfrm>
        </p:spPr>
        <p:txBody>
          <a:bodyPr/>
          <a:lstStyle/>
          <a:p>
            <a:pPr marL="0" lvl="1" indent="0" algn="l" rtl="0">
              <a:spcAft>
                <a:spcPts val="600"/>
              </a:spcAft>
              <a:buNone/>
              <a:defRPr/>
            </a:pPr>
            <a:r>
              <a:rPr lang="x-none" sz="2200" b="0" i="0" u="none" baseline="0" dirty="0"/>
              <a:t>Pour installer la base de données intégrée des données MTN :</a:t>
            </a:r>
          </a:p>
          <a:p>
            <a:pPr marL="640080" lvl="3" indent="-457200" algn="l" rtl="0">
              <a:spcAft>
                <a:spcPts val="1200"/>
              </a:spcAft>
              <a:buFont typeface="+mj-lt"/>
              <a:buAutoNum type="arabicPeriod"/>
              <a:defRPr/>
            </a:pPr>
            <a:r>
              <a:rPr lang="x-none" sz="2200" b="0" i="0" u="none" baseline="0" dirty="0"/>
              <a:t>Accédez à </a:t>
            </a:r>
            <a:r>
              <a:rPr lang="x-none" sz="2200" dirty="0"/>
              <a:t/>
            </a:r>
            <a:br>
              <a:rPr lang="x-none" sz="2200" dirty="0"/>
            </a:br>
            <a:r>
              <a:rPr lang="x-none" b="0" i="0" u="sng" baseline="0" dirty="0">
                <a:hlinkClick r:id="rId3"/>
              </a:rPr>
              <a:t>http://apps.who.int/neglected_diseases/ntddata/ntd_database/</a:t>
            </a:r>
            <a:r>
              <a:rPr lang="x-none" dirty="0"/>
              <a:t/>
            </a:r>
            <a:br>
              <a:rPr lang="x-none" dirty="0"/>
            </a:br>
            <a:r>
              <a:rPr lang="x-none" dirty="0"/>
              <a:t/>
            </a:r>
            <a:br>
              <a:rPr lang="x-none" dirty="0"/>
            </a:br>
            <a:r>
              <a:rPr lang="x-none" sz="2200" b="0" i="0" u="none" baseline="0" dirty="0"/>
              <a:t>ou pour les utilisateurs de 64 bits</a:t>
            </a:r>
            <a:r>
              <a:rPr lang="x-none" sz="2200" dirty="0"/>
              <a:t/>
            </a:r>
            <a:br>
              <a:rPr lang="x-none" sz="2200" dirty="0"/>
            </a:br>
            <a:r>
              <a:rPr lang="x-none" b="0" i="0" u="sng" baseline="0" dirty="0">
                <a:hlinkClick r:id="rId3"/>
              </a:rPr>
              <a:t>http://apps.who.int/neglected_diseases/ntddata/ntd_database/x64</a:t>
            </a:r>
            <a:r>
              <a:rPr lang="x-none" dirty="0"/>
              <a:t/>
            </a:r>
            <a:br>
              <a:rPr lang="x-none" dirty="0"/>
            </a:br>
            <a:endParaRPr lang="x-none" sz="2200" u="sng" dirty="0"/>
          </a:p>
          <a:p>
            <a:pPr marL="640080" lvl="3" indent="-457200" algn="l" rtl="0">
              <a:spcAft>
                <a:spcPts val="1800"/>
              </a:spcAft>
              <a:buFont typeface="+mj-lt"/>
              <a:buAutoNum type="arabicPeriod"/>
              <a:defRPr/>
            </a:pPr>
            <a:r>
              <a:rPr lang="x-none" sz="2200" b="0" i="0" u="none" baseline="0" dirty="0"/>
              <a:t>Cliquez sur </a:t>
            </a:r>
            <a:r>
              <a:rPr lang="x-none" sz="2200" b="1" i="0" u="none" baseline="0" dirty="0"/>
              <a:t>Installer</a:t>
            </a:r>
            <a:r>
              <a:rPr lang="x-none" sz="2200" b="0" i="0" u="none" baseline="0" dirty="0"/>
              <a:t>.</a:t>
            </a:r>
            <a:endParaRPr lang="x-none" sz="2200" b="1" dirty="0"/>
          </a:p>
        </p:txBody>
      </p:sp>
      <p:sp>
        <p:nvSpPr>
          <p:cNvPr id="2" name="Title 1"/>
          <p:cNvSpPr>
            <a:spLocks noGrp="1"/>
          </p:cNvSpPr>
          <p:nvPr>
            <p:ph type="title"/>
          </p:nvPr>
        </p:nvSpPr>
        <p:spPr>
          <a:xfrm>
            <a:off x="-618" y="397133"/>
            <a:ext cx="9365334" cy="483989"/>
          </a:xfrm>
        </p:spPr>
        <p:txBody>
          <a:bodyPr/>
          <a:lstStyle/>
          <a:p>
            <a:pPr algn="l" rtl="0"/>
            <a:r>
              <a:rPr lang="x-none" sz="2400" b="1" i="0" u="none" baseline="0" dirty="0"/>
              <a:t>Installation de la base de données intégrée des données MTN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91" r="16672"/>
          <a:stretch/>
        </p:blipFill>
        <p:spPr>
          <a:xfrm>
            <a:off x="5486400" y="3657600"/>
            <a:ext cx="3067489" cy="2514222"/>
          </a:xfrm>
          <a:prstGeom prst="rect">
            <a:avLst/>
          </a:prstGeom>
          <a:effectLst>
            <a:outerShdw blurRad="63500" sx="102000" sy="102000" algn="ctr" rotWithShape="0">
              <a:schemeClr val="bg1">
                <a:lumMod val="50000"/>
                <a:alpha val="40000"/>
              </a:schemeClr>
            </a:outerShdw>
          </a:effectLst>
        </p:spPr>
      </p:pic>
      <p:sp>
        <p:nvSpPr>
          <p:cNvPr id="8" name="Right Arrow 7"/>
          <p:cNvSpPr/>
          <p:nvPr/>
        </p:nvSpPr>
        <p:spPr>
          <a:xfrm>
            <a:off x="5106534" y="5600700"/>
            <a:ext cx="381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1" name="Rounded Rectangle 10"/>
          <p:cNvSpPr/>
          <p:nvPr/>
        </p:nvSpPr>
        <p:spPr>
          <a:xfrm>
            <a:off x="5487534" y="5562600"/>
            <a:ext cx="762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Écran d'ouverture</a:t>
            </a:r>
          </a:p>
        </p:txBody>
      </p:sp>
      <p:sp>
        <p:nvSpPr>
          <p:cNvPr id="3" name="Text Placeholder 2"/>
          <p:cNvSpPr>
            <a:spLocks noGrp="1"/>
          </p:cNvSpPr>
          <p:nvPr>
            <p:ph type="body" idx="1"/>
          </p:nvPr>
        </p:nvSpPr>
        <p:spPr>
          <a:xfrm>
            <a:off x="685800" y="4648200"/>
            <a:ext cx="7315200" cy="1447800"/>
          </a:xfrm>
        </p:spPr>
        <p:txBody>
          <a:bodyPr/>
          <a:lstStyle/>
          <a:p>
            <a:pPr algn="l" rtl="0"/>
            <a:r>
              <a:rPr lang="x-none" b="0" i="0" u="none" baseline="0"/>
              <a:t>Lorsque vous ouvrez le programme de la base de données intégrée des données MTN, l'écran d'ouverture s'affiche avant que vous ne puissiez accéder à votre fichier ou à vos données.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spcAft>
                <a:spcPts val="800"/>
              </a:spcAft>
              <a:buNone/>
            </a:pPr>
            <a:r>
              <a:rPr lang="x-none" b="0" i="0" u="none" baseline="0"/>
              <a:t>Il s'agit du premier écran qui apparaît chaque fois que vous ouvrez la base de données intégrée des données MTN. </a:t>
            </a:r>
          </a:p>
          <a:p>
            <a:pPr marL="0" indent="0" algn="l" rtl="0">
              <a:spcAft>
                <a:spcPts val="1200"/>
              </a:spcAft>
              <a:buNone/>
            </a:pPr>
            <a:r>
              <a:rPr lang="x-none" b="0" i="0" u="none" baseline="0"/>
              <a:t>Cet écran comprend les options suivantes :</a:t>
            </a:r>
          </a:p>
          <a:p>
            <a:pPr marL="525780" indent="-342900" algn="l" rtl="0">
              <a:spcAft>
                <a:spcPts val="800"/>
              </a:spcAft>
              <a:buSzPct val="100000"/>
            </a:pPr>
            <a:r>
              <a:rPr lang="x-none" b="1" i="0" u="none" baseline="0">
                <a:latin typeface="Segoe UI Semibold" pitchFamily="34" charset="0"/>
              </a:rPr>
              <a:t>Choisir votre langue</a:t>
            </a:r>
          </a:p>
          <a:p>
            <a:pPr marL="525780" indent="-342900" algn="l" rtl="0">
              <a:spcAft>
                <a:spcPts val="800"/>
              </a:spcAft>
              <a:buSzPct val="100000"/>
            </a:pPr>
            <a:r>
              <a:rPr lang="x-none" b="1" i="0" u="none" baseline="0">
                <a:latin typeface="Segoe UI Semibold" pitchFamily="34" charset="0"/>
              </a:rPr>
              <a:t>Nom du fichier récent </a:t>
            </a:r>
          </a:p>
          <a:p>
            <a:pPr marL="525780" indent="-342900" algn="l" rtl="0">
              <a:spcAft>
                <a:spcPts val="800"/>
              </a:spcAft>
              <a:buSzPct val="100000"/>
            </a:pPr>
            <a:r>
              <a:rPr lang="x-none" b="1" i="0" u="none" baseline="0">
                <a:latin typeface="Segoe UI Semibold" pitchFamily="34" charset="0"/>
              </a:rPr>
              <a:t>Bouton Ouvrir </a:t>
            </a:r>
          </a:p>
          <a:p>
            <a:pPr marL="525780" indent="-342900" algn="l" rtl="0">
              <a:spcAft>
                <a:spcPts val="800"/>
              </a:spcAft>
              <a:buSzPct val="100000"/>
            </a:pPr>
            <a:r>
              <a:rPr lang="x-none" b="1" i="0" u="none" baseline="0">
                <a:latin typeface="Segoe UI Semibold" pitchFamily="34" charset="0"/>
              </a:rPr>
              <a:t>Rechercher un </a:t>
            </a:r>
            <a:r>
              <a:rPr lang="x-none" b="1">
                <a:latin typeface="Segoe UI Semibold" pitchFamily="34" charset="0"/>
              </a:rPr>
              <a:t/>
            </a:r>
            <a:br>
              <a:rPr lang="x-none" b="1">
                <a:latin typeface="Segoe UI Semibold" pitchFamily="34" charset="0"/>
              </a:rPr>
            </a:br>
            <a:r>
              <a:rPr lang="x-none" b="1" i="0" u="none" baseline="0">
                <a:latin typeface="Segoe UI Semibold" pitchFamily="34" charset="0"/>
              </a:rPr>
              <a:t>lien de fichier </a:t>
            </a:r>
          </a:p>
          <a:p>
            <a:pPr marL="525780" indent="-342900" algn="l" rtl="0">
              <a:spcAft>
                <a:spcPts val="800"/>
              </a:spcAft>
              <a:buSzPct val="100000"/>
            </a:pPr>
            <a:r>
              <a:rPr lang="x-none" b="1" i="0" u="none" baseline="0">
                <a:latin typeface="Segoe UI Semibold" pitchFamily="34" charset="0"/>
              </a:rPr>
              <a:t>Créer un nouveau </a:t>
            </a:r>
            <a:r>
              <a:rPr lang="x-none" b="1">
                <a:latin typeface="Segoe UI Semibold" pitchFamily="34" charset="0"/>
              </a:rPr>
              <a:t/>
            </a:r>
            <a:br>
              <a:rPr lang="x-none" b="1">
                <a:latin typeface="Segoe UI Semibold" pitchFamily="34" charset="0"/>
              </a:rPr>
            </a:br>
            <a:r>
              <a:rPr lang="x-none" b="1" i="0" u="none" baseline="0">
                <a:latin typeface="Segoe UI Semibold" pitchFamily="34" charset="0"/>
              </a:rPr>
              <a:t>lien de fichier </a:t>
            </a:r>
          </a:p>
        </p:txBody>
      </p:sp>
      <p:sp>
        <p:nvSpPr>
          <p:cNvPr id="5" name="Title 4"/>
          <p:cNvSpPr>
            <a:spLocks noGrp="1"/>
          </p:cNvSpPr>
          <p:nvPr>
            <p:ph type="title"/>
          </p:nvPr>
        </p:nvSpPr>
        <p:spPr>
          <a:xfrm>
            <a:off x="135469" y="206613"/>
            <a:ext cx="4042234" cy="580787"/>
          </a:xfrm>
        </p:spPr>
        <p:txBody>
          <a:bodyPr/>
          <a:lstStyle/>
          <a:p>
            <a:pPr algn="l" rtl="0"/>
            <a:r>
              <a:rPr lang="x-none" b="1" i="0" u="none" baseline="0"/>
              <a:t>L'écran d'ouverture</a:t>
            </a:r>
          </a:p>
        </p:txBody>
      </p:sp>
      <p:pic>
        <p:nvPicPr>
          <p:cNvPr id="2" name="Picture 1" descr="27_28_29_30_31.PNG"/>
          <p:cNvPicPr>
            <a:picLocks noChangeAspect="1"/>
          </p:cNvPicPr>
          <p:nvPr/>
        </p:nvPicPr>
        <p:blipFill rotWithShape="1">
          <a:blip r:embed="rId3">
            <a:extLst>
              <a:ext uri="{28A0092B-C50C-407E-A947-70E740481C1C}">
                <a14:useLocalDpi xmlns:a14="http://schemas.microsoft.com/office/drawing/2010/main" val="0"/>
              </a:ext>
            </a:extLst>
          </a:blip>
          <a:srcRect l="48" t="2646" r="42893" b="42125"/>
          <a:stretch/>
        </p:blipFill>
        <p:spPr>
          <a:xfrm>
            <a:off x="5105400" y="2983140"/>
            <a:ext cx="3198211" cy="2826078"/>
          </a:xfrm>
          <a:prstGeom prst="rect">
            <a:avLst/>
          </a:prstGeom>
          <a:effectLst>
            <a:outerShdw blurRad="63500" sx="102000" sy="102000" algn="ctr" rotWithShape="0">
              <a:schemeClr val="bg1">
                <a:lumMod val="50000"/>
                <a:alpha val="40000"/>
              </a:scheme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l" rtl="0"/>
            <a:r>
              <a:rPr lang="x-none" b="0" i="0" u="none" baseline="0">
                <a:solidFill>
                  <a:srgbClr val="DCE6F2"/>
                </a:solidFill>
              </a:rPr>
              <a:t>l'écran d'ouverture</a:t>
            </a:r>
          </a:p>
        </p:txBody>
      </p:sp>
      <p:sp>
        <p:nvSpPr>
          <p:cNvPr id="4" name="Content Placeholder 3"/>
          <p:cNvSpPr>
            <a:spLocks noGrp="1"/>
          </p:cNvSpPr>
          <p:nvPr>
            <p:ph idx="1"/>
          </p:nvPr>
        </p:nvSpPr>
        <p:spPr>
          <a:xfrm>
            <a:off x="685800" y="990601"/>
            <a:ext cx="7086600" cy="1371600"/>
          </a:xfrm>
        </p:spPr>
        <p:txBody>
          <a:bodyPr/>
          <a:lstStyle/>
          <a:p>
            <a:pPr marL="0" indent="0" algn="l" rtl="0">
              <a:spcAft>
                <a:spcPts val="600"/>
              </a:spcAft>
              <a:buNone/>
            </a:pPr>
            <a:r>
              <a:rPr lang="x-none" b="0" i="0" u="none" baseline="0"/>
              <a:t>la base de données intégrée des données MTN propose quatre langues :</a:t>
            </a:r>
          </a:p>
          <a:p>
            <a:pPr lvl="1" algn="l" rtl="0">
              <a:buSzPct val="100000"/>
              <a:buFont typeface="Wingdings" charset="2"/>
              <a:buChar char="§"/>
            </a:pPr>
            <a:r>
              <a:rPr lang="x-none" sz="2200" b="0" i="0" u="none" baseline="0">
                <a:latin typeface="Segoe UI Semibold" pitchFamily="34" charset="0"/>
              </a:rPr>
              <a:t>anglais, français, portugais et bahasa</a:t>
            </a:r>
            <a:endParaRPr lang="x-none" dirty="0"/>
          </a:p>
          <a:p>
            <a:endParaRPr lang="x-none" dirty="0"/>
          </a:p>
        </p:txBody>
      </p:sp>
      <p:sp>
        <p:nvSpPr>
          <p:cNvPr id="2" name="Title 1"/>
          <p:cNvSpPr>
            <a:spLocks noGrp="1"/>
          </p:cNvSpPr>
          <p:nvPr>
            <p:ph type="title"/>
          </p:nvPr>
        </p:nvSpPr>
        <p:spPr>
          <a:xfrm>
            <a:off x="152401" y="369094"/>
            <a:ext cx="3627782" cy="516255"/>
          </a:xfrm>
        </p:spPr>
        <p:txBody>
          <a:bodyPr/>
          <a:lstStyle/>
          <a:p>
            <a:pPr algn="l" rtl="0"/>
            <a:r>
              <a:rPr lang="x-none" b="1" i="0" u="none" baseline="0"/>
              <a:t>Choisir votre langue</a:t>
            </a:r>
          </a:p>
        </p:txBody>
      </p:sp>
      <p:sp>
        <p:nvSpPr>
          <p:cNvPr id="5" name="Content Placeholder 3"/>
          <p:cNvSpPr txBox="1">
            <a:spLocks/>
          </p:cNvSpPr>
          <p:nvPr/>
        </p:nvSpPr>
        <p:spPr>
          <a:xfrm>
            <a:off x="685800" y="2427060"/>
            <a:ext cx="3505200" cy="19964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066E9F"/>
              </a:buClr>
              <a:buSzPct val="120000"/>
              <a:buFont typeface="Segoe UI" pitchFamily="34" charset="0"/>
              <a:buNone/>
              <a:tabLst/>
              <a:defRPr/>
            </a:pPr>
            <a:r>
              <a:rPr kumimoji="0" lang="x-none" sz="2200" b="0" i="0" u="none" strike="noStrike" kern="1200" cap="none" spc="0" normalizeH="0" baseline="0">
                <a:ln>
                  <a:noFill/>
                </a:ln>
                <a:solidFill>
                  <a:srgbClr val="17375D"/>
                </a:solidFill>
                <a:effectLst/>
                <a:uLnTx/>
                <a:uFillTx/>
                <a:latin typeface="Segoe UI" pitchFamily="34" charset="0"/>
              </a:rPr>
              <a:t>Vous pouvez choisir la langue de votre choix à partir du menu déroulant.</a:t>
            </a:r>
            <a:endParaRPr kumimoji="0" lang="x-none"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auto" latinLnBrk="0" hangingPunct="1">
              <a:lnSpc>
                <a:spcPct val="100000"/>
              </a:lnSpc>
              <a:spcBef>
                <a:spcPct val="20000"/>
              </a:spcBef>
              <a:spcAft>
                <a:spcPts val="0"/>
              </a:spcAft>
              <a:buClr>
                <a:srgbClr val="066E9F"/>
              </a:buClr>
              <a:buSzPct val="120000"/>
              <a:buFont typeface="Segoe UI" pitchFamily="34" charset="0"/>
              <a:buChar char="◦"/>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grpSp>
        <p:nvGrpSpPr>
          <p:cNvPr id="9" name="Group 8"/>
          <p:cNvGrpSpPr/>
          <p:nvPr/>
        </p:nvGrpSpPr>
        <p:grpSpPr>
          <a:xfrm>
            <a:off x="513289" y="3780078"/>
            <a:ext cx="2988731" cy="2403462"/>
            <a:chOff x="968895" y="3908880"/>
            <a:chExt cx="2747908" cy="2209800"/>
          </a:xfrm>
        </p:grpSpPr>
        <p:pic>
          <p:nvPicPr>
            <p:cNvPr id="12" name="Picture 11" descr="27_28_29_30_31.PNG"/>
            <p:cNvPicPr>
              <a:picLocks noChangeAspect="1"/>
            </p:cNvPicPr>
            <p:nvPr/>
          </p:nvPicPr>
          <p:blipFill rotWithShape="1">
            <a:blip r:embed="rId3">
              <a:extLst>
                <a:ext uri="{28A0092B-C50C-407E-A947-70E740481C1C}">
                  <a14:useLocalDpi xmlns:a14="http://schemas.microsoft.com/office/drawing/2010/main" val="0"/>
                </a:ext>
              </a:extLst>
            </a:blip>
            <a:srcRect l="48" t="2646" r="42893" b="42125"/>
            <a:stretch/>
          </p:blipFill>
          <p:spPr>
            <a:xfrm>
              <a:off x="1216020" y="3908880"/>
              <a:ext cx="2500783" cy="2209800"/>
            </a:xfrm>
            <a:prstGeom prst="rect">
              <a:avLst/>
            </a:prstGeom>
            <a:effectLst>
              <a:outerShdw blurRad="63500" sx="102000" sy="102000" algn="ctr" rotWithShape="0">
                <a:schemeClr val="bg1">
                  <a:lumMod val="50000"/>
                  <a:alpha val="40000"/>
                </a:schemeClr>
              </a:outerShdw>
            </a:effectLst>
          </p:spPr>
        </p:pic>
        <p:sp>
          <p:nvSpPr>
            <p:cNvPr id="7" name="Right Arrow 6"/>
            <p:cNvSpPr/>
            <p:nvPr/>
          </p:nvSpPr>
          <p:spPr>
            <a:xfrm>
              <a:off x="968895" y="4480230"/>
              <a:ext cx="381000" cy="2122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x-none" b="0" i="0" u="none" baseline="0"/>
                <a:t> </a:t>
              </a:r>
            </a:p>
          </p:txBody>
        </p:sp>
        <p:sp>
          <p:nvSpPr>
            <p:cNvPr id="13" name="Rounded Rectangle 12"/>
            <p:cNvSpPr/>
            <p:nvPr/>
          </p:nvSpPr>
          <p:spPr>
            <a:xfrm>
              <a:off x="1356853" y="4463288"/>
              <a:ext cx="1725017" cy="2292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grpSp>
      <p:sp>
        <p:nvSpPr>
          <p:cNvPr id="15" name="Rectangle 14"/>
          <p:cNvSpPr/>
          <p:nvPr/>
        </p:nvSpPr>
        <p:spPr>
          <a:xfrm>
            <a:off x="4648200" y="2590800"/>
            <a:ext cx="4495800" cy="39941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6" name="TextBox 15"/>
          <p:cNvSpPr txBox="1"/>
          <p:nvPr/>
        </p:nvSpPr>
        <p:spPr>
          <a:xfrm>
            <a:off x="4978860" y="2833920"/>
            <a:ext cx="3973740" cy="3539430"/>
          </a:xfrm>
          <a:prstGeom prst="rect">
            <a:avLst/>
          </a:prstGeom>
          <a:noFill/>
        </p:spPr>
        <p:txBody>
          <a:bodyPr wrap="square" rtlCol="0">
            <a:spAutoFit/>
          </a:bodyPr>
          <a:lstStyle/>
          <a:p>
            <a:pPr algn="l" rtl="0">
              <a:spcAft>
                <a:spcPts val="800"/>
              </a:spcAft>
            </a:pPr>
            <a:r>
              <a:rPr lang="x-none" sz="1700" b="1" i="0" u="none" baseline="0">
                <a:solidFill>
                  <a:srgbClr val="932323"/>
                </a:solidFill>
                <a:latin typeface="Segoe UI" pitchFamily="34" charset="0"/>
              </a:rPr>
              <a:t>Note importante : </a:t>
            </a:r>
            <a:r>
              <a:rPr lang="x-none" sz="1700"/>
              <a:t/>
            </a:r>
            <a:br>
              <a:rPr lang="x-none" sz="1700"/>
            </a:br>
            <a:r>
              <a:rPr lang="x-none" sz="1700" b="1" i="0" u="none" baseline="0">
                <a:solidFill>
                  <a:srgbClr val="17375D"/>
                </a:solidFill>
                <a:latin typeface="Segoe UI" pitchFamily="34" charset="0"/>
              </a:rPr>
              <a:t>Le format de numérotation varie </a:t>
            </a:r>
            <a:r>
              <a:rPr lang="x-none" sz="1700" b="1">
                <a:solidFill>
                  <a:srgbClr val="17375D"/>
                </a:solidFill>
                <a:latin typeface="Segoe UI" pitchFamily="34" charset="0"/>
              </a:rPr>
              <a:t/>
            </a:r>
            <a:br>
              <a:rPr lang="x-none" sz="1700" b="1">
                <a:solidFill>
                  <a:srgbClr val="17375D"/>
                </a:solidFill>
                <a:latin typeface="Segoe UI" pitchFamily="34" charset="0"/>
              </a:rPr>
            </a:br>
            <a:r>
              <a:rPr lang="x-none" sz="1700" b="1" i="0" u="none" baseline="0">
                <a:solidFill>
                  <a:srgbClr val="17375D"/>
                </a:solidFill>
                <a:latin typeface="Segoe UI" pitchFamily="34" charset="0"/>
              </a:rPr>
              <a:t>selon le pays. </a:t>
            </a:r>
            <a:endParaRPr lang="x-none" sz="1700" dirty="0"/>
          </a:p>
          <a:p>
            <a:pPr algn="l" rtl="0">
              <a:spcAft>
                <a:spcPts val="800"/>
              </a:spcAft>
            </a:pPr>
            <a:r>
              <a:rPr lang="x-none" sz="1700" b="0" i="0" u="none" baseline="0">
                <a:solidFill>
                  <a:srgbClr val="17375D"/>
                </a:solidFill>
                <a:latin typeface="Segoe UI" pitchFamily="34" charset="0"/>
              </a:rPr>
              <a:t>Assurez-vous de saisir les chiffres selon le format défini sur votre ordinateur, quelle que soit la langue s'affichant sur l'écran.  Par exemple, si vos paramètres sont définis en :</a:t>
            </a:r>
          </a:p>
          <a:p>
            <a:pPr algn="l" rtl="0">
              <a:spcAft>
                <a:spcPts val="800"/>
              </a:spcAft>
            </a:pPr>
            <a:r>
              <a:rPr lang="x-none" sz="1700" b="1" i="0" u="none" baseline="0">
                <a:solidFill>
                  <a:srgbClr val="17375D"/>
                </a:solidFill>
                <a:latin typeface="Segoe UI" pitchFamily="34" charset="0"/>
              </a:rPr>
              <a:t>anglais</a:t>
            </a:r>
            <a:r>
              <a:rPr lang="x-none" sz="1700" b="0" i="0" u="none" baseline="0">
                <a:solidFill>
                  <a:srgbClr val="17375D"/>
                </a:solidFill>
                <a:latin typeface="Segoe UI" pitchFamily="34" charset="0"/>
              </a:rPr>
              <a:t> (États-Unis), vous devez saisir les chiffres sous la forme </a:t>
            </a:r>
            <a:r>
              <a:rPr lang="x-none" sz="1700" b="1" i="0" u="none" baseline="0">
                <a:solidFill>
                  <a:srgbClr val="17375D"/>
                </a:solidFill>
                <a:latin typeface="Segoe UI" pitchFamily="34" charset="0"/>
              </a:rPr>
              <a:t>1,000.00</a:t>
            </a:r>
            <a:r>
              <a:rPr lang="x-none" sz="1700" b="0" i="0" u="none" baseline="0"/>
              <a:t> </a:t>
            </a:r>
          </a:p>
          <a:p>
            <a:pPr algn="l" rtl="0"/>
            <a:r>
              <a:rPr lang="x-none" sz="1700" b="1" i="0" u="none" baseline="0">
                <a:solidFill>
                  <a:srgbClr val="17375D"/>
                </a:solidFill>
                <a:latin typeface="Segoe UI" pitchFamily="34" charset="0"/>
              </a:rPr>
              <a:t>français</a:t>
            </a:r>
            <a:r>
              <a:rPr lang="x-none" sz="1700" b="0" i="0" u="none" baseline="0">
                <a:solidFill>
                  <a:srgbClr val="17375D"/>
                </a:solidFill>
                <a:latin typeface="Segoe UI" pitchFamily="34" charset="0"/>
              </a:rPr>
              <a:t> (France), vous devez saisir les chiffres sous la forme </a:t>
            </a:r>
            <a:r>
              <a:rPr lang="x-none" sz="1700" b="1" i="0" u="none" baseline="0">
                <a:solidFill>
                  <a:srgbClr val="17375D"/>
                </a:solidFill>
                <a:latin typeface="Segoe UI" pitchFamily="34" charset="0"/>
              </a:rPr>
              <a:t>1 000,00</a:t>
            </a:r>
            <a:r>
              <a:rPr lang="x-none" sz="1700" b="0" i="0" u="none" baseline="0">
                <a:solidFill>
                  <a:srgbClr val="17375D"/>
                </a:solidFill>
                <a:latin typeface="Segoe UI" pitchFamily="34" charset="0"/>
              </a:rPr>
              <a:t>.</a:t>
            </a:r>
            <a:endParaRPr lang="x-none" sz="1700" dirty="0">
              <a:solidFill>
                <a:srgbClr val="17375D"/>
              </a:solidFill>
              <a:latin typeface="Segoe UI" pitchFamily="34" charset="0"/>
              <a:ea typeface="Segoe UI" pitchFamily="34" charset="0"/>
              <a:cs typeface="Segoe U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7_28_29_30_31.PNG"/>
          <p:cNvPicPr>
            <a:picLocks noChangeAspect="1"/>
          </p:cNvPicPr>
          <p:nvPr/>
        </p:nvPicPr>
        <p:blipFill rotWithShape="1">
          <a:blip r:embed="rId3">
            <a:extLst>
              <a:ext uri="{28A0092B-C50C-407E-A947-70E740481C1C}">
                <a14:useLocalDpi xmlns:a14="http://schemas.microsoft.com/office/drawing/2010/main" val="0"/>
              </a:ext>
            </a:extLst>
          </a:blip>
          <a:srcRect l="48" t="2646" r="46226" b="61946"/>
          <a:stretch/>
        </p:blipFill>
        <p:spPr>
          <a:xfrm>
            <a:off x="4267199" y="2255160"/>
            <a:ext cx="4052881" cy="2438400"/>
          </a:xfrm>
          <a:prstGeom prst="rect">
            <a:avLst/>
          </a:prstGeom>
          <a:effectLst>
            <a:outerShdw blurRad="63500" sx="102000" sy="102000" algn="ctr" rotWithShape="0">
              <a:schemeClr val="bg1">
                <a:lumMod val="50000"/>
                <a:alpha val="40000"/>
              </a:schemeClr>
            </a:outerShdw>
          </a:effectLst>
        </p:spPr>
      </p:pic>
      <p:sp>
        <p:nvSpPr>
          <p:cNvPr id="3" name="Text Placeholder 2"/>
          <p:cNvSpPr>
            <a:spLocks noGrp="1"/>
          </p:cNvSpPr>
          <p:nvPr>
            <p:ph type="body" sz="quarter" idx="13"/>
          </p:nvPr>
        </p:nvSpPr>
        <p:spPr>
          <a:xfrm>
            <a:off x="171331" y="42335"/>
            <a:ext cx="1742435" cy="307777"/>
          </a:xfrm>
        </p:spPr>
        <p:txBody>
          <a:bodyPr/>
          <a:lstStyle/>
          <a:p>
            <a:pPr algn="l" rtl="0"/>
            <a:r>
              <a:rPr lang="x-none" b="0" i="0" u="none" baseline="0"/>
              <a:t>l</a:t>
            </a:r>
            <a:r>
              <a:rPr lang="x-none" b="0" i="0" u="none" baseline="0">
                <a:solidFill>
                  <a:srgbClr val="DCE6F2"/>
                </a:solidFill>
              </a:rPr>
              <a:t>'écran d'ouverture</a:t>
            </a:r>
          </a:p>
        </p:txBody>
      </p:sp>
      <p:sp>
        <p:nvSpPr>
          <p:cNvPr id="4" name="Content Placeholder 3"/>
          <p:cNvSpPr>
            <a:spLocks noGrp="1"/>
          </p:cNvSpPr>
          <p:nvPr>
            <p:ph idx="1"/>
          </p:nvPr>
        </p:nvSpPr>
        <p:spPr/>
        <p:txBody>
          <a:bodyPr/>
          <a:lstStyle/>
          <a:p>
            <a:pPr marL="0" indent="0" algn="l" rtl="0">
              <a:buNone/>
            </a:pPr>
            <a:r>
              <a:rPr lang="x-none" b="0" i="0" u="none" baseline="0"/>
              <a:t>La base de données intégrée des données MTN indiquera toujours le fichier le plus récent sur l'écran d'ouverture. </a:t>
            </a:r>
          </a:p>
          <a:p>
            <a:endParaRPr lang="x-none" dirty="0"/>
          </a:p>
        </p:txBody>
      </p:sp>
      <p:sp>
        <p:nvSpPr>
          <p:cNvPr id="2" name="Title 1"/>
          <p:cNvSpPr>
            <a:spLocks noGrp="1"/>
          </p:cNvSpPr>
          <p:nvPr>
            <p:ph type="title"/>
          </p:nvPr>
        </p:nvSpPr>
        <p:spPr>
          <a:xfrm>
            <a:off x="152401" y="369094"/>
            <a:ext cx="2611800" cy="516255"/>
          </a:xfrm>
        </p:spPr>
        <p:txBody>
          <a:bodyPr/>
          <a:lstStyle/>
          <a:p>
            <a:pPr algn="l" rtl="0"/>
            <a:r>
              <a:rPr lang="x-none" b="1" i="0" u="none" baseline="0"/>
              <a:t>Fichier récent</a:t>
            </a:r>
          </a:p>
        </p:txBody>
      </p:sp>
      <p:sp>
        <p:nvSpPr>
          <p:cNvPr id="12" name="Content Placeholder 3"/>
          <p:cNvSpPr txBox="1">
            <a:spLocks/>
          </p:cNvSpPr>
          <p:nvPr/>
        </p:nvSpPr>
        <p:spPr>
          <a:xfrm>
            <a:off x="685800" y="2133600"/>
            <a:ext cx="2971800" cy="1920240"/>
          </a:xfrm>
          <a:prstGeom prst="rect">
            <a:avLst/>
          </a:prstGeom>
        </p:spPr>
        <p:txBody>
          <a:bodyPr vert="horz" lIns="91440" tIns="45720" rIns="91440" bIns="45720" rtlCol="0">
            <a:normAutofit/>
          </a:bodyPr>
          <a:lstStyle/>
          <a:p>
            <a:pPr lvl="0" algn="l" rtl="0">
              <a:spcBef>
                <a:spcPct val="20000"/>
              </a:spcBef>
              <a:buClr>
                <a:srgbClr val="066E9F"/>
              </a:buClr>
              <a:buSzPct val="100000"/>
            </a:pPr>
            <a:r>
              <a:rPr lang="x-none" sz="2200" b="0" i="0" u="none" baseline="0">
                <a:solidFill>
                  <a:schemeClr val="tx2">
                    <a:lumMod val="75000"/>
                  </a:schemeClr>
                </a:solidFill>
                <a:latin typeface="Segoe UI" pitchFamily="34" charset="0"/>
                <a:ea typeface="Segoe UI" pitchFamily="34" charset="0"/>
                <a:cs typeface="Segoe UI" pitchFamily="34" charset="0"/>
              </a:rPr>
              <a:t>Pour ouvrir le fichier le plus récent, il suffit d'appuyer sur le bouton </a:t>
            </a:r>
            <a:r>
              <a:rPr lang="x-none" sz="2200" b="1" i="0" u="none" baseline="0">
                <a:solidFill>
                  <a:schemeClr val="tx2">
                    <a:lumMod val="75000"/>
                  </a:schemeClr>
                </a:solidFill>
                <a:latin typeface="Segoe UI" pitchFamily="34" charset="0"/>
                <a:ea typeface="Segoe UI" pitchFamily="34" charset="0"/>
                <a:cs typeface="Segoe UI" pitchFamily="34" charset="0"/>
              </a:rPr>
              <a:t>Ouvrir</a:t>
            </a:r>
            <a:r>
              <a:rPr lang="x-none" sz="2200" b="0" i="0" u="none" baseline="0">
                <a:solidFill>
                  <a:schemeClr val="tx2">
                    <a:lumMod val="75000"/>
                  </a:schemeClr>
                </a:solidFill>
                <a:latin typeface="Segoe UI" pitchFamily="34" charset="0"/>
                <a:ea typeface="Segoe UI" pitchFamily="34" charset="0"/>
                <a:cs typeface="Segoe UI" pitchFamily="34" charset="0"/>
              </a:rPr>
              <a:t>.</a:t>
            </a:r>
          </a:p>
        </p:txBody>
      </p:sp>
      <p:sp>
        <p:nvSpPr>
          <p:cNvPr id="13" name="Rounded Rectangle 12"/>
          <p:cNvSpPr/>
          <p:nvPr/>
        </p:nvSpPr>
        <p:spPr>
          <a:xfrm>
            <a:off x="4526640" y="3769657"/>
            <a:ext cx="883560" cy="3139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5" name="Right Arrow 14"/>
          <p:cNvSpPr/>
          <p:nvPr/>
        </p:nvSpPr>
        <p:spPr>
          <a:xfrm>
            <a:off x="4025000" y="3758317"/>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939800"/>
            <a:ext cx="7772400" cy="5308600"/>
          </a:xfrm>
        </p:spPr>
        <p:txBody>
          <a:bodyPr>
            <a:noAutofit/>
          </a:bodyPr>
          <a:lstStyle/>
          <a:p>
            <a:pPr marL="0" lvl="1" indent="0" algn="l" rtl="0">
              <a:lnSpc>
                <a:spcPct val="100000"/>
              </a:lnSpc>
              <a:spcBef>
                <a:spcPts val="0"/>
              </a:spcBef>
              <a:spcAft>
                <a:spcPts val="1400"/>
              </a:spcAft>
              <a:buNone/>
              <a:defRPr/>
            </a:pPr>
            <a:r>
              <a:rPr lang="x-none" sz="2000" b="0" i="0" u="none" baseline="0" dirty="0"/>
              <a:t>Introduction</a:t>
            </a:r>
          </a:p>
          <a:p>
            <a:pPr marL="0" lvl="1" indent="0" algn="l" rtl="0">
              <a:lnSpc>
                <a:spcPct val="100000"/>
              </a:lnSpc>
              <a:spcBef>
                <a:spcPts val="0"/>
              </a:spcBef>
              <a:spcAft>
                <a:spcPts val="1400"/>
              </a:spcAft>
              <a:buNone/>
              <a:defRPr/>
            </a:pPr>
            <a:r>
              <a:rPr lang="x-none" sz="2000" b="0" i="0" u="none" baseline="0" dirty="0"/>
              <a:t>Installation</a:t>
            </a:r>
          </a:p>
          <a:p>
            <a:pPr marL="0" lvl="1" indent="0" algn="l" rtl="0">
              <a:lnSpc>
                <a:spcPct val="100000"/>
              </a:lnSpc>
              <a:spcBef>
                <a:spcPts val="0"/>
              </a:spcBef>
              <a:spcAft>
                <a:spcPts val="1400"/>
              </a:spcAft>
              <a:buNone/>
              <a:defRPr/>
            </a:pPr>
            <a:r>
              <a:rPr lang="x-none" sz="2000" b="0" i="0" u="none" baseline="0" dirty="0"/>
              <a:t>Écran d'ouverture</a:t>
            </a:r>
          </a:p>
          <a:p>
            <a:pPr marL="0" lvl="1" indent="0" algn="l" rtl="0">
              <a:lnSpc>
                <a:spcPct val="100000"/>
              </a:lnSpc>
              <a:spcBef>
                <a:spcPts val="0"/>
              </a:spcBef>
              <a:spcAft>
                <a:spcPts val="1400"/>
              </a:spcAft>
              <a:buNone/>
              <a:defRPr/>
            </a:pPr>
            <a:r>
              <a:rPr lang="x-none" sz="2000" b="0" i="0" u="none" baseline="0" dirty="0"/>
              <a:t>Pour commencer</a:t>
            </a:r>
          </a:p>
          <a:p>
            <a:pPr marL="0" lvl="1" indent="0" algn="l" rtl="0">
              <a:lnSpc>
                <a:spcPct val="100000"/>
              </a:lnSpc>
              <a:spcBef>
                <a:spcPts val="0"/>
              </a:spcBef>
              <a:spcAft>
                <a:spcPts val="1400"/>
              </a:spcAft>
              <a:buNone/>
              <a:defRPr/>
            </a:pPr>
            <a:r>
              <a:rPr lang="x-none" sz="2000" b="0" i="0" u="none" baseline="0" dirty="0"/>
              <a:t>Vue d'ensemble de l'outil</a:t>
            </a:r>
          </a:p>
          <a:p>
            <a:pPr marL="0" lvl="1" indent="0" algn="l" rtl="0">
              <a:lnSpc>
                <a:spcPct val="100000"/>
              </a:lnSpc>
              <a:spcBef>
                <a:spcPts val="0"/>
              </a:spcBef>
              <a:spcAft>
                <a:spcPts val="1400"/>
              </a:spcAft>
              <a:buNone/>
              <a:defRPr/>
            </a:pPr>
            <a:r>
              <a:rPr lang="x-none" sz="2000" b="0" i="0" u="none" baseline="0" dirty="0"/>
              <a:t>Saisie de données : Formulaire par formulaire</a:t>
            </a:r>
          </a:p>
          <a:p>
            <a:pPr marL="0" lvl="1" indent="0" algn="l" rtl="0">
              <a:lnSpc>
                <a:spcPct val="100000"/>
              </a:lnSpc>
              <a:spcBef>
                <a:spcPts val="0"/>
              </a:spcBef>
              <a:spcAft>
                <a:spcPts val="1400"/>
              </a:spcAft>
              <a:buNone/>
              <a:defRPr/>
            </a:pPr>
            <a:r>
              <a:rPr lang="x-none" sz="2000" b="0" i="0" u="none" baseline="0" dirty="0"/>
              <a:t>Saisie de données : Importation en bloc</a:t>
            </a:r>
          </a:p>
          <a:p>
            <a:pPr marL="0" lvl="1" indent="0" algn="l" rtl="0">
              <a:lnSpc>
                <a:spcPct val="100000"/>
              </a:lnSpc>
              <a:spcBef>
                <a:spcPts val="0"/>
              </a:spcBef>
              <a:spcAft>
                <a:spcPts val="1400"/>
              </a:spcAft>
              <a:buNone/>
              <a:defRPr/>
            </a:pPr>
            <a:r>
              <a:rPr lang="x-none" sz="2000" b="0" i="0" u="none" baseline="0" dirty="0"/>
              <a:t>Mise à jour pour une nouvelle année</a:t>
            </a:r>
          </a:p>
          <a:p>
            <a:pPr marL="0" lvl="1" indent="0" algn="l" rtl="0">
              <a:lnSpc>
                <a:spcPct val="100000"/>
              </a:lnSpc>
              <a:spcBef>
                <a:spcPts val="0"/>
              </a:spcBef>
              <a:spcAft>
                <a:spcPts val="1400"/>
              </a:spcAft>
              <a:buNone/>
              <a:defRPr/>
            </a:pPr>
            <a:r>
              <a:rPr lang="x-none" sz="2000" b="0" i="0" u="none" baseline="0" dirty="0"/>
              <a:t>Redécoupage du Rapports</a:t>
            </a:r>
          </a:p>
          <a:p>
            <a:pPr marL="0" lvl="1" indent="0" algn="l" rtl="0">
              <a:lnSpc>
                <a:spcPct val="100000"/>
              </a:lnSpc>
              <a:spcBef>
                <a:spcPts val="0"/>
              </a:spcBef>
              <a:spcAft>
                <a:spcPts val="1400"/>
              </a:spcAft>
              <a:buNone/>
              <a:defRPr/>
            </a:pPr>
            <a:r>
              <a:rPr lang="x-none" sz="2000" b="0" i="0" u="none" baseline="0" dirty="0"/>
              <a:t>Création d'un fichier pour votre programme</a:t>
            </a:r>
            <a:endParaRPr lang="fr-CA" sz="2000" b="0" i="0" u="none" baseline="0" dirty="0"/>
          </a:p>
          <a:p>
            <a:pPr marL="0" lvl="1" indent="0" algn="l" rtl="0">
              <a:lnSpc>
                <a:spcPct val="100000"/>
              </a:lnSpc>
              <a:spcBef>
                <a:spcPts val="0"/>
              </a:spcBef>
              <a:spcAft>
                <a:spcPts val="1400"/>
              </a:spcAft>
              <a:buNone/>
              <a:defRPr/>
            </a:pPr>
            <a:r>
              <a:rPr lang="fr-CA" sz="2000" dirty="0"/>
              <a:t>Plan de saisie des données historiques</a:t>
            </a:r>
            <a:endParaRPr lang="x-none" sz="2000" b="0" i="0" u="none" baseline="0" dirty="0"/>
          </a:p>
        </p:txBody>
      </p:sp>
      <p:sp>
        <p:nvSpPr>
          <p:cNvPr id="5" name="Isosceles Triangle 4">
            <a:hlinkClick r:id="rId3" action="ppaction://hlinksldjump"/>
          </p:cNvPr>
          <p:cNvSpPr/>
          <p:nvPr/>
        </p:nvSpPr>
        <p:spPr>
          <a:xfrm rot="5400000">
            <a:off x="8028092" y="1043907"/>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5" name="Isosceles Triangle 14">
            <a:hlinkClick r:id="rId4" action="ppaction://hlinksldjump"/>
          </p:cNvPr>
          <p:cNvSpPr/>
          <p:nvPr/>
        </p:nvSpPr>
        <p:spPr>
          <a:xfrm rot="5400000">
            <a:off x="8028092" y="1548045"/>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6" name="Isosceles Triangle 15">
            <a:hlinkClick r:id="rId5" action="ppaction://hlinksldjump"/>
          </p:cNvPr>
          <p:cNvSpPr/>
          <p:nvPr/>
        </p:nvSpPr>
        <p:spPr>
          <a:xfrm rot="5400000">
            <a:off x="8028092" y="2030064"/>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7" name="Isosceles Triangle 16">
            <a:hlinkClick r:id="rId6" action="ppaction://hlinksldjump"/>
          </p:cNvPr>
          <p:cNvSpPr/>
          <p:nvPr/>
        </p:nvSpPr>
        <p:spPr>
          <a:xfrm rot="5400000">
            <a:off x="8028092" y="251208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8" name="Isosceles Triangle 17">
            <a:hlinkClick r:id="rId7" action="ppaction://hlinksldjump"/>
          </p:cNvPr>
          <p:cNvSpPr/>
          <p:nvPr/>
        </p:nvSpPr>
        <p:spPr>
          <a:xfrm rot="5400000">
            <a:off x="8028092" y="2994102"/>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9" name="Isosceles Triangle 18">
            <a:hlinkClick r:id="rId8" action="ppaction://hlinksldjump"/>
          </p:cNvPr>
          <p:cNvSpPr/>
          <p:nvPr/>
        </p:nvSpPr>
        <p:spPr>
          <a:xfrm rot="5400000">
            <a:off x="8028092" y="3476121"/>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0" name="Isosceles Triangle 19">
            <a:hlinkClick r:id="rId9" action="ppaction://hlinksldjump"/>
          </p:cNvPr>
          <p:cNvSpPr/>
          <p:nvPr/>
        </p:nvSpPr>
        <p:spPr>
          <a:xfrm rot="5400000">
            <a:off x="8028092" y="395814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1" name="Isosceles Triangle 20">
            <a:hlinkClick r:id="rId10" action="ppaction://hlinksldjump"/>
          </p:cNvPr>
          <p:cNvSpPr/>
          <p:nvPr/>
        </p:nvSpPr>
        <p:spPr>
          <a:xfrm rot="5400000">
            <a:off x="8028092" y="4440159"/>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2" name="Isosceles Triangle 21">
            <a:hlinkClick r:id="rId11" action="ppaction://hlinksldjump"/>
          </p:cNvPr>
          <p:cNvSpPr/>
          <p:nvPr/>
        </p:nvSpPr>
        <p:spPr>
          <a:xfrm rot="5400000">
            <a:off x="8028092" y="4922181"/>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23" name="Isosceles Triangle 22">
            <a:hlinkClick r:id="rId12" action="ppaction://hlinksldjump"/>
          </p:cNvPr>
          <p:cNvSpPr/>
          <p:nvPr/>
        </p:nvSpPr>
        <p:spPr>
          <a:xfrm rot="5400000">
            <a:off x="8028092" y="5415957"/>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53" name="Slide Number Placeholder 5"/>
          <p:cNvSpPr txBox="1">
            <a:spLocks/>
          </p:cNvSpPr>
          <p:nvPr/>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sz="1200" b="0" i="0" u="none" strike="noStrike" kern="1200" cap="none" spc="0" normalizeH="0" baseline="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4" name="Isosceles Triangle 53">
            <a:hlinkClick r:id="rId13" action="ppaction://hlinksldjump"/>
          </p:cNvPr>
          <p:cNvSpPr/>
          <p:nvPr/>
        </p:nvSpPr>
        <p:spPr>
          <a:xfrm rot="5400000">
            <a:off x="8028092" y="58944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cxnSp>
        <p:nvCxnSpPr>
          <p:cNvPr id="24" name="Straight Connector 23"/>
          <p:cNvCxnSpPr/>
          <p:nvPr/>
        </p:nvCxnSpPr>
        <p:spPr>
          <a:xfrm flipH="1">
            <a:off x="863600" y="1386843"/>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63600" y="1869951"/>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63600" y="2353059"/>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63600" y="283616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63600" y="3319275"/>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63600" y="3802383"/>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63600" y="426855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63600" y="4760132"/>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63600" y="5260174"/>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63600" y="574717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35469" y="206613"/>
            <a:ext cx="3506331" cy="580787"/>
          </a:xfrm>
        </p:spPr>
        <p:txBody>
          <a:bodyPr/>
          <a:lstStyle/>
          <a:p>
            <a:pPr algn="l" rtl="0"/>
            <a:r>
              <a:rPr lang="x-none" b="1" i="0" u="none" baseline="0"/>
              <a:t>Aperçu de la 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742435" cy="307777"/>
          </a:xfrm>
        </p:spPr>
        <p:txBody>
          <a:bodyPr/>
          <a:lstStyle/>
          <a:p>
            <a:pPr algn="l" rtl="0"/>
            <a:r>
              <a:rPr lang="x-none" b="0" i="0" u="none" baseline="0"/>
              <a:t>l</a:t>
            </a:r>
            <a:r>
              <a:rPr lang="x-none" b="0" i="0" u="none" baseline="0">
                <a:solidFill>
                  <a:srgbClr val="DCE6F2"/>
                </a:solidFill>
              </a:rPr>
              <a:t>'écran d'ouverture</a:t>
            </a:r>
          </a:p>
        </p:txBody>
      </p:sp>
      <p:sp>
        <p:nvSpPr>
          <p:cNvPr id="4" name="Content Placeholder 3"/>
          <p:cNvSpPr>
            <a:spLocks noGrp="1"/>
          </p:cNvSpPr>
          <p:nvPr>
            <p:ph idx="1"/>
          </p:nvPr>
        </p:nvSpPr>
        <p:spPr>
          <a:xfrm>
            <a:off x="685800" y="1143000"/>
            <a:ext cx="7772400" cy="4525963"/>
          </a:xfrm>
        </p:spPr>
        <p:txBody>
          <a:bodyPr/>
          <a:lstStyle/>
          <a:p>
            <a:pPr marL="0" indent="0" algn="l" rtl="0">
              <a:buNone/>
            </a:pPr>
            <a:r>
              <a:rPr lang="x-none" b="0" i="0" u="none" baseline="0"/>
              <a:t>Vous pouvez aussi ouvrir un fichier créé précédemment à partir de l'écran d'ouverture.</a:t>
            </a:r>
          </a:p>
          <a:p>
            <a:pPr algn="l" rtl="0">
              <a:buNone/>
            </a:pPr>
            <a:endParaRPr lang="x-none" dirty="0"/>
          </a:p>
        </p:txBody>
      </p:sp>
      <p:sp>
        <p:nvSpPr>
          <p:cNvPr id="2" name="Title 1"/>
          <p:cNvSpPr>
            <a:spLocks noGrp="1"/>
          </p:cNvSpPr>
          <p:nvPr>
            <p:ph type="title"/>
          </p:nvPr>
        </p:nvSpPr>
        <p:spPr>
          <a:xfrm>
            <a:off x="152401" y="369094"/>
            <a:ext cx="2114512" cy="516255"/>
          </a:xfrm>
        </p:spPr>
        <p:txBody>
          <a:bodyPr/>
          <a:lstStyle/>
          <a:p>
            <a:pPr algn="l" rtl="0"/>
            <a:r>
              <a:rPr lang="x-none" b="1" i="0" u="none" baseline="0"/>
              <a:t>Recherche</a:t>
            </a:r>
          </a:p>
        </p:txBody>
      </p:sp>
      <p:sp>
        <p:nvSpPr>
          <p:cNvPr id="16" name="Content Placeholder 3"/>
          <p:cNvSpPr txBox="1">
            <a:spLocks/>
          </p:cNvSpPr>
          <p:nvPr/>
        </p:nvSpPr>
        <p:spPr>
          <a:xfrm>
            <a:off x="685800" y="2133600"/>
            <a:ext cx="3733800" cy="2301240"/>
          </a:xfrm>
          <a:prstGeom prst="rect">
            <a:avLst/>
          </a:prstGeom>
        </p:spPr>
        <p:txBody>
          <a:bodyPr vert="horz" lIns="91440" tIns="45720" rIns="91440" bIns="45720" rtlCol="0">
            <a:normAutofit/>
          </a:bodyPr>
          <a:lstStyle/>
          <a:p>
            <a:pPr lvl="0" algn="l" rtl="0">
              <a:spcBef>
                <a:spcPct val="20000"/>
              </a:spcBef>
              <a:buClr>
                <a:srgbClr val="066E9F"/>
              </a:buClr>
              <a:buSzPct val="100000"/>
            </a:pPr>
            <a:r>
              <a:rPr lang="x-none" sz="2200" b="0" i="0" u="none" baseline="0">
                <a:solidFill>
                  <a:schemeClr val="tx2">
                    <a:lumMod val="75000"/>
                  </a:schemeClr>
                </a:solidFill>
                <a:latin typeface="Segoe UI" pitchFamily="34" charset="0"/>
                <a:ea typeface="Segoe UI" pitchFamily="34" charset="0"/>
                <a:cs typeface="Segoe UI" pitchFamily="34" charset="0"/>
              </a:rPr>
              <a:t>Cliquez sur le lien </a:t>
            </a:r>
            <a:r>
              <a:rPr lang="x-none" sz="2200">
                <a:solidFill>
                  <a:schemeClr val="tx2">
                    <a:lumMod val="75000"/>
                  </a:schemeClr>
                </a:solidFill>
                <a:latin typeface="Segoe UI" pitchFamily="34" charset="0"/>
                <a:ea typeface="Segoe UI" pitchFamily="34" charset="0"/>
                <a:cs typeface="Segoe UI" pitchFamily="34" charset="0"/>
              </a:rPr>
              <a:t/>
            </a:r>
            <a:br>
              <a:rPr lang="x-none" sz="2200">
                <a:solidFill>
                  <a:schemeClr val="tx2">
                    <a:lumMod val="75000"/>
                  </a:schemeClr>
                </a:solidFill>
                <a:latin typeface="Segoe UI" pitchFamily="34" charset="0"/>
                <a:ea typeface="Segoe UI" pitchFamily="34" charset="0"/>
                <a:cs typeface="Segoe UI" pitchFamily="34" charset="0"/>
              </a:rPr>
            </a:br>
            <a:r>
              <a:rPr lang="x-none" sz="2200" b="1" i="0" u="none" baseline="0">
                <a:solidFill>
                  <a:schemeClr val="tx2">
                    <a:lumMod val="75000"/>
                  </a:schemeClr>
                </a:solidFill>
                <a:latin typeface="Segoe UI" pitchFamily="34" charset="0"/>
                <a:ea typeface="Segoe UI" pitchFamily="34" charset="0"/>
                <a:cs typeface="Segoe UI" pitchFamily="34" charset="0"/>
              </a:rPr>
              <a:t>Rechercher un fichier…</a:t>
            </a:r>
            <a:r>
              <a:rPr lang="x-none" sz="2200" b="0" i="0" u="none" baseline="0">
                <a:solidFill>
                  <a:schemeClr val="tx2">
                    <a:lumMod val="75000"/>
                  </a:schemeClr>
                </a:solidFill>
                <a:latin typeface="Segoe UI" pitchFamily="34" charset="0"/>
                <a:ea typeface="Segoe UI" pitchFamily="34" charset="0"/>
                <a:cs typeface="Segoe UI" pitchFamily="34" charset="0"/>
              </a:rPr>
              <a:t> </a:t>
            </a:r>
            <a:r>
              <a:rPr lang="x-none" sz="2200">
                <a:solidFill>
                  <a:schemeClr val="tx2">
                    <a:lumMod val="75000"/>
                  </a:schemeClr>
                </a:solidFill>
                <a:latin typeface="Segoe UI" pitchFamily="34" charset="0"/>
                <a:ea typeface="Segoe UI" pitchFamily="34" charset="0"/>
                <a:cs typeface="Segoe UI" pitchFamily="34" charset="0"/>
              </a:rPr>
              <a:t/>
            </a:r>
            <a:br>
              <a:rPr lang="x-none" sz="2200">
                <a:solidFill>
                  <a:schemeClr val="tx2">
                    <a:lumMod val="75000"/>
                  </a:schemeClr>
                </a:solidFill>
                <a:latin typeface="Segoe UI" pitchFamily="34" charset="0"/>
                <a:ea typeface="Segoe UI" pitchFamily="34" charset="0"/>
                <a:cs typeface="Segoe UI" pitchFamily="34" charset="0"/>
              </a:rPr>
            </a:br>
            <a:r>
              <a:rPr lang="x-none" sz="2200" b="0" i="0" u="none" baseline="0">
                <a:solidFill>
                  <a:schemeClr val="tx2">
                    <a:lumMod val="75000"/>
                  </a:schemeClr>
                </a:solidFill>
                <a:latin typeface="Segoe UI" pitchFamily="34" charset="0"/>
                <a:ea typeface="Segoe UI" pitchFamily="34" charset="0"/>
                <a:cs typeface="Segoe UI" pitchFamily="34" charset="0"/>
              </a:rPr>
              <a:t>pour accéder à vos fichiers. </a:t>
            </a:r>
          </a:p>
        </p:txBody>
      </p:sp>
      <p:sp>
        <p:nvSpPr>
          <p:cNvPr id="19" name="Rectangle 18"/>
          <p:cNvSpPr/>
          <p:nvPr/>
        </p:nvSpPr>
        <p:spPr>
          <a:xfrm>
            <a:off x="0" y="4800600"/>
            <a:ext cx="9144000" cy="1784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20" name="TextBox 19"/>
          <p:cNvSpPr txBox="1"/>
          <p:nvPr/>
        </p:nvSpPr>
        <p:spPr>
          <a:xfrm>
            <a:off x="674460" y="5000417"/>
            <a:ext cx="7696200" cy="1323439"/>
          </a:xfrm>
          <a:prstGeom prst="rect">
            <a:avLst/>
          </a:prstGeom>
          <a:noFill/>
        </p:spPr>
        <p:txBody>
          <a:bodyPr wrap="square" rtlCol="0">
            <a:spAutoFit/>
          </a:bodyPr>
          <a:lstStyle/>
          <a:p>
            <a:pPr algn="l" rtl="0"/>
            <a:r>
              <a:rPr lang="x-none" sz="1600" b="1" i="0" u="none" baseline="0" dirty="0">
                <a:solidFill>
                  <a:srgbClr val="932323"/>
                </a:solidFill>
                <a:latin typeface="Segoe UI" pitchFamily="34" charset="0"/>
              </a:rPr>
              <a:t>Note importante : </a:t>
            </a:r>
            <a:r>
              <a:rPr lang="x-none" sz="1600" b="1" i="0" u="none" baseline="0" dirty="0">
                <a:solidFill>
                  <a:srgbClr val="17375D"/>
                </a:solidFill>
                <a:latin typeface="Segoe UI" pitchFamily="34" charset="0"/>
              </a:rPr>
              <a:t>Vous devez toujours ouvrir en premier lieu la base de données intégrée des données MTN, puis votre fichier. </a:t>
            </a:r>
            <a:r>
              <a:rPr lang="x-none" sz="1600" b="0" i="0" u="none" baseline="0" dirty="0">
                <a:solidFill>
                  <a:srgbClr val="17375D"/>
                </a:solidFill>
                <a:latin typeface="Segoe UI Semibold" pitchFamily="34" charset="0"/>
              </a:rPr>
              <a:t>N'essayez pas d’ouvrir votre fichier seul à partir de l'endroit où vous l'avez enregistré sur votre ordinateur. Si vous n'ouvrez pas votre fichier dans le programme de la base de données intégrée des données MTN, il ne fonctionnera pas correctement.</a:t>
            </a:r>
            <a:endParaRPr lang="x-none" sz="1600" dirty="0">
              <a:solidFill>
                <a:srgbClr val="17375D"/>
              </a:solidFill>
              <a:latin typeface="Segoe UI Semibold" pitchFamily="34" charset="0"/>
              <a:ea typeface="Segoe UI" pitchFamily="34" charset="0"/>
              <a:cs typeface="Segoe UI" pitchFamily="34" charset="0"/>
            </a:endParaRPr>
          </a:p>
        </p:txBody>
      </p:sp>
      <p:pic>
        <p:nvPicPr>
          <p:cNvPr id="11" name="Picture 10" descr="27_28_29_30_31.PNG"/>
          <p:cNvPicPr>
            <a:picLocks noChangeAspect="1"/>
          </p:cNvPicPr>
          <p:nvPr/>
        </p:nvPicPr>
        <p:blipFill rotWithShape="1">
          <a:blip r:embed="rId3">
            <a:extLst>
              <a:ext uri="{28A0092B-C50C-407E-A947-70E740481C1C}">
                <a14:useLocalDpi xmlns:a14="http://schemas.microsoft.com/office/drawing/2010/main" val="0"/>
              </a:ext>
            </a:extLst>
          </a:blip>
          <a:srcRect l="50" t="2646" r="48041" b="61946"/>
          <a:stretch/>
        </p:blipFill>
        <p:spPr>
          <a:xfrm>
            <a:off x="4661340" y="1981200"/>
            <a:ext cx="3915907" cy="2438400"/>
          </a:xfrm>
          <a:prstGeom prst="rect">
            <a:avLst/>
          </a:prstGeom>
          <a:effectLst>
            <a:outerShdw blurRad="63500" sx="102000" sy="102000" algn="ctr" rotWithShape="0">
              <a:schemeClr val="bg1">
                <a:lumMod val="50000"/>
                <a:alpha val="40000"/>
              </a:schemeClr>
            </a:outerShdw>
          </a:effectLst>
        </p:spPr>
      </p:pic>
      <p:sp>
        <p:nvSpPr>
          <p:cNvPr id="12" name="Rounded Rectangle 11"/>
          <p:cNvSpPr/>
          <p:nvPr/>
        </p:nvSpPr>
        <p:spPr>
          <a:xfrm>
            <a:off x="4920777" y="3834878"/>
            <a:ext cx="1423048" cy="2407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3" name="Right Arrow 12"/>
          <p:cNvSpPr/>
          <p:nvPr/>
        </p:nvSpPr>
        <p:spPr>
          <a:xfrm>
            <a:off x="4419141" y="3789517"/>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742435" cy="307777"/>
          </a:xfrm>
        </p:spPr>
        <p:txBody>
          <a:bodyPr/>
          <a:lstStyle/>
          <a:p>
            <a:pPr algn="l" rtl="0"/>
            <a:r>
              <a:rPr lang="x-none" b="0" i="0" u="none" baseline="0"/>
              <a:t>l</a:t>
            </a:r>
            <a:r>
              <a:rPr lang="x-none" b="0" i="0" u="none" baseline="0">
                <a:solidFill>
                  <a:srgbClr val="DCE6F2"/>
                </a:solidFill>
              </a:rPr>
              <a:t>'écran d'ouverture</a:t>
            </a:r>
          </a:p>
        </p:txBody>
      </p:sp>
      <p:sp>
        <p:nvSpPr>
          <p:cNvPr id="4" name="Content Placeholder 3"/>
          <p:cNvSpPr>
            <a:spLocks noGrp="1"/>
          </p:cNvSpPr>
          <p:nvPr>
            <p:ph idx="1"/>
          </p:nvPr>
        </p:nvSpPr>
        <p:spPr>
          <a:xfrm>
            <a:off x="685800" y="1143000"/>
            <a:ext cx="7543800" cy="4525963"/>
          </a:xfrm>
        </p:spPr>
        <p:txBody>
          <a:bodyPr/>
          <a:lstStyle/>
          <a:p>
            <a:pPr marL="0" indent="0" algn="l" rtl="0">
              <a:buNone/>
            </a:pPr>
            <a:r>
              <a:rPr lang="x-none" b="0" i="0" u="none" baseline="0"/>
              <a:t>Pour démarrer une nouvelle base intégrée des données MTN, sélectionnez </a:t>
            </a:r>
            <a:r>
              <a:rPr lang="x-none" b="1" i="0" u="none" baseline="0"/>
              <a:t>Créer un nouveau fichier…</a:t>
            </a:r>
            <a:r>
              <a:rPr lang="x-none" b="0" i="0" u="none" baseline="0"/>
              <a:t> et une fenêtre du navigateur s'affichera et vous invitera à enregistrer votre fichier.</a:t>
            </a:r>
          </a:p>
          <a:p>
            <a:endParaRPr lang="x-none" dirty="0"/>
          </a:p>
        </p:txBody>
      </p:sp>
      <p:sp>
        <p:nvSpPr>
          <p:cNvPr id="2" name="Title 1"/>
          <p:cNvSpPr>
            <a:spLocks noGrp="1"/>
          </p:cNvSpPr>
          <p:nvPr>
            <p:ph type="title"/>
          </p:nvPr>
        </p:nvSpPr>
        <p:spPr>
          <a:xfrm>
            <a:off x="152401" y="369094"/>
            <a:ext cx="2898430" cy="516255"/>
          </a:xfrm>
        </p:spPr>
        <p:txBody>
          <a:bodyPr/>
          <a:lstStyle/>
          <a:p>
            <a:pPr algn="l" rtl="0"/>
            <a:r>
              <a:rPr lang="x-none" b="1" i="0" u="none" baseline="0"/>
              <a:t>Nouveau fichier</a:t>
            </a:r>
          </a:p>
        </p:txBody>
      </p:sp>
      <p:sp>
        <p:nvSpPr>
          <p:cNvPr id="16" name="Content Placeholder 3"/>
          <p:cNvSpPr txBox="1">
            <a:spLocks/>
          </p:cNvSpPr>
          <p:nvPr/>
        </p:nvSpPr>
        <p:spPr>
          <a:xfrm>
            <a:off x="685800" y="2743200"/>
            <a:ext cx="3505200" cy="1691640"/>
          </a:xfrm>
          <a:prstGeom prst="rect">
            <a:avLst/>
          </a:prstGeom>
        </p:spPr>
        <p:txBody>
          <a:bodyPr vert="horz" lIns="91440" tIns="45720" rIns="91440" bIns="45720" rtlCol="0">
            <a:normAutofit/>
          </a:bodyPr>
          <a:lstStyle/>
          <a:p>
            <a:pPr lvl="0" algn="l" rtl="0">
              <a:spcBef>
                <a:spcPct val="20000"/>
              </a:spcBef>
              <a:buClr>
                <a:srgbClr val="066E9F"/>
              </a:buClr>
              <a:buSzPct val="120000"/>
            </a:pPr>
            <a:endParaRPr lang="x-none" sz="2200" dirty="0">
              <a:solidFill>
                <a:srgbClr val="17375D"/>
              </a:solidFill>
              <a:latin typeface="Segoe UI" pitchFamily="34" charset="0"/>
              <a:ea typeface="Segoe UI" pitchFamily="34" charset="0"/>
              <a:cs typeface="Segoe UI" pitchFamily="34" charset="0"/>
            </a:endParaRPr>
          </a:p>
        </p:txBody>
      </p:sp>
      <p:pic>
        <p:nvPicPr>
          <p:cNvPr id="9" name="Picture 8" descr="27_28_29_30_31.PNG"/>
          <p:cNvPicPr>
            <a:picLocks noChangeAspect="1"/>
          </p:cNvPicPr>
          <p:nvPr/>
        </p:nvPicPr>
        <p:blipFill rotWithShape="1">
          <a:blip r:embed="rId3">
            <a:extLst>
              <a:ext uri="{28A0092B-C50C-407E-A947-70E740481C1C}">
                <a14:useLocalDpi xmlns:a14="http://schemas.microsoft.com/office/drawing/2010/main" val="0"/>
              </a:ext>
            </a:extLst>
          </a:blip>
          <a:srcRect l="50" t="2646" r="48041" b="61946"/>
          <a:stretch/>
        </p:blipFill>
        <p:spPr>
          <a:xfrm>
            <a:off x="4204599" y="2895600"/>
            <a:ext cx="3915907" cy="2438400"/>
          </a:xfrm>
          <a:prstGeom prst="rect">
            <a:avLst/>
          </a:prstGeom>
          <a:effectLst>
            <a:outerShdw blurRad="63500" sx="102000" sy="102000" algn="ctr" rotWithShape="0">
              <a:schemeClr val="bg1">
                <a:lumMod val="50000"/>
                <a:alpha val="40000"/>
              </a:schemeClr>
            </a:outerShdw>
          </a:effectLst>
        </p:spPr>
      </p:pic>
      <p:sp>
        <p:nvSpPr>
          <p:cNvPr id="10" name="Rounded Rectangle 9"/>
          <p:cNvSpPr/>
          <p:nvPr/>
        </p:nvSpPr>
        <p:spPr>
          <a:xfrm>
            <a:off x="4464036" y="4966669"/>
            <a:ext cx="1423048" cy="2407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1" name="Right Arrow 10"/>
          <p:cNvSpPr/>
          <p:nvPr/>
        </p:nvSpPr>
        <p:spPr>
          <a:xfrm>
            <a:off x="3962400" y="4921308"/>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446000" y="1600200"/>
            <a:ext cx="6553200" cy="3657600"/>
          </a:xfrm>
          <a:prstGeom prst="rect">
            <a:avLst/>
          </a:prstGeom>
        </p:spPr>
        <p:txBody>
          <a:bodyPr>
            <a:noAutofit/>
          </a:bodyPr>
          <a:lstStyle/>
          <a:p>
            <a:pPr marL="457200" indent="-457200" algn="l" rtl="0">
              <a:spcAft>
                <a:spcPts val="1800"/>
              </a:spcAft>
              <a:buFont typeface="+mj-lt"/>
              <a:buAutoNum type="arabicPeriod"/>
            </a:pPr>
            <a:r>
              <a:rPr lang="x-none" sz="2200" b="0" i="0" u="none" baseline="0"/>
              <a:t>Sélectionnez </a:t>
            </a:r>
            <a:r>
              <a:rPr lang="x-none" sz="2200" b="1" i="0" u="none" baseline="0"/>
              <a:t>Créer un nouveau fichier</a:t>
            </a:r>
            <a:r>
              <a:rPr lang="x-none" sz="2200" b="0" i="0" u="none" baseline="0"/>
              <a:t>...</a:t>
            </a:r>
          </a:p>
          <a:p>
            <a:pPr marL="457200" indent="-457200" algn="l" rtl="0">
              <a:spcAft>
                <a:spcPts val="1800"/>
              </a:spcAft>
              <a:buFont typeface="+mj-lt"/>
              <a:buAutoNum type="arabicPeriod"/>
            </a:pPr>
            <a:r>
              <a:rPr lang="x-none" sz="2200" b="0" i="0" u="none" baseline="0"/>
              <a:t>Nommez votre nouveau fichier </a:t>
            </a:r>
            <a:r>
              <a:rPr lang="x-none" sz="2200" b="1" i="0" u="none" baseline="0"/>
              <a:t>Murkonia.</a:t>
            </a:r>
          </a:p>
          <a:p>
            <a:pPr marL="457200" indent="-457200" algn="l" rtl="0">
              <a:spcAft>
                <a:spcPts val="1800"/>
              </a:spcAft>
              <a:buFont typeface="+mj-lt"/>
              <a:buAutoNum type="arabicPeriod"/>
            </a:pPr>
            <a:r>
              <a:rPr lang="x-none" sz="2200" b="0" i="0" u="none" baseline="0"/>
              <a:t>Enregistrez le fichier sur votre ordinateur.</a:t>
            </a:r>
          </a:p>
        </p:txBody>
      </p:sp>
      <p:sp>
        <p:nvSpPr>
          <p:cNvPr id="3" name="Title 2"/>
          <p:cNvSpPr>
            <a:spLocks noGrp="1"/>
          </p:cNvSpPr>
          <p:nvPr>
            <p:ph type="title"/>
          </p:nvPr>
        </p:nvSpPr>
        <p:spPr/>
        <p:txBody>
          <a:bodyPr/>
          <a:lstStyle/>
          <a:p>
            <a:pPr rtl="0"/>
            <a:r>
              <a:rPr lang="x-none" b="1" i="0" u="none" baseline="0"/>
              <a:t>Créer un nouveau fichier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Pour commencer</a:t>
            </a:r>
          </a:p>
        </p:txBody>
      </p:sp>
      <p:sp>
        <p:nvSpPr>
          <p:cNvPr id="3" name="Text Placeholder 2"/>
          <p:cNvSpPr>
            <a:spLocks noGrp="1"/>
          </p:cNvSpPr>
          <p:nvPr>
            <p:ph type="body" idx="1"/>
          </p:nvPr>
        </p:nvSpPr>
        <p:spPr>
          <a:xfrm>
            <a:off x="685800" y="4648200"/>
            <a:ext cx="7086600" cy="1447800"/>
          </a:xfrm>
        </p:spPr>
        <p:txBody>
          <a:bodyPr/>
          <a:lstStyle/>
          <a:p>
            <a:pPr algn="l" rtl="0"/>
            <a:r>
              <a:rPr lang="x-none" b="0" i="0" u="none" baseline="0"/>
              <a:t>Lorsque vous créez un nouveau fichier dans la base de données intégrée des données MTN, vous suivrez plusieurs étapes afin de créer le fichier spécialement pour votre pays.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spcAft>
                <a:spcPts val="1800"/>
              </a:spcAft>
              <a:buNone/>
            </a:pPr>
            <a:r>
              <a:rPr lang="x-none" b="0" i="0" u="none" baseline="0"/>
              <a:t>Les étapes à suivre pour définir la base de données intégrée des données MTN pour la première fois sont les suivantes :</a:t>
            </a:r>
          </a:p>
          <a:p>
            <a:pPr marL="640080" lvl="1" indent="-457200" algn="l" rtl="0">
              <a:spcAft>
                <a:spcPts val="1200"/>
              </a:spcAft>
              <a:buFont typeface="+mj-lt"/>
              <a:buAutoNum type="arabicPeriod"/>
            </a:pPr>
            <a:r>
              <a:rPr lang="x-none" sz="2400" b="0" i="0" u="none" baseline="0">
                <a:latin typeface="Segoe UI Semibold" pitchFamily="34" charset="0"/>
              </a:rPr>
              <a:t>Connectez-vous.</a:t>
            </a:r>
          </a:p>
          <a:p>
            <a:pPr marL="640080" lvl="1" indent="-457200" algn="l" rtl="0">
              <a:spcAft>
                <a:spcPts val="1200"/>
              </a:spcAft>
              <a:buFont typeface="+mj-lt"/>
              <a:buAutoNum type="arabicPeriod"/>
            </a:pPr>
            <a:r>
              <a:rPr lang="x-none" sz="2400" b="0" i="0" u="none" baseline="0">
                <a:latin typeface="Segoe UI Semibold" pitchFamily="34" charset="0"/>
              </a:rPr>
              <a:t>Saisissez les informations pays.</a:t>
            </a:r>
          </a:p>
          <a:p>
            <a:pPr marL="640080" lvl="1" indent="-457200" algn="l" rtl="0">
              <a:spcAft>
                <a:spcPts val="1200"/>
              </a:spcAft>
              <a:buFont typeface="+mj-lt"/>
              <a:buAutoNum type="arabicPeriod"/>
            </a:pPr>
            <a:r>
              <a:rPr lang="x-none" sz="2400" b="0" i="0" u="none" baseline="0">
                <a:latin typeface="Segoe UI Semibold" pitchFamily="34" charset="0"/>
              </a:rPr>
              <a:t>Choisissez les maladies.</a:t>
            </a:r>
          </a:p>
          <a:p>
            <a:pPr marL="640080" lvl="1" indent="-457200" algn="l" rtl="0">
              <a:spcAft>
                <a:spcPts val="1200"/>
              </a:spcAft>
              <a:buFont typeface="+mj-lt"/>
              <a:buAutoNum type="arabicPeriod"/>
            </a:pPr>
            <a:r>
              <a:rPr lang="x-none" sz="2400" b="0" i="0" u="none" baseline="0">
                <a:latin typeface="Segoe UI Semibold" pitchFamily="34" charset="0"/>
              </a:rPr>
              <a:t>Modifiez ou ajoutez des niveaux administratifs.</a:t>
            </a:r>
          </a:p>
        </p:txBody>
      </p:sp>
      <p:sp>
        <p:nvSpPr>
          <p:cNvPr id="2" name="Title 1"/>
          <p:cNvSpPr>
            <a:spLocks noGrp="1"/>
          </p:cNvSpPr>
          <p:nvPr>
            <p:ph type="title"/>
          </p:nvPr>
        </p:nvSpPr>
        <p:spPr>
          <a:xfrm>
            <a:off x="135469" y="206613"/>
            <a:ext cx="3135428" cy="580787"/>
          </a:xfrm>
        </p:spPr>
        <p:txBody>
          <a:bodyPr/>
          <a:lstStyle/>
          <a:p>
            <a:pPr algn="l" rtl="0"/>
            <a:r>
              <a:rPr lang="x-none" b="1" i="0" u="none" baseline="0"/>
              <a:t>Pour commencer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5.PNG"/>
          <p:cNvPicPr>
            <a:picLocks noChangeAspect="1"/>
          </p:cNvPicPr>
          <p:nvPr/>
        </p:nvPicPr>
        <p:blipFill rotWithShape="1">
          <a:blip r:embed="rId3">
            <a:extLst>
              <a:ext uri="{28A0092B-C50C-407E-A947-70E740481C1C}">
                <a14:useLocalDpi xmlns:a14="http://schemas.microsoft.com/office/drawing/2010/main" val="0"/>
              </a:ext>
            </a:extLst>
          </a:blip>
          <a:srcRect l="501" t="3142" r="70818" b="63786"/>
          <a:stretch/>
        </p:blipFill>
        <p:spPr>
          <a:xfrm>
            <a:off x="4800600" y="2667000"/>
            <a:ext cx="2447829" cy="2576794"/>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4" name="Content Placeholder 3"/>
          <p:cNvSpPr>
            <a:spLocks noGrp="1"/>
          </p:cNvSpPr>
          <p:nvPr>
            <p:ph idx="1"/>
          </p:nvPr>
        </p:nvSpPr>
        <p:spPr>
          <a:xfrm>
            <a:off x="685800" y="1143000"/>
            <a:ext cx="7239000" cy="4525963"/>
          </a:xfrm>
        </p:spPr>
        <p:txBody>
          <a:bodyPr/>
          <a:lstStyle/>
          <a:p>
            <a:pPr marL="0" indent="0" algn="l" rtl="0">
              <a:buNone/>
            </a:pPr>
            <a:r>
              <a:rPr lang="x-none" b="0" i="0" u="none" baseline="0"/>
              <a:t>Lorsque vous utilisez l'outil pour la première fois, le nom d'utilisateur sera vierge ainsi que le champ réservé au mot de passe.</a:t>
            </a:r>
          </a:p>
        </p:txBody>
      </p:sp>
      <p:sp>
        <p:nvSpPr>
          <p:cNvPr id="2" name="Title 1"/>
          <p:cNvSpPr>
            <a:spLocks noGrp="1"/>
          </p:cNvSpPr>
          <p:nvPr>
            <p:ph type="title"/>
          </p:nvPr>
        </p:nvSpPr>
        <p:spPr>
          <a:xfrm>
            <a:off x="152400" y="369094"/>
            <a:ext cx="2972894" cy="516255"/>
          </a:xfrm>
        </p:spPr>
        <p:txBody>
          <a:bodyPr/>
          <a:lstStyle/>
          <a:p>
            <a:pPr algn="l" rtl="0"/>
            <a:r>
              <a:rPr lang="x-none" b="1" i="0" u="none" baseline="0"/>
              <a:t>Inscrivez-vous</a:t>
            </a:r>
          </a:p>
        </p:txBody>
      </p:sp>
      <p:sp>
        <p:nvSpPr>
          <p:cNvPr id="5" name="Content Placeholder 3"/>
          <p:cNvSpPr txBox="1">
            <a:spLocks/>
          </p:cNvSpPr>
          <p:nvPr/>
        </p:nvSpPr>
        <p:spPr>
          <a:xfrm>
            <a:off x="685800" y="2499360"/>
            <a:ext cx="3505200" cy="2377440"/>
          </a:xfrm>
          <a:prstGeom prst="rect">
            <a:avLst/>
          </a:prstGeom>
        </p:spPr>
        <p:txBody>
          <a:bodyPr vert="horz" lIns="91440" tIns="45720" rIns="91440" bIns="45720" rtlCol="0">
            <a:normAutofit/>
          </a:bodyPr>
          <a:lstStyle/>
          <a:p>
            <a:pPr lvl="0" algn="l" rtl="0">
              <a:spcBef>
                <a:spcPct val="20000"/>
              </a:spcBef>
              <a:buClr>
                <a:srgbClr val="066E9F"/>
              </a:buClr>
              <a:buSzPct val="120000"/>
            </a:pPr>
            <a:r>
              <a:rPr lang="x-none" sz="2200" b="0" i="0" u="none" baseline="0">
                <a:solidFill>
                  <a:srgbClr val="17375D"/>
                </a:solidFill>
                <a:latin typeface="Segoe UI" pitchFamily="34" charset="0"/>
              </a:rPr>
              <a:t>Appuyez simplement sur le bouton </a:t>
            </a:r>
            <a:r>
              <a:rPr lang="x-none" sz="2200" b="1" i="0" u="none" baseline="0">
                <a:solidFill>
                  <a:srgbClr val="17375D"/>
                </a:solidFill>
                <a:latin typeface="Segoe UI" pitchFamily="34" charset="0"/>
              </a:rPr>
              <a:t>Inscrivez-vous</a:t>
            </a:r>
            <a:r>
              <a:rPr lang="x-none" sz="2200" b="0" i="0" u="none" baseline="0">
                <a:solidFill>
                  <a:srgbClr val="17375D"/>
                </a:solidFill>
                <a:latin typeface="Segoe UI" pitchFamily="34" charset="0"/>
              </a:rPr>
              <a:t>.</a:t>
            </a:r>
            <a:endParaRPr lang="x-none" sz="2200" dirty="0">
              <a:solidFill>
                <a:srgbClr val="17375D"/>
              </a:solidFill>
              <a:latin typeface="Segoe UI" pitchFamily="34" charset="0"/>
              <a:ea typeface="Segoe UI" pitchFamily="34" charset="0"/>
              <a:cs typeface="Segoe UI" pitchFamily="34" charset="0"/>
            </a:endParaRPr>
          </a:p>
        </p:txBody>
      </p:sp>
      <p:sp>
        <p:nvSpPr>
          <p:cNvPr id="7" name="Right Arrow 6"/>
          <p:cNvSpPr/>
          <p:nvPr/>
        </p:nvSpPr>
        <p:spPr>
          <a:xfrm>
            <a:off x="4467256" y="4791948"/>
            <a:ext cx="5283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8" name="Rounded Rectangle 7"/>
          <p:cNvSpPr/>
          <p:nvPr/>
        </p:nvSpPr>
        <p:spPr>
          <a:xfrm>
            <a:off x="5004720" y="4791948"/>
            <a:ext cx="1243680" cy="3474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43000" y="1600200"/>
            <a:ext cx="6705600" cy="2514600"/>
          </a:xfrm>
          <a:prstGeom prst="rect">
            <a:avLst/>
          </a:prstGeom>
        </p:spPr>
        <p:txBody>
          <a:bodyPr>
            <a:noAutofit/>
          </a:bodyPr>
          <a:lstStyle/>
          <a:p>
            <a:pPr marL="457200" indent="-457200" algn="l" rtl="0">
              <a:spcAft>
                <a:spcPts val="1800"/>
              </a:spcAft>
              <a:buFont typeface="+mj-lt"/>
              <a:buAutoNum type="arabicPeriod"/>
            </a:pPr>
            <a:r>
              <a:rPr lang="x-none" sz="2200" b="0" i="0" u="none" baseline="0"/>
              <a:t>Assurez-vous que le nom d'utilisateur est vierge.</a:t>
            </a:r>
            <a:endParaRPr lang="x-none" sz="2200" b="1" dirty="0"/>
          </a:p>
          <a:p>
            <a:pPr marL="457200" indent="-457200" algn="l" rtl="0">
              <a:spcAft>
                <a:spcPts val="1800"/>
              </a:spcAft>
              <a:buFont typeface="+mj-lt"/>
              <a:buAutoNum type="arabicPeriod"/>
            </a:pPr>
            <a:r>
              <a:rPr lang="x-none" sz="2200" b="0" i="0" u="none" baseline="0"/>
              <a:t>Le mot de passe devrait être également vierge.</a:t>
            </a:r>
          </a:p>
          <a:p>
            <a:pPr marL="457200" indent="-457200" algn="l" rtl="0">
              <a:spcAft>
                <a:spcPts val="1800"/>
              </a:spcAft>
              <a:buFont typeface="+mj-lt"/>
              <a:buAutoNum type="arabicPeriod"/>
            </a:pPr>
            <a:r>
              <a:rPr lang="x-none" sz="2200" b="0" i="0" u="none" baseline="0"/>
              <a:t>Appuyez sur le bouton </a:t>
            </a:r>
            <a:r>
              <a:rPr lang="x-none" sz="2200" b="1" i="0" u="none" baseline="0"/>
              <a:t>Inscrivez-vous</a:t>
            </a:r>
            <a:r>
              <a:rPr lang="x-none" sz="2200" b="0" i="0" u="none" baseline="0"/>
              <a:t>.</a:t>
            </a:r>
          </a:p>
        </p:txBody>
      </p:sp>
      <p:sp>
        <p:nvSpPr>
          <p:cNvPr id="3" name="Title 2"/>
          <p:cNvSpPr>
            <a:spLocks noGrp="1"/>
          </p:cNvSpPr>
          <p:nvPr>
            <p:ph type="title"/>
          </p:nvPr>
        </p:nvSpPr>
        <p:spPr/>
        <p:txBody>
          <a:bodyPr/>
          <a:lstStyle/>
          <a:p>
            <a:pPr rtl="0"/>
            <a:r>
              <a:rPr lang="x-none" b="1" i="0" u="none" baseline="0"/>
              <a:t>Inscrivez-vous </a:t>
            </a:r>
          </a:p>
        </p:txBody>
      </p:sp>
      <p:sp>
        <p:nvSpPr>
          <p:cNvPr id="6" name="Content Placeholder 3"/>
          <p:cNvSpPr txBox="1">
            <a:spLocks/>
          </p:cNvSpPr>
          <p:nvPr/>
        </p:nvSpPr>
        <p:spPr>
          <a:xfrm>
            <a:off x="304800" y="5410200"/>
            <a:ext cx="8534400" cy="609600"/>
          </a:xfrm>
          <a:prstGeom prst="rect">
            <a:avLst/>
          </a:prstGeom>
        </p:spPr>
        <p:txBody>
          <a:bodyPr vert="horz" lIns="91440" tIns="45720" rIns="91440" bIns="45720" rtlCol="0">
            <a:normAutofit/>
          </a:bodyPr>
          <a:lstStyle/>
          <a:p>
            <a:pPr marL="0" lvl="1" indent="0" algn="ctr" rtl="0">
              <a:lnSpc>
                <a:spcPct val="100000"/>
              </a:lnSpc>
              <a:spcAft>
                <a:spcPts val="1200"/>
              </a:spcAft>
              <a:buClr>
                <a:srgbClr val="066E9F"/>
              </a:buClr>
              <a:buNone/>
              <a:defRPr/>
            </a:pPr>
            <a:r>
              <a:rPr lang="x-none" b="1" i="0" u="none" baseline="0">
                <a:solidFill>
                  <a:srgbClr val="17375D"/>
                </a:solidFill>
                <a:latin typeface="Segoe UI Semibold" pitchFamily="34" charset="0"/>
              </a:rPr>
              <a:t>Vous modifierez votre mot de passe plus tard dans la présentation.</a:t>
            </a:r>
            <a:endParaRPr lang="x-none" b="1" dirty="0">
              <a:solidFill>
                <a:srgbClr val="17375D"/>
              </a:solidFill>
              <a:latin typeface="Segoe UI Semibold" pitchFamily="34" charset="0"/>
              <a:ea typeface="Segoe UI" pitchFamily="34" charset="0"/>
              <a:cs typeface="Segoe U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7.PNG"/>
          <p:cNvPicPr>
            <a:picLocks noChangeAspect="1"/>
          </p:cNvPicPr>
          <p:nvPr/>
        </p:nvPicPr>
        <p:blipFill rotWithShape="1">
          <a:blip r:embed="rId3">
            <a:extLst>
              <a:ext uri="{28A0092B-C50C-407E-A947-70E740481C1C}">
                <a14:useLocalDpi xmlns:a14="http://schemas.microsoft.com/office/drawing/2010/main" val="0"/>
              </a:ext>
            </a:extLst>
          </a:blip>
          <a:srcRect l="502" t="3142" r="42893" b="66432"/>
          <a:stretch/>
        </p:blipFill>
        <p:spPr>
          <a:xfrm>
            <a:off x="3799238" y="3855360"/>
            <a:ext cx="4562947" cy="2239001"/>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4" name="Content Placeholder 3"/>
          <p:cNvSpPr>
            <a:spLocks noGrp="1"/>
          </p:cNvSpPr>
          <p:nvPr>
            <p:ph idx="1"/>
          </p:nvPr>
        </p:nvSpPr>
        <p:spPr>
          <a:xfrm>
            <a:off x="685800" y="1143000"/>
            <a:ext cx="7086600" cy="4525963"/>
          </a:xfrm>
        </p:spPr>
        <p:txBody>
          <a:bodyPr/>
          <a:lstStyle/>
          <a:p>
            <a:pPr marL="0" indent="0" algn="l" rtl="0">
              <a:spcAft>
                <a:spcPts val="1200"/>
              </a:spcAft>
              <a:buNone/>
            </a:pPr>
            <a:r>
              <a:rPr lang="x-none" b="0" i="0" u="none" baseline="0"/>
              <a:t>Vous devrez saisir les informations relatives à votre pays, notamment :</a:t>
            </a:r>
          </a:p>
          <a:p>
            <a:pPr marL="400050" lvl="1" indent="-342900" algn="l" rtl="0" eaLnBrk="0" fontAlgn="base" hangingPunct="0">
              <a:lnSpc>
                <a:spcPct val="90000"/>
              </a:lnSpc>
              <a:spcBef>
                <a:spcPts val="200"/>
              </a:spcBef>
              <a:spcAft>
                <a:spcPts val="1200"/>
              </a:spcAft>
              <a:buSzPct val="100000"/>
              <a:buFont typeface="Wingdings" charset="2"/>
              <a:buChar char="§"/>
              <a:defRPr/>
            </a:pPr>
            <a:r>
              <a:rPr lang="x-none" sz="2200" b="0" i="0" u="none" baseline="0">
                <a:latin typeface="Segoe UI Semibold" pitchFamily="34" charset="0"/>
              </a:rPr>
              <a:t>Nom du pays</a:t>
            </a:r>
          </a:p>
          <a:p>
            <a:pPr marL="400050" lvl="1" indent="-342900" algn="l" rtl="0" eaLnBrk="0" fontAlgn="base" hangingPunct="0">
              <a:lnSpc>
                <a:spcPct val="90000"/>
              </a:lnSpc>
              <a:spcBef>
                <a:spcPts val="200"/>
              </a:spcBef>
              <a:spcAft>
                <a:spcPts val="1200"/>
              </a:spcAft>
              <a:buSzPct val="100000"/>
              <a:buFont typeface="Wingdings" charset="2"/>
              <a:buChar char="§"/>
              <a:defRPr/>
            </a:pPr>
            <a:r>
              <a:rPr lang="x-none" sz="2200" b="0" i="0" u="none" baseline="0">
                <a:latin typeface="Segoe UI Semibold" pitchFamily="34" charset="0"/>
              </a:rPr>
              <a:t>Niveaux administratifs</a:t>
            </a:r>
          </a:p>
          <a:p>
            <a:pPr marL="400050" lvl="1" indent="-342900" algn="l" rtl="0" eaLnBrk="0" fontAlgn="base" hangingPunct="0">
              <a:lnSpc>
                <a:spcPct val="90000"/>
              </a:lnSpc>
              <a:spcBef>
                <a:spcPts val="200"/>
              </a:spcBef>
              <a:spcAft>
                <a:spcPts val="1200"/>
              </a:spcAft>
              <a:buSzPct val="100000"/>
              <a:buFont typeface="Wingdings" charset="2"/>
              <a:buChar char="§"/>
              <a:defRPr/>
            </a:pPr>
            <a:r>
              <a:rPr lang="x-none" sz="2200" b="0" i="0" u="none" baseline="0">
                <a:latin typeface="Segoe UI Semibold" pitchFamily="34" charset="0"/>
              </a:rPr>
              <a:t>Statistiques démographiques</a:t>
            </a:r>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8023283" cy="516255"/>
          </a:xfrm>
        </p:spPr>
        <p:txBody>
          <a:bodyPr/>
          <a:lstStyle/>
          <a:p>
            <a:pPr algn="l" rtl="0"/>
            <a:r>
              <a:rPr lang="x-none" b="1" i="0" u="none" baseline="0"/>
              <a:t>Saisissez les informations relatives à votre pays</a:t>
            </a:r>
          </a:p>
        </p:txBody>
      </p:sp>
      <p:sp>
        <p:nvSpPr>
          <p:cNvPr id="5" name="Content Placeholder 3"/>
          <p:cNvSpPr txBox="1">
            <a:spLocks/>
          </p:cNvSpPr>
          <p:nvPr/>
        </p:nvSpPr>
        <p:spPr>
          <a:xfrm>
            <a:off x="685800" y="3883020"/>
            <a:ext cx="2895600" cy="1447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sz="2200" b="0" i="0" u="none" baseline="0">
                <a:solidFill>
                  <a:srgbClr val="17375D"/>
                </a:solidFill>
                <a:latin typeface="Segoe UI" pitchFamily="34" charset="0"/>
              </a:rPr>
              <a:t>Cliquez sur le lien </a:t>
            </a:r>
            <a:r>
              <a:rPr lang="x-none" sz="2200" b="1" i="0" u="none" baseline="0">
                <a:solidFill>
                  <a:srgbClr val="17375D"/>
                </a:solidFill>
                <a:latin typeface="Segoe UI" pitchFamily="34" charset="0"/>
              </a:rPr>
              <a:t>Démarrer</a:t>
            </a:r>
            <a:r>
              <a:rPr lang="x-none" sz="2200" b="0" i="0" u="none" baseline="0">
                <a:solidFill>
                  <a:srgbClr val="17375D"/>
                </a:solidFill>
                <a:latin typeface="Segoe UI" pitchFamily="34" charset="0"/>
              </a:rPr>
              <a:t> pour commencer.</a:t>
            </a:r>
            <a:endParaRPr lang="x-none" sz="2200" dirty="0">
              <a:solidFill>
                <a:srgbClr val="17375D"/>
              </a:solidFill>
              <a:latin typeface="Segoe UI" pitchFamily="34" charset="0"/>
              <a:ea typeface="Segoe UI" pitchFamily="34" charset="0"/>
              <a:cs typeface="Segoe UI" pitchFamily="34" charset="0"/>
            </a:endParaRPr>
          </a:p>
        </p:txBody>
      </p:sp>
      <p:sp>
        <p:nvSpPr>
          <p:cNvPr id="15" name="Rounded Rectangle 14"/>
          <p:cNvSpPr/>
          <p:nvPr/>
        </p:nvSpPr>
        <p:spPr>
          <a:xfrm>
            <a:off x="7579675" y="4940554"/>
            <a:ext cx="631226" cy="3270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6" name="Right Arrow 15"/>
          <p:cNvSpPr/>
          <p:nvPr/>
        </p:nvSpPr>
        <p:spPr>
          <a:xfrm rot="10800000">
            <a:off x="8179331" y="4941188"/>
            <a:ext cx="498769" cy="34014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Saisissez les informations relatives au pays Murkonia.</a:t>
            </a:r>
          </a:p>
        </p:txBody>
      </p:sp>
      <p:sp>
        <p:nvSpPr>
          <p:cNvPr id="2" name="Text Placeholder 1"/>
          <p:cNvSpPr>
            <a:spLocks noGrp="1"/>
          </p:cNvSpPr>
          <p:nvPr>
            <p:ph type="body" sz="quarter" idx="10"/>
          </p:nvPr>
        </p:nvSpPr>
        <p:spPr>
          <a:xfrm>
            <a:off x="762000" y="1219200"/>
            <a:ext cx="7696200" cy="4953000"/>
          </a:xfrm>
          <a:prstGeom prst="rect">
            <a:avLst/>
          </a:prstGeom>
        </p:spPr>
        <p:txBody>
          <a:bodyPr>
            <a:noAutofit/>
          </a:bodyPr>
          <a:lstStyle/>
          <a:p>
            <a:pPr marL="457200" indent="-457200" algn="l" rtl="0">
              <a:spcAft>
                <a:spcPts val="1800"/>
              </a:spcAft>
              <a:buFont typeface="+mj-lt"/>
              <a:buAutoNum type="arabicPeriod"/>
            </a:pPr>
            <a:r>
              <a:rPr lang="x-none" sz="2000" b="0" i="0" u="none" baseline="0"/>
              <a:t>Saisissez le nom de pays : </a:t>
            </a:r>
            <a:r>
              <a:rPr lang="x-none" sz="2000" b="1" i="0" u="none" baseline="0"/>
              <a:t>Murkonia</a:t>
            </a:r>
          </a:p>
          <a:p>
            <a:pPr marL="457200" indent="-457200" algn="l" rtl="0">
              <a:spcAft>
                <a:spcPts val="1800"/>
              </a:spcAft>
              <a:buFont typeface="+mj-lt"/>
              <a:buAutoNum type="arabicPeriod"/>
            </a:pPr>
            <a:r>
              <a:rPr lang="x-none" sz="2000" b="0" i="0" u="none" baseline="0"/>
              <a:t>Sélectionnez </a:t>
            </a:r>
            <a:r>
              <a:rPr lang="x-none" sz="2000" b="1" i="0" u="none" baseline="0"/>
              <a:t>Afficher</a:t>
            </a:r>
            <a:r>
              <a:rPr lang="x-none" sz="2000" b="0" i="0" u="none" baseline="0"/>
              <a:t> pour accéder aux informations du niveau administratif régional.</a:t>
            </a:r>
          </a:p>
          <a:p>
            <a:pPr marL="457200" indent="-457200" algn="l" rtl="0">
              <a:spcAft>
                <a:spcPts val="1800"/>
              </a:spcAft>
              <a:buFont typeface="+mj-lt"/>
              <a:buAutoNum type="arabicPeriod"/>
            </a:pPr>
            <a:r>
              <a:rPr lang="x-none" sz="2000" b="0" i="0" u="none" baseline="0"/>
              <a:t>Modifiez le nom Région en </a:t>
            </a:r>
            <a:r>
              <a:rPr lang="x-none" sz="2000" b="1" i="0" u="none" baseline="0"/>
              <a:t>Province</a:t>
            </a:r>
            <a:r>
              <a:rPr lang="x-none" sz="2000" b="0" i="0" u="none" baseline="0"/>
              <a:t>.</a:t>
            </a:r>
          </a:p>
          <a:p>
            <a:pPr marL="457200" indent="-457200" algn="l" rtl="0">
              <a:spcAft>
                <a:spcPts val="1800"/>
              </a:spcAft>
              <a:buFont typeface="+mj-lt"/>
              <a:buAutoNum type="arabicPeriod"/>
            </a:pPr>
            <a:r>
              <a:rPr lang="x-none" sz="2000" b="0" i="0" u="none" baseline="0"/>
              <a:t>Cliquez sur </a:t>
            </a:r>
            <a:r>
              <a:rPr lang="x-none" sz="2000" b="1" i="0" u="none" baseline="0"/>
              <a:t>Sauvegarder.</a:t>
            </a:r>
            <a:endParaRPr lang="x-none" sz="2000" dirty="0"/>
          </a:p>
          <a:p>
            <a:pPr marL="457200" indent="-457200" algn="l" rtl="0">
              <a:spcAft>
                <a:spcPts val="1800"/>
              </a:spcAft>
              <a:buFont typeface="+mj-lt"/>
              <a:buAutoNum type="arabicPeriod"/>
            </a:pPr>
            <a:r>
              <a:rPr lang="x-none" sz="2000" b="0" i="0" u="none" baseline="0"/>
              <a:t>Cliquez sur </a:t>
            </a:r>
            <a:r>
              <a:rPr lang="x-none" sz="2000" b="1" i="0" u="none" baseline="0"/>
              <a:t>Ajouter le type de niveau administratif &gt;</a:t>
            </a:r>
          </a:p>
          <a:p>
            <a:pPr marL="457200" indent="-457200" algn="l" rtl="0">
              <a:spcAft>
                <a:spcPts val="1800"/>
              </a:spcAft>
              <a:buFont typeface="+mj-lt"/>
              <a:buAutoNum type="arabicPeriod"/>
            </a:pPr>
            <a:r>
              <a:rPr lang="x-none" sz="2000" b="0" i="0" u="none" baseline="0"/>
              <a:t>Saisissez le nom : </a:t>
            </a:r>
            <a:r>
              <a:rPr lang="x-none" sz="2000" b="1" i="0" u="none" baseline="0"/>
              <a:t>Village</a:t>
            </a:r>
          </a:p>
          <a:p>
            <a:pPr marL="457200" indent="-457200" algn="l" rtl="0">
              <a:spcAft>
                <a:spcPts val="1800"/>
              </a:spcAft>
              <a:buFont typeface="+mj-lt"/>
              <a:buAutoNum type="arabicPeriod"/>
            </a:pPr>
            <a:r>
              <a:rPr lang="x-none" sz="2000" b="0" i="0" u="none" baseline="0"/>
              <a:t>Cliquez sur </a:t>
            </a:r>
            <a:r>
              <a:rPr lang="x-none" sz="2000" b="1" i="0" u="none" baseline="0"/>
              <a:t>Sauvegarder.</a:t>
            </a:r>
            <a:endParaRPr lang="x-none" sz="2000" dirty="0"/>
          </a:p>
          <a:p>
            <a:pPr marL="457200" indent="-457200" algn="l" rtl="0">
              <a:spcAft>
                <a:spcPts val="1200"/>
              </a:spcAft>
              <a:buFont typeface="+mj-lt"/>
              <a:buAutoNum type="arabicPeriod"/>
            </a:pPr>
            <a:r>
              <a:rPr lang="x-none" sz="2000" b="0" i="0" u="none" baseline="0"/>
              <a:t>Cliquez sur </a:t>
            </a:r>
            <a:r>
              <a:rPr lang="x-none" sz="2000" b="1" i="0" u="none" baseline="0"/>
              <a:t>Suivant.</a:t>
            </a:r>
            <a:endParaRPr lang="x-none"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Saisissez les paramètres pays pour Murkonia. </a:t>
            </a:r>
          </a:p>
        </p:txBody>
      </p:sp>
      <p:sp>
        <p:nvSpPr>
          <p:cNvPr id="8" name="Content Placeholder 2"/>
          <p:cNvSpPr txBox="1">
            <a:spLocks/>
          </p:cNvSpPr>
          <p:nvPr/>
        </p:nvSpPr>
        <p:spPr bwMode="auto">
          <a:xfrm>
            <a:off x="457200" y="1219200"/>
            <a:ext cx="3810000" cy="5105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gn="l" rtl="0">
              <a:lnSpc>
                <a:spcPct val="100000"/>
              </a:lnSpc>
              <a:spcAft>
                <a:spcPts val="1200"/>
              </a:spcAft>
              <a:buClr>
                <a:srgbClr val="066E9F"/>
              </a:buClr>
              <a:buFont typeface="Calibri" pitchFamily="34" charset="0"/>
              <a:buNone/>
              <a:defRPr/>
            </a:pPr>
            <a:r>
              <a:rPr lang="x-none" sz="1700" b="0" i="0" u="none" baseline="0" dirty="0"/>
              <a:t>Année du recensement : </a:t>
            </a:r>
            <a:r>
              <a:rPr lang="x-none" sz="1700" b="1" i="0" u="none" baseline="0" dirty="0"/>
              <a:t>2010</a:t>
            </a:r>
          </a:p>
          <a:p>
            <a:pPr marL="0" lvl="1" indent="0" algn="l" rtl="0">
              <a:lnSpc>
                <a:spcPct val="100000"/>
              </a:lnSpc>
              <a:spcAft>
                <a:spcPts val="1200"/>
              </a:spcAft>
              <a:buClr>
                <a:srgbClr val="066E9F"/>
              </a:buClr>
              <a:buNone/>
              <a:defRPr/>
            </a:pPr>
            <a:r>
              <a:rPr lang="x-none" sz="1700" b="0" i="0" u="none" baseline="0" dirty="0"/>
              <a:t>Taux de croissance de la population (%) : </a:t>
            </a:r>
            <a:r>
              <a:rPr lang="x-none" sz="1700" b="1" i="0" u="none" baseline="0" dirty="0"/>
              <a:t>4</a:t>
            </a:r>
          </a:p>
          <a:p>
            <a:pPr marL="0" lvl="1" indent="0" algn="l" rtl="0">
              <a:lnSpc>
                <a:spcPct val="100000"/>
              </a:lnSpc>
              <a:spcAft>
                <a:spcPts val="1200"/>
              </a:spcAft>
              <a:buClr>
                <a:srgbClr val="066E9F"/>
              </a:buClr>
              <a:buNone/>
              <a:defRPr/>
            </a:pPr>
            <a:r>
              <a:rPr lang="x-none" sz="1700" b="0" i="0" u="none" baseline="0" dirty="0"/>
              <a:t>Tranche d'âge pour les EAS : </a:t>
            </a:r>
            <a:r>
              <a:rPr lang="x-none" sz="1700" b="1" i="0" u="none" baseline="0" dirty="0"/>
              <a:t>5-14</a:t>
            </a:r>
          </a:p>
          <a:p>
            <a:pPr marL="0" lvl="1" indent="0" algn="l" rtl="0">
              <a:lnSpc>
                <a:spcPct val="100000"/>
              </a:lnSpc>
              <a:spcAft>
                <a:spcPts val="1200"/>
              </a:spcAft>
              <a:buClr>
                <a:srgbClr val="066E9F"/>
              </a:buClr>
              <a:buNone/>
              <a:defRPr/>
            </a:pPr>
            <a:r>
              <a:rPr lang="x-none" sz="1700" b="0" i="0" u="none" baseline="0" dirty="0"/>
              <a:t>% d'EAPS dans la population totale : </a:t>
            </a:r>
            <a:r>
              <a:rPr lang="x-none" sz="1700" b="1" i="0" u="none" baseline="0" dirty="0"/>
              <a:t>12</a:t>
            </a:r>
          </a:p>
          <a:p>
            <a:pPr marL="0" lvl="1" indent="0" algn="l" rtl="0">
              <a:lnSpc>
                <a:spcPct val="100000"/>
              </a:lnSpc>
              <a:spcAft>
                <a:spcPts val="1200"/>
              </a:spcAft>
              <a:buClr>
                <a:srgbClr val="066E9F"/>
              </a:buClr>
              <a:buNone/>
              <a:defRPr/>
            </a:pPr>
            <a:r>
              <a:rPr lang="x-none" sz="1700" b="0" i="0" u="none" baseline="0" dirty="0"/>
              <a:t>% &lt;5 ans dans population totale : </a:t>
            </a:r>
            <a:r>
              <a:rPr lang="x-none" sz="1700" b="1" i="0" u="none" baseline="0" dirty="0"/>
              <a:t>15</a:t>
            </a:r>
          </a:p>
          <a:p>
            <a:pPr marL="0" lvl="1" indent="0" algn="l" rtl="0">
              <a:lnSpc>
                <a:spcPct val="100000"/>
              </a:lnSpc>
              <a:spcAft>
                <a:spcPts val="1200"/>
              </a:spcAft>
              <a:buClr>
                <a:srgbClr val="066E9F"/>
              </a:buClr>
              <a:buNone/>
              <a:defRPr/>
            </a:pPr>
            <a:r>
              <a:rPr lang="x-none" sz="1700" b="0" i="0" u="none" baseline="0" dirty="0"/>
              <a:t>% de femmes dans la population totale : </a:t>
            </a:r>
            <a:r>
              <a:rPr lang="x-none" sz="1700" b="1" i="0" u="none" baseline="0" dirty="0"/>
              <a:t>49</a:t>
            </a:r>
          </a:p>
          <a:p>
            <a:pPr marL="0" lvl="1" indent="0" algn="l" rtl="0">
              <a:lnSpc>
                <a:spcPct val="100000"/>
              </a:lnSpc>
              <a:spcAft>
                <a:spcPts val="1200"/>
              </a:spcAft>
              <a:buClr>
                <a:srgbClr val="066E9F"/>
              </a:buClr>
              <a:buNone/>
              <a:defRPr/>
            </a:pPr>
            <a:r>
              <a:rPr lang="x-none" sz="1700" b="0" i="0" u="none" baseline="0" dirty="0"/>
              <a:t>% de la population rurale dans la population totale : </a:t>
            </a:r>
            <a:r>
              <a:rPr lang="x-none" sz="1700" b="1" i="0" u="none" baseline="0" dirty="0"/>
              <a:t>30</a:t>
            </a:r>
          </a:p>
          <a:p>
            <a:pPr marL="0" lvl="1" indent="0" algn="l" rtl="0">
              <a:lnSpc>
                <a:spcPct val="100000"/>
              </a:lnSpc>
              <a:spcAft>
                <a:spcPts val="1200"/>
              </a:spcAft>
              <a:buClr>
                <a:srgbClr val="066E9F"/>
              </a:buClr>
              <a:buNone/>
              <a:defRPr/>
            </a:pPr>
            <a:endParaRPr lang="x-none" sz="1800" b="1" dirty="0"/>
          </a:p>
          <a:p>
            <a:pPr lvl="1" algn="l" rtl="0">
              <a:buFont typeface="Calibri" pitchFamily="34" charset="0"/>
              <a:buNone/>
              <a:defRPr/>
            </a:pPr>
            <a:r>
              <a:rPr lang="x-none" b="0" i="0" u="none" baseline="0" dirty="0"/>
              <a:t>			</a:t>
            </a:r>
          </a:p>
        </p:txBody>
      </p:sp>
      <p:sp>
        <p:nvSpPr>
          <p:cNvPr id="9" name="Content Placeholder 2"/>
          <p:cNvSpPr txBox="1">
            <a:spLocks/>
          </p:cNvSpPr>
          <p:nvPr/>
        </p:nvSpPr>
        <p:spPr bwMode="auto">
          <a:xfrm>
            <a:off x="4495800" y="1143000"/>
            <a:ext cx="4419600" cy="4038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gn="l" rtl="0">
              <a:lnSpc>
                <a:spcPct val="100000"/>
              </a:lnSpc>
              <a:spcAft>
                <a:spcPts val="1200"/>
              </a:spcAft>
              <a:buClr>
                <a:srgbClr val="066E9F"/>
              </a:buClr>
              <a:buNone/>
              <a:defRPr/>
            </a:pPr>
            <a:r>
              <a:rPr lang="x-none" sz="1700" b="0" i="0" u="none" baseline="0" dirty="0"/>
              <a:t>Date de démarrage à laquelle s'appliquent </a:t>
            </a:r>
            <a:r>
              <a:rPr lang="fr-CA" sz="1700" b="0" i="0" u="none" baseline="0" dirty="0"/>
              <a:t> </a:t>
            </a:r>
            <a:r>
              <a:rPr lang="x-none" sz="1700" b="0" i="0" u="none" baseline="0" dirty="0"/>
              <a:t>les données : </a:t>
            </a:r>
            <a:r>
              <a:rPr lang="x-none" sz="1700" dirty="0"/>
              <a:t/>
            </a:r>
            <a:br>
              <a:rPr lang="x-none" sz="1700" dirty="0"/>
            </a:br>
            <a:r>
              <a:rPr lang="x-none" sz="1700" b="1" i="0" u="none" baseline="0" dirty="0"/>
              <a:t>1</a:t>
            </a:r>
            <a:r>
              <a:rPr lang="x-none" sz="1700" b="1" i="0" u="none" baseline="30000" dirty="0"/>
              <a:t>er</a:t>
            </a:r>
            <a:r>
              <a:rPr lang="x-none" sz="1700" b="1" i="0" u="none" baseline="0" dirty="0"/>
              <a:t> janvier 2014</a:t>
            </a:r>
          </a:p>
          <a:p>
            <a:pPr marL="0" lvl="1" indent="0" algn="l" rtl="0">
              <a:lnSpc>
                <a:spcPct val="100000"/>
              </a:lnSpc>
              <a:spcAft>
                <a:spcPts val="1200"/>
              </a:spcAft>
              <a:buClr>
                <a:srgbClr val="066E9F"/>
              </a:buClr>
              <a:buNone/>
              <a:defRPr/>
            </a:pPr>
            <a:r>
              <a:rPr lang="x-none" sz="1700" b="0" i="0" u="none" baseline="0" dirty="0"/>
              <a:t>Tranche d'âge pour les EAPS : </a:t>
            </a:r>
            <a:r>
              <a:rPr lang="x-none" sz="1700" b="1" i="0" u="none" baseline="0" dirty="0"/>
              <a:t>2-4</a:t>
            </a:r>
          </a:p>
          <a:p>
            <a:pPr marL="0" lvl="1" indent="0" algn="l" rtl="0">
              <a:lnSpc>
                <a:spcPct val="100000"/>
              </a:lnSpc>
              <a:spcAft>
                <a:spcPts val="1200"/>
              </a:spcAft>
              <a:buClr>
                <a:srgbClr val="066E9F"/>
              </a:buClr>
              <a:buNone/>
              <a:defRPr/>
            </a:pPr>
            <a:r>
              <a:rPr lang="x-none" sz="1700" b="0" i="0" u="none" baseline="0" dirty="0"/>
              <a:t>% 0-6 mois dans la population totale : </a:t>
            </a:r>
            <a:r>
              <a:rPr lang="x-none" sz="1700" b="1" i="0" u="none" baseline="0" dirty="0"/>
              <a:t>3</a:t>
            </a:r>
          </a:p>
          <a:p>
            <a:pPr marL="0" lvl="1" indent="0" algn="l" rtl="0">
              <a:lnSpc>
                <a:spcPct val="100000"/>
              </a:lnSpc>
              <a:spcAft>
                <a:spcPts val="1200"/>
              </a:spcAft>
              <a:buClr>
                <a:srgbClr val="066E9F"/>
              </a:buClr>
              <a:buNone/>
              <a:defRPr/>
            </a:pPr>
            <a:r>
              <a:rPr lang="x-none" sz="1700" b="0" i="0" u="none" baseline="0" dirty="0"/>
              <a:t>% des EAS dans la population totale : </a:t>
            </a:r>
            <a:r>
              <a:rPr lang="x-none" sz="1700" b="1" i="0" u="none" baseline="0" dirty="0"/>
              <a:t>25</a:t>
            </a:r>
          </a:p>
          <a:p>
            <a:pPr marL="0" lvl="1" indent="0" algn="l" rtl="0">
              <a:lnSpc>
                <a:spcPct val="100000"/>
              </a:lnSpc>
              <a:spcAft>
                <a:spcPts val="1200"/>
              </a:spcAft>
              <a:buClr>
                <a:srgbClr val="066E9F"/>
              </a:buClr>
              <a:buNone/>
              <a:defRPr/>
            </a:pPr>
            <a:r>
              <a:rPr lang="x-none" sz="1700" b="0" i="0" u="none" baseline="0" dirty="0"/>
              <a:t>% des adultes dans la population totale : </a:t>
            </a:r>
            <a:r>
              <a:rPr lang="x-none" sz="1700" b="1" i="0" u="none" baseline="0" dirty="0"/>
              <a:t>60</a:t>
            </a:r>
            <a:endParaRPr lang="x-none" sz="1700" dirty="0"/>
          </a:p>
          <a:p>
            <a:pPr marL="0" lvl="1" indent="0" algn="l" rtl="0">
              <a:lnSpc>
                <a:spcPct val="100000"/>
              </a:lnSpc>
              <a:spcAft>
                <a:spcPts val="1200"/>
              </a:spcAft>
              <a:buClr>
                <a:srgbClr val="066E9F"/>
              </a:buClr>
              <a:buNone/>
              <a:defRPr/>
            </a:pPr>
            <a:r>
              <a:rPr lang="x-none" sz="1700" b="0" i="0" u="none" baseline="0" dirty="0"/>
              <a:t>% des hommes dans la population totale : </a:t>
            </a:r>
            <a:r>
              <a:rPr lang="x-none" sz="1700" b="1" i="0" u="none" baseline="0" dirty="0"/>
              <a:t>51</a:t>
            </a:r>
            <a:r>
              <a:rPr lang="x-none" sz="1700" b="0" i="0" u="none" baseline="0" dirty="0"/>
              <a:t> </a:t>
            </a:r>
            <a:endParaRPr lang="x-none" sz="1700" dirty="0"/>
          </a:p>
        </p:txBody>
      </p:sp>
      <p:sp>
        <p:nvSpPr>
          <p:cNvPr id="10" name="Rectangle 9"/>
          <p:cNvSpPr/>
          <p:nvPr/>
        </p:nvSpPr>
        <p:spPr>
          <a:xfrm>
            <a:off x="4645020" y="5739949"/>
            <a:ext cx="3657600" cy="646331"/>
          </a:xfrm>
          <a:prstGeom prst="rect">
            <a:avLst/>
          </a:prstGeom>
        </p:spPr>
        <p:txBody>
          <a:bodyPr wrap="square">
            <a:spAutoFit/>
          </a:bodyPr>
          <a:lstStyle/>
          <a:p>
            <a:pPr marL="0" lvl="1" indent="0" algn="l" rtl="0">
              <a:lnSpc>
                <a:spcPct val="100000"/>
              </a:lnSpc>
              <a:spcAft>
                <a:spcPts val="1200"/>
              </a:spcAft>
              <a:buClr>
                <a:srgbClr val="066E9F"/>
              </a:buClr>
              <a:buNone/>
              <a:defRPr/>
            </a:pPr>
            <a:r>
              <a:rPr lang="x-none" b="1" i="0" u="none" baseline="0" dirty="0">
                <a:solidFill>
                  <a:srgbClr val="17375D"/>
                </a:solidFill>
                <a:latin typeface="Segoe UI" pitchFamily="34" charset="0"/>
              </a:rPr>
              <a:t>Lorsque vous avez terminé, cliquez sur Terminer.</a:t>
            </a:r>
            <a:endParaRPr lang="x-none" b="1" dirty="0">
              <a:solidFill>
                <a:srgbClr val="17375D"/>
              </a:solidFill>
              <a:latin typeface="Segoe UI" pitchFamily="34" charset="0"/>
              <a:ea typeface="Segoe UI" pitchFamily="34" charset="0"/>
              <a:cs typeface="Segoe U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4495800" cy="5029200"/>
          </a:xfrm>
        </p:spPr>
        <p:txBody>
          <a:bodyPr/>
          <a:lstStyle/>
          <a:p>
            <a:pPr marL="342900" indent="-342900" algn="l" rtl="0">
              <a:buFont typeface="Wingdings" panose="05000000000000000000" pitchFamily="2" charset="2"/>
              <a:buChar char="§"/>
            </a:pPr>
            <a:r>
              <a:rPr lang="x-none" sz="2200" b="0" i="0" u="none" baseline="0" dirty="0"/>
              <a:t>Une analyse de situation réalisée en 2012 montre que beaucoup de programmes nationaux n’ont pas une base de données intégrée de données MTN.</a:t>
            </a:r>
          </a:p>
          <a:p>
            <a:pPr marL="342900" indent="-342900" algn="l" rtl="0">
              <a:buFont typeface="Wingdings" panose="05000000000000000000" pitchFamily="2" charset="2"/>
              <a:buChar char="§"/>
            </a:pPr>
            <a:endParaRPr lang="x-none" dirty="0"/>
          </a:p>
          <a:p>
            <a:pPr marL="342900" indent="-342900" algn="l" rtl="0">
              <a:buFont typeface="Wingdings" panose="05000000000000000000" pitchFamily="2" charset="2"/>
              <a:buChar char="§"/>
            </a:pPr>
            <a:r>
              <a:rPr lang="x-none" sz="2200" b="0" i="0" u="none" baseline="0" dirty="0"/>
              <a:t>En février 2013, lors de leur 4</a:t>
            </a:r>
            <a:r>
              <a:rPr lang="x-none" sz="2200" b="0" i="0" u="none" baseline="30000" dirty="0"/>
              <a:t>e</a:t>
            </a:r>
            <a:r>
              <a:rPr lang="fr-CA" sz="2200" dirty="0"/>
              <a:t> </a:t>
            </a:r>
            <a:r>
              <a:rPr lang="x-none" sz="2200" b="0" i="0" u="none" baseline="0" dirty="0"/>
              <a:t>réunion, le groupe de travail sur le </a:t>
            </a:r>
            <a:r>
              <a:rPr lang="fr-CA" sz="2200" b="0" i="0" u="none" baseline="0" dirty="0"/>
              <a:t>s</a:t>
            </a:r>
            <a:r>
              <a:rPr lang="x-none" sz="2200" b="0" i="0" u="none" baseline="0" dirty="0"/>
              <a:t>uivi et l’</a:t>
            </a:r>
            <a:r>
              <a:rPr lang="fr-CA" sz="2200" b="0" i="0" u="none" baseline="0" dirty="0" err="1"/>
              <a:t>é</a:t>
            </a:r>
            <a:r>
              <a:rPr lang="x-none" sz="2200" b="0" i="0" u="none" baseline="0" dirty="0"/>
              <a:t>valuation des MTN a recommandé le développement d’une base de données intégrée des données MTN</a:t>
            </a:r>
            <a:endParaRPr lang="x-none" sz="2200" dirty="0"/>
          </a:p>
          <a:p>
            <a:endParaRPr lang="x-none" dirty="0"/>
          </a:p>
        </p:txBody>
      </p:sp>
      <p:sp>
        <p:nvSpPr>
          <p:cNvPr id="3" name="Title 2"/>
          <p:cNvSpPr>
            <a:spLocks noGrp="1"/>
          </p:cNvSpPr>
          <p:nvPr>
            <p:ph type="title"/>
          </p:nvPr>
        </p:nvSpPr>
        <p:spPr>
          <a:xfrm>
            <a:off x="135469" y="206613"/>
            <a:ext cx="1848245" cy="580787"/>
          </a:xfrm>
        </p:spPr>
        <p:txBody>
          <a:bodyPr/>
          <a:lstStyle/>
          <a:p>
            <a:pPr algn="l" rtl="0"/>
            <a:r>
              <a:rPr lang="x-none" b="1" i="0" u="none" baseline="0"/>
              <a:t>Contexte</a:t>
            </a:r>
          </a:p>
        </p:txBody>
      </p:sp>
      <p:pic>
        <p:nvPicPr>
          <p:cNvPr id="1026" name="Picture 2" descr="image-995-files.jpg (3648×27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133600"/>
            <a:ext cx="40639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49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4" name="Content Placeholder 3"/>
          <p:cNvSpPr>
            <a:spLocks noGrp="1"/>
          </p:cNvSpPr>
          <p:nvPr>
            <p:ph idx="1"/>
          </p:nvPr>
        </p:nvSpPr>
        <p:spPr/>
        <p:txBody>
          <a:bodyPr/>
          <a:lstStyle/>
          <a:p>
            <a:pPr marL="0" indent="0" algn="l" rtl="0">
              <a:spcAft>
                <a:spcPts val="1200"/>
              </a:spcAft>
              <a:buNone/>
            </a:pPr>
            <a:r>
              <a:rPr lang="x-none" b="0" i="0" u="none" baseline="0"/>
              <a:t>Vous devez ensuite choisir la maladie à inclure dans le </a:t>
            </a:r>
            <a:r>
              <a:rPr lang="x-none"/>
              <a:t/>
            </a:r>
            <a:br>
              <a:rPr lang="x-none"/>
            </a:br>
            <a:r>
              <a:rPr lang="x-none" b="0" i="0" u="none" baseline="0"/>
              <a:t>programme du pays.</a:t>
            </a:r>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4395599" cy="516255"/>
          </a:xfrm>
        </p:spPr>
        <p:txBody>
          <a:bodyPr/>
          <a:lstStyle/>
          <a:p>
            <a:pPr algn="l" rtl="0"/>
            <a:r>
              <a:rPr lang="x-none" b="1" i="0" u="none" baseline="0"/>
              <a:t>Choisissez vos maladies.</a:t>
            </a:r>
          </a:p>
        </p:txBody>
      </p:sp>
      <p:sp>
        <p:nvSpPr>
          <p:cNvPr id="5" name="Content Placeholder 3"/>
          <p:cNvSpPr txBox="1">
            <a:spLocks/>
          </p:cNvSpPr>
          <p:nvPr/>
        </p:nvSpPr>
        <p:spPr>
          <a:xfrm>
            <a:off x="685800" y="2286000"/>
            <a:ext cx="3124200" cy="12954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sz="2200" b="0" i="0" u="none" baseline="0">
                <a:solidFill>
                  <a:srgbClr val="17375D"/>
                </a:solidFill>
                <a:latin typeface="Segoe UI" pitchFamily="34" charset="0"/>
              </a:rPr>
              <a:t>Cliquez sur le lien </a:t>
            </a:r>
            <a:r>
              <a:rPr lang="x-none" sz="2200" b="1" i="0" u="none" baseline="0">
                <a:solidFill>
                  <a:srgbClr val="17375D"/>
                </a:solidFill>
                <a:latin typeface="Segoe UI" pitchFamily="34" charset="0"/>
              </a:rPr>
              <a:t>Démarrer</a:t>
            </a:r>
            <a:r>
              <a:rPr lang="x-none" sz="2200" b="0" i="0" u="none" baseline="0">
                <a:solidFill>
                  <a:srgbClr val="17375D"/>
                </a:solidFill>
                <a:latin typeface="Segoe UI" pitchFamily="34" charset="0"/>
              </a:rPr>
              <a:t> pour commencer.</a:t>
            </a:r>
            <a:endParaRPr lang="x-none" sz="2200" dirty="0">
              <a:solidFill>
                <a:srgbClr val="17375D"/>
              </a:solidFill>
              <a:latin typeface="Segoe UI" pitchFamily="34" charset="0"/>
              <a:ea typeface="Segoe UI" pitchFamily="34" charset="0"/>
              <a:cs typeface="Segoe UI" pitchFamily="34" charset="0"/>
            </a:endParaRPr>
          </a:p>
        </p:txBody>
      </p:sp>
      <p:pic>
        <p:nvPicPr>
          <p:cNvPr id="6" name="Picture 5" descr="40.PNG"/>
          <p:cNvPicPr>
            <a:picLocks noChangeAspect="1"/>
          </p:cNvPicPr>
          <p:nvPr/>
        </p:nvPicPr>
        <p:blipFill rotWithShape="1">
          <a:blip r:embed="rId3">
            <a:extLst>
              <a:ext uri="{28A0092B-C50C-407E-A947-70E740481C1C}">
                <a14:useLocalDpi xmlns:a14="http://schemas.microsoft.com/office/drawing/2010/main" val="0"/>
              </a:ext>
            </a:extLst>
          </a:blip>
          <a:srcRect l="1106" t="3307" r="40629" b="62960"/>
          <a:stretch/>
        </p:blipFill>
        <p:spPr>
          <a:xfrm>
            <a:off x="3397890" y="3175263"/>
            <a:ext cx="4713012" cy="2490943"/>
          </a:xfrm>
          <a:prstGeom prst="rect">
            <a:avLst/>
          </a:prstGeom>
        </p:spPr>
      </p:pic>
      <p:sp>
        <p:nvSpPr>
          <p:cNvPr id="11" name="Rounded Rectangle 10"/>
          <p:cNvSpPr/>
          <p:nvPr/>
        </p:nvSpPr>
        <p:spPr>
          <a:xfrm>
            <a:off x="7246835" y="4490385"/>
            <a:ext cx="633405" cy="3281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2" name="Right Arrow 11"/>
          <p:cNvSpPr/>
          <p:nvPr/>
        </p:nvSpPr>
        <p:spPr>
          <a:xfrm rot="10800000">
            <a:off x="7926328" y="4490973"/>
            <a:ext cx="500492" cy="3413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PNG"/>
          <p:cNvPicPr>
            <a:picLocks noChangeAspect="1"/>
          </p:cNvPicPr>
          <p:nvPr/>
        </p:nvPicPr>
        <p:blipFill rotWithShape="1">
          <a:blip r:embed="rId3">
            <a:extLst>
              <a:ext uri="{28A0092B-C50C-407E-A947-70E740481C1C}">
                <a14:useLocalDpi xmlns:a14="http://schemas.microsoft.com/office/drawing/2010/main" val="0"/>
              </a:ext>
            </a:extLst>
          </a:blip>
          <a:srcRect l="978" t="4221" r="2715" b="4671"/>
          <a:stretch/>
        </p:blipFill>
        <p:spPr>
          <a:xfrm>
            <a:off x="4461780" y="2114540"/>
            <a:ext cx="4281079" cy="3147324"/>
          </a:xfrm>
          <a:prstGeom prst="rect">
            <a:avLst/>
          </a:prstGeom>
          <a:ln>
            <a:solidFill>
              <a:schemeClr val="bg1"/>
            </a:solidFill>
          </a:ln>
          <a:effectLst>
            <a:outerShdw blurRad="63500" sx="102000" sy="102000" algn="ctr" rotWithShape="0">
              <a:schemeClr val="bg1">
                <a:lumMod val="65000"/>
                <a:alpha val="40000"/>
              </a:schemeClr>
            </a:outerShdw>
          </a:effectLst>
        </p:spPr>
      </p:pic>
      <p:sp>
        <p:nvSpPr>
          <p:cNvPr id="8"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 </a:t>
            </a:r>
          </a:p>
        </p:txBody>
      </p:sp>
      <p:sp>
        <p:nvSpPr>
          <p:cNvPr id="10" name="Content Placeholder 3"/>
          <p:cNvSpPr>
            <a:spLocks noGrp="1"/>
          </p:cNvSpPr>
          <p:nvPr>
            <p:ph idx="1"/>
          </p:nvPr>
        </p:nvSpPr>
        <p:spPr>
          <a:xfrm>
            <a:off x="457200" y="990600"/>
            <a:ext cx="7848600" cy="4525963"/>
          </a:xfrm>
        </p:spPr>
        <p:txBody>
          <a:bodyPr/>
          <a:lstStyle/>
          <a:p>
            <a:pPr marL="0" indent="0" algn="l" rtl="0">
              <a:spcAft>
                <a:spcPts val="1200"/>
              </a:spcAft>
              <a:buNone/>
            </a:pPr>
            <a:r>
              <a:rPr lang="x-none" b="0" i="0" u="none" baseline="0"/>
              <a:t>La base de données intégrée des données MTN utilise la convention suivante pour sélectionner les maladies :</a:t>
            </a:r>
          </a:p>
          <a:p>
            <a:pPr marL="0" indent="0" algn="l" rtl="0">
              <a:buNone/>
            </a:pPr>
            <a:endParaRPr lang="x-none" dirty="0"/>
          </a:p>
          <a:p>
            <a:pPr marL="0" indent="0" algn="l" rtl="0">
              <a:buNone/>
            </a:pPr>
            <a:endParaRPr lang="x-none" dirty="0"/>
          </a:p>
        </p:txBody>
      </p:sp>
      <p:sp>
        <p:nvSpPr>
          <p:cNvPr id="4" name="Title 3"/>
          <p:cNvSpPr>
            <a:spLocks noGrp="1"/>
          </p:cNvSpPr>
          <p:nvPr>
            <p:ph type="title"/>
          </p:nvPr>
        </p:nvSpPr>
        <p:spPr>
          <a:xfrm>
            <a:off x="152400" y="369094"/>
            <a:ext cx="4395599" cy="516255"/>
          </a:xfrm>
        </p:spPr>
        <p:txBody>
          <a:bodyPr/>
          <a:lstStyle/>
          <a:p>
            <a:pPr algn="l" rtl="0"/>
            <a:r>
              <a:rPr lang="x-none" b="1" i="0" u="none" baseline="0"/>
              <a:t>Choisissez votre maladie</a:t>
            </a:r>
          </a:p>
        </p:txBody>
      </p:sp>
      <p:grpSp>
        <p:nvGrpSpPr>
          <p:cNvPr id="35" name="Group 34"/>
          <p:cNvGrpSpPr/>
          <p:nvPr/>
        </p:nvGrpSpPr>
        <p:grpSpPr>
          <a:xfrm>
            <a:off x="228600" y="2003880"/>
            <a:ext cx="4038600" cy="1066801"/>
            <a:chOff x="381000" y="1676400"/>
            <a:chExt cx="3657600" cy="1066801"/>
          </a:xfrm>
        </p:grpSpPr>
        <p:sp>
          <p:nvSpPr>
            <p:cNvPr id="16" name="Content Placeholder 3"/>
            <p:cNvSpPr txBox="1">
              <a:spLocks/>
            </p:cNvSpPr>
            <p:nvPr/>
          </p:nvSpPr>
          <p:spPr>
            <a:xfrm>
              <a:off x="914400" y="1676401"/>
              <a:ext cx="3124200" cy="1066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b="0" i="0" u="none" baseline="0">
                  <a:solidFill>
                    <a:srgbClr val="17375D"/>
                  </a:solidFill>
                  <a:latin typeface="Segoe UI" pitchFamily="34" charset="0"/>
                </a:rPr>
                <a:t>Déplace </a:t>
              </a:r>
              <a:r>
                <a:rPr lang="x-none" b="1" i="0" u="none" baseline="0">
                  <a:solidFill>
                    <a:srgbClr val="17375D"/>
                  </a:solidFill>
                  <a:latin typeface="Segoe UI" pitchFamily="34" charset="0"/>
                </a:rPr>
                <a:t>tous</a:t>
              </a:r>
              <a:r>
                <a:rPr lang="x-none" b="0" i="0" u="none" baseline="0">
                  <a:solidFill>
                    <a:srgbClr val="17375D"/>
                  </a:solidFill>
                  <a:latin typeface="Segoe UI" pitchFamily="34" charset="0"/>
                </a:rPr>
                <a:t> les éléments de la colonne située à gauche vers celle située à droite.</a:t>
              </a:r>
              <a:endParaRPr lang="x-none" dirty="0">
                <a:solidFill>
                  <a:srgbClr val="17375D"/>
                </a:solidFill>
                <a:latin typeface="Segoe UI" pitchFamily="34" charset="0"/>
                <a:ea typeface="Segoe UI" pitchFamily="34" charset="0"/>
                <a:cs typeface="Segoe UI" pitchFamily="34" charset="0"/>
              </a:endParaRPr>
            </a:p>
          </p:txBody>
        </p:sp>
        <p:sp>
          <p:nvSpPr>
            <p:cNvPr id="24" name="Content Placeholder 3"/>
            <p:cNvSpPr txBox="1">
              <a:spLocks/>
            </p:cNvSpPr>
            <p:nvPr/>
          </p:nvSpPr>
          <p:spPr>
            <a:xfrm>
              <a:off x="381000" y="1676400"/>
              <a:ext cx="609600" cy="381000"/>
            </a:xfrm>
            <a:prstGeom prst="rect">
              <a:avLst/>
            </a:prstGeom>
          </p:spPr>
          <p:txBody>
            <a:bodyPr vert="horz" lIns="91440" tIns="45720" rIns="91440" bIns="45720" rtlCol="0">
              <a:noAutofit/>
            </a:bodyPr>
            <a:lstStyle/>
            <a:p>
              <a:pPr lvl="0" algn="r" rtl="0">
                <a:spcBef>
                  <a:spcPct val="20000"/>
                </a:spcBef>
                <a:buClr>
                  <a:srgbClr val="066E9F"/>
                </a:buClr>
                <a:buSzPct val="120000"/>
              </a:pPr>
              <a:r>
                <a:rPr lang="x-none" sz="2000" b="1" i="0" u="none" baseline="0">
                  <a:solidFill>
                    <a:srgbClr val="17375D"/>
                  </a:solidFill>
                  <a:latin typeface="Segoe UI" pitchFamily="34" charset="0"/>
                </a:rPr>
                <a:t>&gt;&gt;</a:t>
              </a:r>
              <a:endParaRPr lang="x-none" sz="2000" b="1" dirty="0">
                <a:solidFill>
                  <a:srgbClr val="17375D"/>
                </a:solidFill>
                <a:latin typeface="Segoe UI" pitchFamily="34" charset="0"/>
                <a:ea typeface="Segoe UI" pitchFamily="34" charset="0"/>
                <a:cs typeface="Segoe UI" pitchFamily="34" charset="0"/>
              </a:endParaRPr>
            </a:p>
          </p:txBody>
        </p:sp>
      </p:grpSp>
      <p:grpSp>
        <p:nvGrpSpPr>
          <p:cNvPr id="36" name="Group 35"/>
          <p:cNvGrpSpPr/>
          <p:nvPr/>
        </p:nvGrpSpPr>
        <p:grpSpPr>
          <a:xfrm>
            <a:off x="279400" y="2971800"/>
            <a:ext cx="3810000" cy="1066800"/>
            <a:chOff x="381000" y="2819400"/>
            <a:chExt cx="3810000" cy="1066800"/>
          </a:xfrm>
        </p:grpSpPr>
        <p:sp>
          <p:nvSpPr>
            <p:cNvPr id="21" name="Content Placeholder 3"/>
            <p:cNvSpPr txBox="1">
              <a:spLocks/>
            </p:cNvSpPr>
            <p:nvPr/>
          </p:nvSpPr>
          <p:spPr>
            <a:xfrm>
              <a:off x="914400" y="2819400"/>
              <a:ext cx="3276600" cy="1066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b="0" i="0" u="none" baseline="0">
                  <a:solidFill>
                    <a:srgbClr val="17375D"/>
                  </a:solidFill>
                  <a:latin typeface="Segoe UI" pitchFamily="34" charset="0"/>
                </a:rPr>
                <a:t>Déplace </a:t>
              </a:r>
              <a:r>
                <a:rPr lang="x-none" b="1" i="0" u="none" baseline="0">
                  <a:solidFill>
                    <a:srgbClr val="17375D"/>
                  </a:solidFill>
                  <a:latin typeface="Segoe UI" pitchFamily="34" charset="0"/>
                </a:rPr>
                <a:t>uniquement</a:t>
              </a:r>
              <a:r>
                <a:rPr lang="x-none" b="0" i="0" u="none" baseline="0">
                  <a:solidFill>
                    <a:srgbClr val="17375D"/>
                  </a:solidFill>
                  <a:latin typeface="Segoe UI" pitchFamily="34" charset="0"/>
                </a:rPr>
                <a:t> les éléments </a:t>
              </a:r>
              <a:r>
                <a:rPr lang="x-none" b="1" i="0" u="none" baseline="0">
                  <a:solidFill>
                    <a:srgbClr val="17375D"/>
                  </a:solidFill>
                  <a:latin typeface="Segoe UI" pitchFamily="34" charset="0"/>
                </a:rPr>
                <a:t>sélectionnés</a:t>
              </a:r>
              <a:r>
                <a:rPr lang="x-none" b="0" i="0" u="none" baseline="0">
                  <a:solidFill>
                    <a:srgbClr val="17375D"/>
                  </a:solidFill>
                  <a:latin typeface="Segoe UI" pitchFamily="34" charset="0"/>
                </a:rPr>
                <a:t> de la colonne de gauche vers celle située à droite.</a:t>
              </a:r>
              <a:endParaRPr lang="x-none" dirty="0">
                <a:solidFill>
                  <a:srgbClr val="17375D"/>
                </a:solidFill>
                <a:latin typeface="Segoe UI" pitchFamily="34" charset="0"/>
                <a:ea typeface="Segoe UI" pitchFamily="34" charset="0"/>
                <a:cs typeface="Segoe UI" pitchFamily="34" charset="0"/>
              </a:endParaRPr>
            </a:p>
          </p:txBody>
        </p:sp>
        <p:sp>
          <p:nvSpPr>
            <p:cNvPr id="25" name="Content Placeholder 3"/>
            <p:cNvSpPr txBox="1">
              <a:spLocks/>
            </p:cNvSpPr>
            <p:nvPr/>
          </p:nvSpPr>
          <p:spPr>
            <a:xfrm>
              <a:off x="381000" y="2819400"/>
              <a:ext cx="609600" cy="381000"/>
            </a:xfrm>
            <a:prstGeom prst="rect">
              <a:avLst/>
            </a:prstGeom>
          </p:spPr>
          <p:txBody>
            <a:bodyPr vert="horz" lIns="91440" tIns="45720" rIns="91440" bIns="45720" rtlCol="0">
              <a:noAutofit/>
            </a:bodyPr>
            <a:lstStyle/>
            <a:p>
              <a:pPr lvl="0" algn="r" rtl="0">
                <a:spcBef>
                  <a:spcPct val="20000"/>
                </a:spcBef>
                <a:buClr>
                  <a:srgbClr val="066E9F"/>
                </a:buClr>
                <a:buSzPct val="120000"/>
              </a:pPr>
              <a:r>
                <a:rPr lang="x-none" sz="2000" b="1" i="0" u="none" baseline="0">
                  <a:solidFill>
                    <a:srgbClr val="17375D"/>
                  </a:solidFill>
                  <a:latin typeface="Segoe UI" pitchFamily="34" charset="0"/>
                </a:rPr>
                <a:t>&gt;</a:t>
              </a:r>
              <a:endParaRPr lang="x-none" sz="2000" b="1" dirty="0">
                <a:solidFill>
                  <a:srgbClr val="17375D"/>
                </a:solidFill>
                <a:latin typeface="Segoe UI" pitchFamily="34" charset="0"/>
                <a:ea typeface="Segoe UI" pitchFamily="34" charset="0"/>
                <a:cs typeface="Segoe UI" pitchFamily="34" charset="0"/>
              </a:endParaRPr>
            </a:p>
          </p:txBody>
        </p:sp>
      </p:grpSp>
      <p:grpSp>
        <p:nvGrpSpPr>
          <p:cNvPr id="37" name="Group 36"/>
          <p:cNvGrpSpPr/>
          <p:nvPr/>
        </p:nvGrpSpPr>
        <p:grpSpPr>
          <a:xfrm>
            <a:off x="215900" y="4178300"/>
            <a:ext cx="3873500" cy="1079500"/>
            <a:chOff x="304800" y="3962400"/>
            <a:chExt cx="3873500" cy="1079500"/>
          </a:xfrm>
        </p:grpSpPr>
        <p:sp>
          <p:nvSpPr>
            <p:cNvPr id="22" name="Content Placeholder 3"/>
            <p:cNvSpPr txBox="1">
              <a:spLocks/>
            </p:cNvSpPr>
            <p:nvPr/>
          </p:nvSpPr>
          <p:spPr>
            <a:xfrm>
              <a:off x="901700" y="3975100"/>
              <a:ext cx="3276600" cy="1066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b="0" i="0" u="none" baseline="0">
                  <a:solidFill>
                    <a:srgbClr val="17375D"/>
                  </a:solidFill>
                  <a:latin typeface="Segoe UI" pitchFamily="34" charset="0"/>
                </a:rPr>
                <a:t>Déplace </a:t>
              </a:r>
              <a:r>
                <a:rPr lang="x-none" b="1" i="0" u="none" baseline="0">
                  <a:solidFill>
                    <a:srgbClr val="17375D"/>
                  </a:solidFill>
                  <a:latin typeface="Segoe UI" pitchFamily="34" charset="0"/>
                </a:rPr>
                <a:t>uniquement</a:t>
              </a:r>
              <a:r>
                <a:rPr lang="x-none" b="0" i="0" u="none" baseline="0">
                  <a:solidFill>
                    <a:srgbClr val="17375D"/>
                  </a:solidFill>
                  <a:latin typeface="Segoe UI" pitchFamily="34" charset="0"/>
                </a:rPr>
                <a:t> les éléments </a:t>
              </a:r>
              <a:r>
                <a:rPr lang="x-none" b="1" i="0" u="none" baseline="0">
                  <a:solidFill>
                    <a:srgbClr val="17375D"/>
                  </a:solidFill>
                  <a:latin typeface="Segoe UI" pitchFamily="34" charset="0"/>
                </a:rPr>
                <a:t>sélectionnés</a:t>
              </a:r>
              <a:r>
                <a:rPr lang="x-none" b="0" i="0" u="none" baseline="0">
                  <a:solidFill>
                    <a:srgbClr val="17375D"/>
                  </a:solidFill>
                  <a:latin typeface="Segoe UI" pitchFamily="34" charset="0"/>
                </a:rPr>
                <a:t> de la colonne de droite vers celle située à gauche.</a:t>
              </a:r>
              <a:endParaRPr lang="x-none" dirty="0">
                <a:solidFill>
                  <a:srgbClr val="17375D"/>
                </a:solidFill>
                <a:latin typeface="Segoe UI" pitchFamily="34" charset="0"/>
                <a:ea typeface="Segoe UI" pitchFamily="34" charset="0"/>
                <a:cs typeface="Segoe UI" pitchFamily="34" charset="0"/>
              </a:endParaRPr>
            </a:p>
          </p:txBody>
        </p:sp>
        <p:sp>
          <p:nvSpPr>
            <p:cNvPr id="26" name="Content Placeholder 3"/>
            <p:cNvSpPr txBox="1">
              <a:spLocks/>
            </p:cNvSpPr>
            <p:nvPr/>
          </p:nvSpPr>
          <p:spPr>
            <a:xfrm>
              <a:off x="304800" y="3962400"/>
              <a:ext cx="609600" cy="381000"/>
            </a:xfrm>
            <a:prstGeom prst="rect">
              <a:avLst/>
            </a:prstGeom>
          </p:spPr>
          <p:txBody>
            <a:bodyPr vert="horz" lIns="91440" tIns="45720" rIns="91440" bIns="45720" rtlCol="0">
              <a:noAutofit/>
            </a:bodyPr>
            <a:lstStyle/>
            <a:p>
              <a:pPr lvl="0" algn="r" rtl="0">
                <a:spcBef>
                  <a:spcPct val="20000"/>
                </a:spcBef>
                <a:buClr>
                  <a:srgbClr val="066E9F"/>
                </a:buClr>
                <a:buSzPct val="120000"/>
              </a:pPr>
              <a:r>
                <a:rPr lang="x-none" sz="2000" b="1" i="0" u="none" baseline="0">
                  <a:solidFill>
                    <a:srgbClr val="17375D"/>
                  </a:solidFill>
                  <a:latin typeface="Segoe UI" pitchFamily="34" charset="0"/>
                </a:rPr>
                <a:t>&lt;</a:t>
              </a:r>
              <a:endParaRPr lang="x-none" sz="2000" b="1" dirty="0">
                <a:solidFill>
                  <a:srgbClr val="17375D"/>
                </a:solidFill>
                <a:latin typeface="Segoe UI" pitchFamily="34" charset="0"/>
                <a:ea typeface="Segoe UI" pitchFamily="34" charset="0"/>
                <a:cs typeface="Segoe UI" pitchFamily="34" charset="0"/>
              </a:endParaRPr>
            </a:p>
          </p:txBody>
        </p:sp>
      </p:grpSp>
      <p:grpSp>
        <p:nvGrpSpPr>
          <p:cNvPr id="38" name="Group 37"/>
          <p:cNvGrpSpPr/>
          <p:nvPr/>
        </p:nvGrpSpPr>
        <p:grpSpPr>
          <a:xfrm>
            <a:off x="203200" y="5410200"/>
            <a:ext cx="3733800" cy="1066800"/>
            <a:chOff x="304800" y="5105400"/>
            <a:chExt cx="3733800" cy="1066800"/>
          </a:xfrm>
        </p:grpSpPr>
        <p:sp>
          <p:nvSpPr>
            <p:cNvPr id="23" name="Content Placeholder 3"/>
            <p:cNvSpPr txBox="1">
              <a:spLocks/>
            </p:cNvSpPr>
            <p:nvPr/>
          </p:nvSpPr>
          <p:spPr>
            <a:xfrm>
              <a:off x="914400" y="5105400"/>
              <a:ext cx="3124200" cy="1066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b="0" i="0" u="none" baseline="0">
                  <a:solidFill>
                    <a:srgbClr val="17375D"/>
                  </a:solidFill>
                  <a:latin typeface="Segoe UI" pitchFamily="34" charset="0"/>
                </a:rPr>
                <a:t>Déplace </a:t>
              </a:r>
              <a:r>
                <a:rPr lang="x-none" b="1" i="0" u="none" baseline="0">
                  <a:solidFill>
                    <a:srgbClr val="17375D"/>
                  </a:solidFill>
                  <a:latin typeface="Segoe UI" pitchFamily="34" charset="0"/>
                </a:rPr>
                <a:t>tous</a:t>
              </a:r>
              <a:r>
                <a:rPr lang="x-none" b="0" i="0" u="none" baseline="0">
                  <a:solidFill>
                    <a:srgbClr val="17375D"/>
                  </a:solidFill>
                  <a:latin typeface="Segoe UI" pitchFamily="34" charset="0"/>
                </a:rPr>
                <a:t> les éléments de la colonne située à droite vers celle située à gauche.</a:t>
              </a:r>
              <a:endParaRPr lang="x-none" dirty="0">
                <a:solidFill>
                  <a:srgbClr val="17375D"/>
                </a:solidFill>
                <a:latin typeface="Segoe UI" pitchFamily="34" charset="0"/>
                <a:ea typeface="Segoe UI" pitchFamily="34" charset="0"/>
                <a:cs typeface="Segoe UI" pitchFamily="34" charset="0"/>
              </a:endParaRPr>
            </a:p>
          </p:txBody>
        </p:sp>
        <p:sp>
          <p:nvSpPr>
            <p:cNvPr id="27" name="Content Placeholder 3"/>
            <p:cNvSpPr txBox="1">
              <a:spLocks/>
            </p:cNvSpPr>
            <p:nvPr/>
          </p:nvSpPr>
          <p:spPr>
            <a:xfrm>
              <a:off x="304800" y="5105400"/>
              <a:ext cx="609600" cy="381000"/>
            </a:xfrm>
            <a:prstGeom prst="rect">
              <a:avLst/>
            </a:prstGeom>
          </p:spPr>
          <p:txBody>
            <a:bodyPr vert="horz" lIns="91440" tIns="45720" rIns="91440" bIns="45720" rtlCol="0">
              <a:noAutofit/>
            </a:bodyPr>
            <a:lstStyle/>
            <a:p>
              <a:pPr lvl="0" algn="r" rtl="0">
                <a:spcBef>
                  <a:spcPct val="20000"/>
                </a:spcBef>
                <a:buClr>
                  <a:srgbClr val="066E9F"/>
                </a:buClr>
                <a:buSzPct val="120000"/>
              </a:pPr>
              <a:r>
                <a:rPr lang="x-none" sz="2000" b="1" i="0" u="none" baseline="0">
                  <a:solidFill>
                    <a:srgbClr val="17375D"/>
                  </a:solidFill>
                  <a:latin typeface="Segoe UI" pitchFamily="34" charset="0"/>
                </a:rPr>
                <a:t>&lt;&lt;</a:t>
              </a:r>
              <a:endParaRPr lang="x-none" sz="2000" b="1" dirty="0">
                <a:solidFill>
                  <a:srgbClr val="17375D"/>
                </a:solidFill>
                <a:latin typeface="Segoe UI" pitchFamily="34" charset="0"/>
                <a:ea typeface="Segoe UI" pitchFamily="34" charset="0"/>
                <a:cs typeface="Segoe UI" pitchFamily="34" charset="0"/>
              </a:endParaRPr>
            </a:p>
          </p:txBody>
        </p:sp>
      </p:grpSp>
      <p:sp>
        <p:nvSpPr>
          <p:cNvPr id="28" name="Content Placeholder 3"/>
          <p:cNvSpPr txBox="1">
            <a:spLocks/>
          </p:cNvSpPr>
          <p:nvPr/>
        </p:nvSpPr>
        <p:spPr>
          <a:xfrm>
            <a:off x="4252680" y="5588847"/>
            <a:ext cx="4800600" cy="1066800"/>
          </a:xfrm>
          <a:prstGeom prst="rect">
            <a:avLst/>
          </a:prstGeom>
        </p:spPr>
        <p:txBody>
          <a:bodyPr vert="horz" lIns="91440" tIns="45720" rIns="91440" bIns="45720" rtlCol="0">
            <a:noAutofit/>
          </a:bodyPr>
          <a:lstStyle/>
          <a:p>
            <a:pPr lvl="0" algn="l" rtl="0">
              <a:spcBef>
                <a:spcPct val="20000"/>
              </a:spcBef>
              <a:buClr>
                <a:srgbClr val="066E9F"/>
              </a:buClr>
              <a:buSzPct val="120000"/>
            </a:pPr>
            <a:r>
              <a:rPr lang="x-none" b="1" i="0" u="none" baseline="0">
                <a:solidFill>
                  <a:srgbClr val="17375D"/>
                </a:solidFill>
                <a:latin typeface="Segoe UI" pitchFamily="34" charset="0"/>
              </a:rPr>
              <a:t>Ajouter une nouvelle maladie </a:t>
            </a:r>
            <a:r>
              <a:rPr lang="x-none" b="0" i="0" u="none" baseline="0">
                <a:solidFill>
                  <a:srgbClr val="17375D"/>
                </a:solidFill>
                <a:latin typeface="Segoe UI" pitchFamily="34" charset="0"/>
              </a:rPr>
              <a:t>vous permet d'ajouter une autre maladie à la liste.</a:t>
            </a:r>
            <a:endParaRPr lang="x-none" dirty="0">
              <a:solidFill>
                <a:srgbClr val="17375D"/>
              </a:solidFill>
              <a:latin typeface="Segoe UI" pitchFamily="34" charset="0"/>
              <a:ea typeface="Segoe UI" pitchFamily="34" charset="0"/>
              <a:cs typeface="Segoe UI" pitchFamily="34" charset="0"/>
            </a:endParaRPr>
          </a:p>
        </p:txBody>
      </p:sp>
      <p:sp>
        <p:nvSpPr>
          <p:cNvPr id="43" name="Rounded Rectangle 42"/>
          <p:cNvSpPr/>
          <p:nvPr/>
        </p:nvSpPr>
        <p:spPr>
          <a:xfrm>
            <a:off x="6433313" y="3889329"/>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4" name="Rounded Rectangle 43"/>
          <p:cNvSpPr/>
          <p:nvPr/>
        </p:nvSpPr>
        <p:spPr>
          <a:xfrm>
            <a:off x="6433313" y="3714238"/>
            <a:ext cx="371122" cy="17280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5" name="Rounded Rectangle 44"/>
          <p:cNvSpPr/>
          <p:nvPr/>
        </p:nvSpPr>
        <p:spPr>
          <a:xfrm>
            <a:off x="6433313" y="3350679"/>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6" name="Rounded Rectangle 45"/>
          <p:cNvSpPr/>
          <p:nvPr/>
        </p:nvSpPr>
        <p:spPr>
          <a:xfrm>
            <a:off x="6433313" y="3532796"/>
            <a:ext cx="371122" cy="167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7" name="Right Arrow 46"/>
          <p:cNvSpPr/>
          <p:nvPr/>
        </p:nvSpPr>
        <p:spPr>
          <a:xfrm>
            <a:off x="6350001" y="4359666"/>
            <a:ext cx="87101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8" name="Right Arrow 47"/>
          <p:cNvSpPr/>
          <p:nvPr/>
        </p:nvSpPr>
        <p:spPr>
          <a:xfrm rot="10800000">
            <a:off x="6002866" y="4563366"/>
            <a:ext cx="908049"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49" name="Rounded Rectangle 48"/>
          <p:cNvSpPr/>
          <p:nvPr/>
        </p:nvSpPr>
        <p:spPr>
          <a:xfrm>
            <a:off x="4554506" y="4812855"/>
            <a:ext cx="1001501" cy="1492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50" name="Right Arrow 49"/>
          <p:cNvSpPr/>
          <p:nvPr/>
        </p:nvSpPr>
        <p:spPr>
          <a:xfrm rot="16200000">
            <a:off x="4740924" y="5168755"/>
            <a:ext cx="609600" cy="27968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animBg="1"/>
      <p:bldP spid="44" grpId="0" animBg="1"/>
      <p:bldP spid="45" grpId="0" animBg="1"/>
      <p:bldP spid="46" grpId="0" animBg="1"/>
      <p:bldP spid="47" grpId="0" animBg="1"/>
      <p:bldP spid="48" grpId="0" animBg="1"/>
      <p:bldP spid="49" grpId="0" animBg="1"/>
      <p:bldP spid="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304800" y="4220040"/>
            <a:ext cx="7391400" cy="2362200"/>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3" name="Title 2"/>
          <p:cNvSpPr>
            <a:spLocks noGrp="1"/>
          </p:cNvSpPr>
          <p:nvPr>
            <p:ph type="title"/>
          </p:nvPr>
        </p:nvSpPr>
        <p:spPr/>
        <p:txBody>
          <a:bodyPr/>
          <a:lstStyle/>
          <a:p>
            <a:pPr rtl="0"/>
            <a:r>
              <a:rPr lang="x-none" b="1" i="0" u="none" baseline="0"/>
              <a:t>Choisissez les maladies pour Murkonia</a:t>
            </a:r>
          </a:p>
        </p:txBody>
      </p:sp>
      <p:sp>
        <p:nvSpPr>
          <p:cNvPr id="2" name="Text Placeholder 1"/>
          <p:cNvSpPr>
            <a:spLocks noGrp="1"/>
          </p:cNvSpPr>
          <p:nvPr>
            <p:ph type="body" sz="quarter" idx="10"/>
          </p:nvPr>
        </p:nvSpPr>
        <p:spPr>
          <a:xfrm>
            <a:off x="914400" y="1143000"/>
            <a:ext cx="7315200" cy="4953000"/>
          </a:xfrm>
          <a:prstGeom prst="rect">
            <a:avLst/>
          </a:prstGeom>
        </p:spPr>
        <p:txBody>
          <a:bodyPr>
            <a:noAutofit/>
          </a:bodyPr>
          <a:lstStyle/>
          <a:p>
            <a:pPr marL="0" indent="0" algn="l" rtl="0">
              <a:spcAft>
                <a:spcPts val="1200"/>
              </a:spcAft>
              <a:buNone/>
            </a:pPr>
            <a:r>
              <a:rPr lang="x-none" b="0" i="0" u="none" baseline="0" dirty="0"/>
              <a:t>Supposons que le programme de lutte contre les MTN de Murkonia comprend les 17 maladies tropicales négligées. Utilisez toutes les flèches pour déplacer les maladies d'une colonne à l'autre.</a:t>
            </a:r>
          </a:p>
          <a:p>
            <a:pPr marL="0" indent="0" algn="l" rtl="0">
              <a:spcAft>
                <a:spcPts val="1200"/>
              </a:spcAft>
              <a:buNone/>
            </a:pPr>
            <a:r>
              <a:rPr lang="x-none" b="0" i="0" u="none" baseline="0" dirty="0"/>
              <a:t>Une fois que vous avez </a:t>
            </a:r>
            <a:r>
              <a:rPr lang="fr-CA" b="0" i="0" u="none" baseline="0" dirty="0"/>
              <a:t>test</a:t>
            </a:r>
            <a:r>
              <a:rPr lang="x-none" b="0" i="0" u="none" baseline="0" dirty="0"/>
              <a:t>é les quatre flèches, déplacez toutes les maladies situées dans la colonne de droite et cliquez sur </a:t>
            </a:r>
            <a:r>
              <a:rPr lang="x-none" b="1" i="0" u="none" baseline="0" dirty="0"/>
              <a:t>Terminer</a:t>
            </a:r>
            <a:r>
              <a:rPr lang="x-none" b="0" i="0" u="none" baseline="0" dirty="0"/>
              <a:t>.</a:t>
            </a:r>
          </a:p>
        </p:txBody>
      </p:sp>
      <p:sp>
        <p:nvSpPr>
          <p:cNvPr id="6" name="TextBox 5"/>
          <p:cNvSpPr txBox="1"/>
          <p:nvPr/>
        </p:nvSpPr>
        <p:spPr>
          <a:xfrm>
            <a:off x="914400" y="4482660"/>
            <a:ext cx="6248400" cy="1831271"/>
          </a:xfrm>
          <a:prstGeom prst="rect">
            <a:avLst/>
          </a:prstGeom>
          <a:noFill/>
        </p:spPr>
        <p:txBody>
          <a:bodyPr wrap="square" rtlCol="0">
            <a:spAutoFit/>
          </a:bodyPr>
          <a:lstStyle/>
          <a:p>
            <a:pPr algn="l" rtl="0">
              <a:spcAft>
                <a:spcPts val="600"/>
              </a:spcAft>
            </a:pPr>
            <a:r>
              <a:rPr lang="x-none" b="1" i="0" u="none" baseline="0">
                <a:solidFill>
                  <a:srgbClr val="066E9F"/>
                </a:solidFill>
                <a:latin typeface="Segoe UI" pitchFamily="34" charset="0"/>
              </a:rPr>
              <a:t>Petite astuce </a:t>
            </a:r>
          </a:p>
          <a:p>
            <a:pPr algn="l" rtl="0"/>
            <a:r>
              <a:rPr lang="x-none" b="1" i="0" u="none" baseline="0">
                <a:solidFill>
                  <a:srgbClr val="17375D"/>
                </a:solidFill>
                <a:latin typeface="Segoe UI" pitchFamily="34" charset="0"/>
              </a:rPr>
              <a:t>Vous pouvez sélectionner plusieurs maladies à la fois </a:t>
            </a:r>
            <a:r>
              <a:rPr lang="x-none" b="0" i="0" u="none" baseline="0">
                <a:solidFill>
                  <a:srgbClr val="17375D"/>
                </a:solidFill>
                <a:latin typeface="Segoe UI" pitchFamily="34" charset="0"/>
              </a:rPr>
              <a:t>en appuyant sur la </a:t>
            </a:r>
            <a:r>
              <a:rPr lang="x-none" b="1" i="0" u="none" baseline="0">
                <a:solidFill>
                  <a:srgbClr val="17375D"/>
                </a:solidFill>
                <a:latin typeface="Segoe UI" pitchFamily="34" charset="0"/>
              </a:rPr>
              <a:t>touche</a:t>
            </a:r>
            <a:r>
              <a:rPr lang="x-none" b="0" i="0" u="none" baseline="0">
                <a:solidFill>
                  <a:srgbClr val="17375D"/>
                </a:solidFill>
                <a:latin typeface="Segoe UI" pitchFamily="34" charset="0"/>
              </a:rPr>
              <a:t> </a:t>
            </a:r>
            <a:r>
              <a:rPr lang="x-none" b="1" i="0" u="none" baseline="0">
                <a:solidFill>
                  <a:srgbClr val="17375D"/>
                </a:solidFill>
                <a:latin typeface="Segoe UI" pitchFamily="34" charset="0"/>
              </a:rPr>
              <a:t>ctrl </a:t>
            </a:r>
            <a:r>
              <a:rPr lang="x-none" b="0" i="0" u="none" baseline="0">
                <a:solidFill>
                  <a:srgbClr val="17375D"/>
                </a:solidFill>
                <a:latin typeface="Segoe UI" pitchFamily="34" charset="0"/>
              </a:rPr>
              <a:t>tout en cliquant sur les noms de la maladie. Une fois les noms mis en surbrillance, cliquez sur le bouton de la flèche unique </a:t>
            </a:r>
            <a:r>
              <a:rPr lang="x-none" b="1" i="0" u="none" baseline="0">
                <a:solidFill>
                  <a:srgbClr val="17375D"/>
                </a:solidFill>
                <a:latin typeface="Segoe UI" pitchFamily="34" charset="0"/>
              </a:rPr>
              <a:t>&gt;</a:t>
            </a:r>
            <a:r>
              <a:rPr lang="x-none" b="0" i="0" u="none" baseline="0">
                <a:solidFill>
                  <a:srgbClr val="17375D"/>
                </a:solidFill>
                <a:latin typeface="Segoe UI" pitchFamily="34" charset="0"/>
              </a:rPr>
              <a:t> pour déplacer les maladies vers la colonne de droite.</a:t>
            </a:r>
            <a:endParaRPr lang="x-none" dirty="0">
              <a:solidFill>
                <a:srgbClr val="17375D"/>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4" name="Content Placeholder 3"/>
          <p:cNvSpPr>
            <a:spLocks noGrp="1"/>
          </p:cNvSpPr>
          <p:nvPr>
            <p:ph idx="1"/>
          </p:nvPr>
        </p:nvSpPr>
        <p:spPr/>
        <p:txBody>
          <a:bodyPr>
            <a:noAutofit/>
          </a:bodyPr>
          <a:lstStyle/>
          <a:p>
            <a:pPr marL="0" lvl="1" indent="0" algn="l" rtl="0">
              <a:spcAft>
                <a:spcPts val="1800"/>
              </a:spcAft>
              <a:buNone/>
            </a:pPr>
            <a:r>
              <a:rPr lang="x-none" sz="2200" b="0" i="0" u="none" baseline="0"/>
              <a:t>Les données démographiques sont ajoutées à la base de données intégrée des données MTN à l'aide de tableurs Excel, en trois étapes pour chaque niveau. </a:t>
            </a:r>
          </a:p>
          <a:p>
            <a:pPr marL="0" lvl="1" indent="0" algn="l" rtl="0">
              <a:spcAft>
                <a:spcPts val="1200"/>
              </a:spcAft>
              <a:buNone/>
            </a:pPr>
            <a:r>
              <a:rPr lang="x-none" sz="2200" b="0" i="0" u="none" baseline="0"/>
              <a:t>Les étapes à suivre sont les suivantes :</a:t>
            </a:r>
          </a:p>
          <a:p>
            <a:pPr marL="640080" lvl="1" indent="-457200" algn="l" rtl="0">
              <a:spcAft>
                <a:spcPts val="1200"/>
              </a:spcAft>
              <a:buFont typeface="+mj-lt"/>
              <a:buAutoNum type="arabicPeriod"/>
            </a:pPr>
            <a:r>
              <a:rPr lang="x-none" sz="2200" b="0" i="0" u="none" baseline="0">
                <a:latin typeface="Segoe UI Semibold" pitchFamily="34" charset="0"/>
              </a:rPr>
              <a:t>Téléchargez le fichier d'importation.</a:t>
            </a:r>
          </a:p>
          <a:p>
            <a:pPr marL="640080" lvl="1" indent="-457200" algn="l" rtl="0">
              <a:spcAft>
                <a:spcPts val="1200"/>
              </a:spcAft>
              <a:buFont typeface="+mj-lt"/>
              <a:buAutoNum type="arabicPeriod"/>
            </a:pPr>
            <a:r>
              <a:rPr lang="x-none" sz="2200" b="0" i="0" u="none" baseline="0">
                <a:latin typeface="Segoe UI Semibold" pitchFamily="34" charset="0"/>
              </a:rPr>
              <a:t>Remplissez ce fichier à l'aide des données pays.</a:t>
            </a:r>
          </a:p>
          <a:p>
            <a:pPr marL="640080" lvl="1" indent="-457200" algn="l" rtl="0">
              <a:spcAft>
                <a:spcPts val="1200"/>
              </a:spcAft>
              <a:buFont typeface="+mj-lt"/>
              <a:buAutoNum type="arabicPeriod"/>
            </a:pPr>
            <a:r>
              <a:rPr lang="x-none" sz="2200" b="0" i="0" u="none" baseline="0">
                <a:latin typeface="Segoe UI Semibold" pitchFamily="34" charset="0"/>
              </a:rPr>
              <a:t>Importez le fichier d'importation.</a:t>
            </a:r>
          </a:p>
          <a:p>
            <a:pPr marL="0" lvl="1" indent="0" algn="l" rtl="0">
              <a:buNone/>
            </a:pPr>
            <a:endParaRPr lang="x-none" sz="2400" dirty="0"/>
          </a:p>
          <a:p>
            <a:pPr algn="l" rtl="0">
              <a:buNone/>
            </a:pPr>
            <a:endParaRPr lang="x-none" dirty="0"/>
          </a:p>
        </p:txBody>
      </p:sp>
      <p:sp>
        <p:nvSpPr>
          <p:cNvPr id="2" name="Title 1"/>
          <p:cNvSpPr>
            <a:spLocks noGrp="1"/>
          </p:cNvSpPr>
          <p:nvPr>
            <p:ph type="title"/>
          </p:nvPr>
        </p:nvSpPr>
        <p:spPr>
          <a:xfrm>
            <a:off x="152400" y="369094"/>
            <a:ext cx="5909423" cy="516255"/>
          </a:xfrm>
        </p:spPr>
        <p:txBody>
          <a:bodyPr/>
          <a:lstStyle/>
          <a:p>
            <a:pPr algn="l" rtl="0"/>
            <a:r>
              <a:rPr lang="x-none" b="1" i="0" u="none" baseline="0"/>
              <a:t>Ajouter des niveaux administratifs </a:t>
            </a:r>
          </a:p>
        </p:txBody>
      </p:sp>
      <p:sp>
        <p:nvSpPr>
          <p:cNvPr id="10" name="Rectangle 9"/>
          <p:cNvSpPr/>
          <p:nvPr/>
        </p:nvSpPr>
        <p:spPr>
          <a:xfrm>
            <a:off x="-10903" y="5105400"/>
            <a:ext cx="9144000" cy="147139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1" name="TextBox 10"/>
          <p:cNvSpPr txBox="1"/>
          <p:nvPr/>
        </p:nvSpPr>
        <p:spPr>
          <a:xfrm>
            <a:off x="838200" y="5387520"/>
            <a:ext cx="7391400" cy="87716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 </a:t>
            </a:r>
            <a:r>
              <a:rPr lang="x-none" sz="1700" b="1" i="0" u="none" baseline="0">
                <a:solidFill>
                  <a:srgbClr val="17375D"/>
                </a:solidFill>
                <a:latin typeface="Segoe UI" pitchFamily="34" charset="0"/>
              </a:rPr>
              <a:t>Vous devez utiliser les fichiers d'importation téléchargés à partir de la base de données</a:t>
            </a:r>
            <a:r>
              <a:rPr lang="x-none" sz="1700" b="0" i="0" u="none" baseline="0">
                <a:solidFill>
                  <a:srgbClr val="17375D"/>
                </a:solidFill>
                <a:latin typeface="Segoe UI" pitchFamily="34" charset="0"/>
              </a:rPr>
              <a:t>. </a:t>
            </a:r>
            <a:r>
              <a:rPr lang="x-none" sz="1700" b="0" i="0" u="none" baseline="0">
                <a:solidFill>
                  <a:srgbClr val="17375D"/>
                </a:solidFill>
                <a:latin typeface="Segoe UI Semibold" pitchFamily="34" charset="0"/>
              </a:rPr>
              <a:t>Vous devez saisir les données pays dans les fichiers d'importation ou bien les couper et les coller.</a:t>
            </a:r>
            <a:endParaRPr lang="x-none" sz="1700" dirty="0">
              <a:solidFill>
                <a:srgbClr val="17375D"/>
              </a:solidFill>
              <a:latin typeface="Segoe UI Semibold" pitchFamily="34" charset="0"/>
              <a:ea typeface="Segoe UI" pitchFamily="34" charset="0"/>
              <a:cs typeface="Segoe U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PNG"/>
          <p:cNvPicPr>
            <a:picLocks noChangeAspect="1"/>
          </p:cNvPicPr>
          <p:nvPr/>
        </p:nvPicPr>
        <p:blipFill rotWithShape="1">
          <a:blip r:embed="rId3">
            <a:extLst>
              <a:ext uri="{28A0092B-C50C-407E-A947-70E740481C1C}">
                <a14:useLocalDpi xmlns:a14="http://schemas.microsoft.com/office/drawing/2010/main" val="0"/>
              </a:ext>
            </a:extLst>
          </a:blip>
          <a:srcRect l="501" t="3307" r="42138" b="63291"/>
          <a:stretch/>
        </p:blipFill>
        <p:spPr>
          <a:xfrm>
            <a:off x="4191000" y="1447800"/>
            <a:ext cx="4309063" cy="2290726"/>
          </a:xfrm>
          <a:prstGeom prst="rect">
            <a:avLst/>
          </a:prstGeom>
          <a:effectLst>
            <a:outerShdw blurRad="63500" sx="102000" sy="102000" algn="ctr" rotWithShape="0">
              <a:schemeClr val="bg1">
                <a:lumMod val="65000"/>
                <a:alpha val="40000"/>
              </a:schemeClr>
            </a:outerShdw>
          </a:effectLst>
        </p:spPr>
      </p:pic>
      <p:sp>
        <p:nvSpPr>
          <p:cNvPr id="3" name="Title 2"/>
          <p:cNvSpPr>
            <a:spLocks noGrp="1"/>
          </p:cNvSpPr>
          <p:nvPr>
            <p:ph type="title"/>
          </p:nvPr>
        </p:nvSpPr>
        <p:spPr/>
        <p:txBody>
          <a:bodyPr/>
          <a:lstStyle/>
          <a:p>
            <a:pPr rtl="0"/>
            <a:r>
              <a:rPr lang="x-none" b="1" i="0" u="none" baseline="0"/>
              <a:t>Ajouter les données pour les niveaux administratifs : Provinces</a:t>
            </a:r>
          </a:p>
        </p:txBody>
      </p:sp>
      <p:sp>
        <p:nvSpPr>
          <p:cNvPr id="2" name="Text Placeholder 1"/>
          <p:cNvSpPr>
            <a:spLocks noGrp="1"/>
          </p:cNvSpPr>
          <p:nvPr>
            <p:ph type="body" sz="quarter" idx="10"/>
          </p:nvPr>
        </p:nvSpPr>
        <p:spPr>
          <a:xfrm>
            <a:off x="685800" y="1371600"/>
            <a:ext cx="6553200" cy="4724400"/>
          </a:xfrm>
          <a:prstGeom prst="rect">
            <a:avLst/>
          </a:prstGeom>
        </p:spPr>
        <p:txBody>
          <a:bodyPr>
            <a:noAutofit/>
          </a:bodyPr>
          <a:lstStyle/>
          <a:p>
            <a:pPr marL="457200" lvl="1" indent="-457200" algn="l" rtl="0">
              <a:spcAft>
                <a:spcPts val="1800"/>
              </a:spcAft>
              <a:buFont typeface="+mj-lt"/>
              <a:buAutoNum type="arabicPeriod"/>
            </a:pPr>
            <a:r>
              <a:rPr lang="x-none" sz="2000" b="0" i="0" u="none" baseline="0"/>
              <a:t>Sur l'écran de </a:t>
            </a:r>
            <a:r>
              <a:rPr lang="x-none" sz="2000"/>
              <a:t/>
            </a:r>
            <a:br>
              <a:rPr lang="x-none" sz="2000"/>
            </a:br>
            <a:r>
              <a:rPr lang="x-none" sz="2000" b="0" i="0" u="none" baseline="0"/>
              <a:t>démarrage, cliquez </a:t>
            </a:r>
            <a:r>
              <a:rPr lang="x-none" sz="2000"/>
              <a:t/>
            </a:r>
            <a:br>
              <a:rPr lang="x-none" sz="2000"/>
            </a:br>
            <a:r>
              <a:rPr lang="x-none" sz="2000" b="0" i="0" u="none" baseline="0"/>
              <a:t>sur </a:t>
            </a:r>
            <a:r>
              <a:rPr lang="x-none" sz="2000" b="1" i="0" u="none" baseline="0"/>
              <a:t>Démarrer</a:t>
            </a:r>
            <a:r>
              <a:rPr lang="x-none" sz="2000" b="0" i="0" u="none" baseline="0"/>
              <a:t>, puis </a:t>
            </a:r>
            <a:r>
              <a:rPr lang="x-none" sz="2000"/>
              <a:t/>
            </a:r>
            <a:br>
              <a:rPr lang="x-none" sz="2000"/>
            </a:br>
            <a:r>
              <a:rPr lang="x-none" sz="2000" b="0" i="0" u="none" baseline="0"/>
              <a:t>sur </a:t>
            </a:r>
            <a:r>
              <a:rPr lang="x-none" sz="2000" b="1" i="0" u="none" baseline="0"/>
              <a:t>Modifier ou </a:t>
            </a:r>
            <a:r>
              <a:rPr lang="x-none" sz="2000" b="1"/>
              <a:t/>
            </a:r>
            <a:br>
              <a:rPr lang="x-none" sz="2000" b="1"/>
            </a:br>
            <a:r>
              <a:rPr lang="x-none" sz="2000" b="1" i="0" u="none" baseline="0"/>
              <a:t>ajouter des niveaux </a:t>
            </a:r>
            <a:r>
              <a:rPr lang="x-none" sz="2000" b="1"/>
              <a:t/>
            </a:r>
            <a:br>
              <a:rPr lang="x-none" sz="2000" b="1"/>
            </a:br>
            <a:r>
              <a:rPr lang="x-none" sz="2000" b="1" i="0" u="none" baseline="0"/>
              <a:t>administratifs : </a:t>
            </a:r>
            <a:r>
              <a:rPr lang="x-none" sz="2000" b="1"/>
              <a:t/>
            </a:r>
            <a:br>
              <a:rPr lang="x-none" sz="2000" b="1"/>
            </a:br>
            <a:r>
              <a:rPr lang="x-none" sz="2000" b="1" i="0" u="none" baseline="0"/>
              <a:t>Province</a:t>
            </a:r>
          </a:p>
          <a:p>
            <a:pPr marL="457200" lvl="1" indent="-457200" algn="l" rtl="0">
              <a:spcAft>
                <a:spcPts val="1800"/>
              </a:spcAft>
              <a:buFont typeface="+mj-lt"/>
              <a:buAutoNum type="arabicPeriod"/>
            </a:pPr>
            <a:r>
              <a:rPr lang="x-none" sz="2000" b="0" i="0" u="none" baseline="0"/>
              <a:t>Nombre à importer : </a:t>
            </a:r>
            <a:r>
              <a:rPr lang="x-none" sz="2000" b="1" i="0" u="none" baseline="0"/>
              <a:t>4</a:t>
            </a:r>
          </a:p>
          <a:p>
            <a:pPr marL="457200" lvl="1" indent="-457200" algn="l" rtl="0">
              <a:spcAft>
                <a:spcPts val="1800"/>
              </a:spcAft>
              <a:buFont typeface="+mj-lt"/>
              <a:buAutoNum type="arabicPeriod"/>
            </a:pPr>
            <a:r>
              <a:rPr lang="x-none" sz="2000" b="0" i="0" u="none" baseline="0"/>
              <a:t>Cliquez sur </a:t>
            </a:r>
            <a:r>
              <a:rPr lang="x-none" sz="2000" b="1" i="0" u="none" baseline="0"/>
              <a:t>Télécharger le fichier d'importation</a:t>
            </a:r>
          </a:p>
          <a:p>
            <a:pPr marL="457200" lvl="1" indent="-457200" algn="l" rtl="0">
              <a:spcAft>
                <a:spcPts val="1200"/>
              </a:spcAft>
              <a:buFont typeface="+mj-lt"/>
              <a:buAutoNum type="arabicPeriod"/>
            </a:pPr>
            <a:r>
              <a:rPr lang="x-none" sz="2000" b="0" i="0" u="none" baseline="0"/>
              <a:t>Renommez et enregistrez le fichier d'importation. Le fichier d'importation s'ouvrira sous Excel sur votre ordinateur.</a:t>
            </a:r>
          </a:p>
        </p:txBody>
      </p:sp>
      <p:sp>
        <p:nvSpPr>
          <p:cNvPr id="11" name="Rounded Rectangle 10"/>
          <p:cNvSpPr/>
          <p:nvPr/>
        </p:nvSpPr>
        <p:spPr>
          <a:xfrm>
            <a:off x="7814578" y="2938272"/>
            <a:ext cx="536442"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0" name="Right Arrow 9"/>
          <p:cNvSpPr/>
          <p:nvPr/>
        </p:nvSpPr>
        <p:spPr>
          <a:xfrm rot="10800000">
            <a:off x="8351160" y="28956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953000"/>
            <a:ext cx="8534400" cy="163422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2" name="Text Placeholder 1"/>
          <p:cNvSpPr>
            <a:spLocks noGrp="1"/>
          </p:cNvSpPr>
          <p:nvPr>
            <p:ph type="body" sz="quarter" idx="10"/>
          </p:nvPr>
        </p:nvSpPr>
        <p:spPr>
          <a:prstGeom prst="rect">
            <a:avLst/>
          </a:prstGeom>
        </p:spPr>
        <p:txBody>
          <a:bodyPr>
            <a:noAutofit/>
          </a:bodyPr>
          <a:lstStyle/>
          <a:p>
            <a:pPr marL="457200" lvl="1" indent="-457200" algn="l" rtl="0">
              <a:spcAft>
                <a:spcPts val="1800"/>
              </a:spcAft>
              <a:buFont typeface="+mj-lt"/>
              <a:buAutoNum type="arabicPeriod" startAt="5"/>
            </a:pPr>
            <a:r>
              <a:rPr lang="x-none" sz="1900" b="0" i="0" u="none" baseline="0"/>
              <a:t>Saisissez des données pour 4 provinces échantillon dans votre fichier. </a:t>
            </a:r>
            <a:r>
              <a:rPr lang="x-none" sz="2000" b="0" i="0" u="none" baseline="0"/>
              <a:t>Utilisez les données du fichier Province Murkonia.</a:t>
            </a:r>
          </a:p>
          <a:p>
            <a:pPr marL="457200" lvl="1" indent="-457200" algn="l" rtl="0">
              <a:spcAft>
                <a:spcPts val="1800"/>
              </a:spcAft>
              <a:buFont typeface="+mj-lt"/>
              <a:buAutoNum type="arabicPeriod" startAt="5"/>
            </a:pPr>
            <a:r>
              <a:rPr lang="x-none" sz="1900" b="0" i="0" u="none" baseline="0"/>
              <a:t>Fermez le fichier.</a:t>
            </a:r>
          </a:p>
          <a:p>
            <a:pPr marL="457200" lvl="1" indent="-457200" algn="l" rtl="0">
              <a:spcAft>
                <a:spcPts val="1800"/>
              </a:spcAft>
              <a:buFont typeface="+mj-lt"/>
              <a:buAutoNum type="arabicPeriod" startAt="5"/>
            </a:pPr>
            <a:r>
              <a:rPr lang="x-none" sz="1900" b="0" i="0" u="none" baseline="0"/>
              <a:t>Sélectionnez </a:t>
            </a:r>
            <a:r>
              <a:rPr lang="x-none" sz="1900" b="1" i="0" u="none" baseline="0"/>
              <a:t>Télécharger le fichier d'importation.</a:t>
            </a:r>
            <a:r>
              <a:rPr lang="x-none" sz="1900" b="0" i="0" u="none" baseline="0"/>
              <a:t> La base de données vous avertira en cas de problèmes lors de l'importation. Corrigez toute erreur et essayez de nouveau. </a:t>
            </a:r>
          </a:p>
          <a:p>
            <a:pPr marL="457200" lvl="1" indent="-457200" algn="l" rtl="0">
              <a:buFont typeface="+mj-lt"/>
              <a:buAutoNum type="arabicPeriod" startAt="5"/>
            </a:pPr>
            <a:r>
              <a:rPr lang="x-none" sz="1900" b="0" i="0" u="none" baseline="0"/>
              <a:t>Une fois le fichier importé correctement, cliquez sur </a:t>
            </a:r>
            <a:r>
              <a:rPr lang="x-none" sz="1900" b="1" i="0" u="none" baseline="0"/>
              <a:t>Suivant</a:t>
            </a:r>
            <a:r>
              <a:rPr lang="x-none" sz="1900" b="0" i="0" u="none" baseline="0"/>
              <a:t>. </a:t>
            </a:r>
          </a:p>
          <a:p>
            <a:pPr marL="457200" lvl="1" indent="-457200" algn="l" rtl="0">
              <a:buNone/>
            </a:pPr>
            <a:r>
              <a:rPr lang="x-none" b="0" i="0" u="none" baseline="0"/>
              <a:t> </a:t>
            </a:r>
          </a:p>
        </p:txBody>
      </p:sp>
      <p:sp>
        <p:nvSpPr>
          <p:cNvPr id="6" name="TextBox 5"/>
          <p:cNvSpPr txBox="1"/>
          <p:nvPr/>
        </p:nvSpPr>
        <p:spPr>
          <a:xfrm>
            <a:off x="1250040" y="5325070"/>
            <a:ext cx="6446160" cy="877163"/>
          </a:xfrm>
          <a:prstGeom prst="rect">
            <a:avLst/>
          </a:prstGeom>
          <a:noFill/>
        </p:spPr>
        <p:txBody>
          <a:bodyPr wrap="square" rtlCol="0">
            <a:spAutoFit/>
          </a:bodyPr>
          <a:lstStyle/>
          <a:p>
            <a:pPr marL="0" lvl="1" indent="0" algn="l" rtl="0">
              <a:spcAft>
                <a:spcPts val="600"/>
              </a:spcAft>
              <a:buNone/>
            </a:pPr>
            <a:r>
              <a:rPr lang="x-none" sz="1700" b="1" i="0" u="none" baseline="0">
                <a:solidFill>
                  <a:srgbClr val="932323"/>
                </a:solidFill>
                <a:latin typeface="Segoe UI" pitchFamily="34" charset="0"/>
              </a:rPr>
              <a:t>Note importante : </a:t>
            </a:r>
            <a:r>
              <a:rPr lang="x-none" sz="1700" b="0" i="0" u="none" baseline="0">
                <a:solidFill>
                  <a:srgbClr val="17375D"/>
                </a:solidFill>
                <a:latin typeface="Segoe UI" pitchFamily="34" charset="0"/>
              </a:rPr>
              <a:t>Comme le district est un niveau de cumul de données, aucune valeur démographique n'est nécessaire au niveau de la province ou du pays.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Ajouter les données pour les niveaux administratifs : Districts</a:t>
            </a:r>
          </a:p>
        </p:txBody>
      </p:sp>
      <p:sp>
        <p:nvSpPr>
          <p:cNvPr id="2" name="Text Placeholder 1"/>
          <p:cNvSpPr>
            <a:spLocks noGrp="1"/>
          </p:cNvSpPr>
          <p:nvPr>
            <p:ph type="body" sz="quarter" idx="10"/>
          </p:nvPr>
        </p:nvSpPr>
        <p:spPr>
          <a:xfrm>
            <a:off x="762000" y="1447800"/>
            <a:ext cx="6248400" cy="4953000"/>
          </a:xfrm>
          <a:prstGeom prst="rect">
            <a:avLst/>
          </a:prstGeom>
        </p:spPr>
        <p:txBody>
          <a:bodyPr>
            <a:noAutofit/>
          </a:bodyPr>
          <a:lstStyle/>
          <a:p>
            <a:pPr marL="457200" lvl="1" indent="-457200" algn="l" rtl="0">
              <a:spcAft>
                <a:spcPts val="1800"/>
              </a:spcAft>
              <a:buFont typeface="+mj-lt"/>
              <a:buAutoNum type="arabicPeriod"/>
            </a:pPr>
            <a:r>
              <a:rPr lang="x-none" sz="2000" b="0" i="0" u="none" baseline="0"/>
              <a:t>Nombre à importer : </a:t>
            </a:r>
            <a:r>
              <a:rPr lang="x-none" sz="2000" b="1" i="0" u="none" baseline="0"/>
              <a:t>25</a:t>
            </a:r>
          </a:p>
          <a:p>
            <a:pPr marL="457200" lvl="1" indent="-457200" algn="l" rtl="0">
              <a:spcAft>
                <a:spcPts val="1800"/>
              </a:spcAft>
              <a:buFont typeface="+mj-lt"/>
              <a:buAutoNum type="arabicPeriod"/>
            </a:pPr>
            <a:r>
              <a:rPr lang="x-none" sz="2000" b="0" i="0" u="none" baseline="0"/>
              <a:t>Téléchargez le fichier d'importation.</a:t>
            </a:r>
          </a:p>
          <a:p>
            <a:pPr marL="457200" lvl="1" indent="-457200" algn="l" rtl="0">
              <a:spcAft>
                <a:spcPts val="1200"/>
              </a:spcAft>
              <a:buFont typeface="+mj-lt"/>
              <a:buAutoNum type="arabicPeriod"/>
            </a:pPr>
            <a:r>
              <a:rPr lang="x-none" sz="2000" b="0" i="0" u="none" baseline="0"/>
              <a:t>Renommez et enregistrez le fichier d'importation. </a:t>
            </a:r>
            <a:r>
              <a:rPr lang="x-none"/>
              <a:t/>
            </a:r>
            <a:br>
              <a:rPr lang="x-none"/>
            </a:br>
            <a:r>
              <a:rPr lang="x-none" sz="2000" b="0" i="0" u="none" baseline="0"/>
              <a:t>Le fichier d'importation s'ouvrira sous Excel sur votre ordinateur.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noAutofit/>
          </a:bodyPr>
          <a:lstStyle/>
          <a:p>
            <a:pPr marL="457200" lvl="1" indent="-457200" algn="l" rtl="0">
              <a:spcAft>
                <a:spcPts val="1800"/>
              </a:spcAft>
              <a:buFont typeface="+mj-lt"/>
              <a:buAutoNum type="arabicPeriod" startAt="5"/>
            </a:pPr>
            <a:r>
              <a:rPr lang="x-none" sz="2000" b="0" i="0" u="none" baseline="0"/>
              <a:t>Saisissez des données pour 25 districts échantillon dans votre fichier. Utilisez les données du fichier Province Murkonia. </a:t>
            </a:r>
          </a:p>
          <a:p>
            <a:pPr marL="457200" lvl="1" indent="-457200" algn="l" rtl="0">
              <a:spcAft>
                <a:spcPts val="1800"/>
              </a:spcAft>
              <a:buFont typeface="+mj-lt"/>
              <a:buAutoNum type="arabicPeriod" startAt="5"/>
            </a:pPr>
            <a:r>
              <a:rPr lang="x-none" sz="2000" b="0" i="0" u="none" baseline="0"/>
              <a:t>Fermez le fichier. </a:t>
            </a:r>
          </a:p>
          <a:p>
            <a:pPr marL="457200" lvl="1" indent="-457200" algn="l" rtl="0">
              <a:spcAft>
                <a:spcPts val="1800"/>
              </a:spcAft>
              <a:buFont typeface="+mj-lt"/>
              <a:buAutoNum type="arabicPeriod" startAt="5"/>
            </a:pPr>
            <a:r>
              <a:rPr lang="x-none" sz="2000" b="0" i="0" u="none" baseline="0"/>
              <a:t>Importez le fichier d'importation en cliquant sur « Télécharger le fichier d’importation » La base de données vous avertira en cas de problèmes lors de l'importation. Corrigez toute erreur et essayez de nouveau. </a:t>
            </a:r>
          </a:p>
          <a:p>
            <a:pPr marL="457200" lvl="1" indent="-457200" algn="l" rtl="0">
              <a:spcAft>
                <a:spcPts val="600"/>
              </a:spcAft>
              <a:buFont typeface="+mj-lt"/>
              <a:buAutoNum type="arabicPeriod" startAt="5"/>
            </a:pPr>
            <a:r>
              <a:rPr lang="x-none" sz="2000" b="0" i="0" u="none" baseline="0"/>
              <a:t>Une fois le fichier importé correctement, cliquez sur </a:t>
            </a:r>
            <a:r>
              <a:rPr lang="x-none" sz="2000" b="1" i="0" u="none" baseline="0"/>
              <a:t>Terminer</a:t>
            </a:r>
            <a:r>
              <a:rPr lang="x-none" sz="2000" b="0" i="0" u="none" baseline="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Ajouter les données pour les niveaux administratifs : Villages</a:t>
            </a:r>
          </a:p>
        </p:txBody>
      </p:sp>
      <p:sp>
        <p:nvSpPr>
          <p:cNvPr id="2" name="Text Placeholder 1"/>
          <p:cNvSpPr>
            <a:spLocks noGrp="1"/>
          </p:cNvSpPr>
          <p:nvPr>
            <p:ph type="body" sz="quarter" idx="10"/>
          </p:nvPr>
        </p:nvSpPr>
        <p:spPr>
          <a:xfrm>
            <a:off x="762000" y="1447800"/>
            <a:ext cx="7696200" cy="4953000"/>
          </a:xfrm>
          <a:prstGeom prst="rect">
            <a:avLst/>
          </a:prstGeom>
        </p:spPr>
        <p:txBody>
          <a:bodyPr>
            <a:noAutofit/>
          </a:bodyPr>
          <a:lstStyle/>
          <a:p>
            <a:pPr marL="457200" lvl="1" indent="-457200" algn="l" rtl="0">
              <a:spcAft>
                <a:spcPts val="1800"/>
              </a:spcAft>
              <a:buFont typeface="+mj-lt"/>
              <a:buAutoNum type="arabicPeriod"/>
            </a:pPr>
            <a:r>
              <a:rPr lang="x-none" sz="2000" b="0" i="0" u="none" baseline="0"/>
              <a:t>Créez une importation pour la province du Nord.</a:t>
            </a:r>
            <a:endParaRPr lang="x-none" sz="2000" b="1" dirty="0"/>
          </a:p>
          <a:p>
            <a:pPr marL="457200" lvl="1" indent="-457200" algn="l" rtl="0">
              <a:spcAft>
                <a:spcPts val="1800"/>
              </a:spcAft>
              <a:buFont typeface="+mj-lt"/>
              <a:buAutoNum type="arabicPeriod"/>
            </a:pPr>
            <a:r>
              <a:rPr lang="x-none" sz="2000" b="0" i="0" u="none" baseline="0"/>
              <a:t>Nombre à importer : </a:t>
            </a:r>
            <a:r>
              <a:rPr lang="x-none" sz="2000" b="1" i="0" u="none" baseline="0"/>
              <a:t>13</a:t>
            </a:r>
          </a:p>
          <a:p>
            <a:pPr marL="457200" lvl="1" indent="-457200" algn="l" rtl="0">
              <a:spcAft>
                <a:spcPts val="1800"/>
              </a:spcAft>
              <a:buFont typeface="+mj-lt"/>
              <a:buAutoNum type="arabicPeriod"/>
            </a:pPr>
            <a:r>
              <a:rPr lang="x-none" sz="2000" b="0" i="0" u="none" baseline="0"/>
              <a:t>Téléchargez le fichier d'importation.</a:t>
            </a:r>
          </a:p>
          <a:p>
            <a:pPr marL="457200" lvl="1" indent="-457200" algn="l" rtl="0">
              <a:spcAft>
                <a:spcPts val="1200"/>
              </a:spcAft>
              <a:buFont typeface="+mj-lt"/>
              <a:buAutoNum type="arabicPeriod"/>
            </a:pPr>
            <a:r>
              <a:rPr lang="x-none" sz="2000" b="0" i="0" u="none" baseline="0"/>
              <a:t>Renommez et enregistrez le fichier d'importation. </a:t>
            </a:r>
            <a:r>
              <a:rPr lang="x-none"/>
              <a:t/>
            </a:r>
            <a:br>
              <a:rPr lang="x-none"/>
            </a:br>
            <a:r>
              <a:rPr lang="x-none" sz="2000" b="0" i="0" u="none" baseline="0"/>
              <a:t>Le fichier d'importation s'ouvrira sous Excel sur </a:t>
            </a:r>
            <a:r>
              <a:rPr lang="x-none" sz="2000"/>
              <a:t/>
            </a:r>
            <a:br>
              <a:rPr lang="x-none" sz="2000"/>
            </a:br>
            <a:r>
              <a:rPr lang="x-none" sz="2000" b="0" i="0" u="none" baseline="0"/>
              <a:t>votre ordinateur.</a:t>
            </a:r>
          </a:p>
        </p:txBody>
      </p:sp>
    </p:spTree>
    <p:extLst>
      <p:ext uri="{BB962C8B-B14F-4D97-AF65-F5344CB8AC3E}">
        <p14:creationId xmlns:p14="http://schemas.microsoft.com/office/powerpoint/2010/main" val="2533900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3267" y="4953000"/>
            <a:ext cx="8525256" cy="1631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2" name="Text Placeholder 1"/>
          <p:cNvSpPr>
            <a:spLocks noGrp="1"/>
          </p:cNvSpPr>
          <p:nvPr>
            <p:ph type="body" sz="quarter" idx="10"/>
          </p:nvPr>
        </p:nvSpPr>
        <p:spPr>
          <a:xfrm>
            <a:off x="762000" y="914400"/>
            <a:ext cx="7696200" cy="3886200"/>
          </a:xfrm>
          <a:prstGeom prst="rect">
            <a:avLst/>
          </a:prstGeom>
        </p:spPr>
        <p:txBody>
          <a:bodyPr>
            <a:noAutofit/>
          </a:bodyPr>
          <a:lstStyle/>
          <a:p>
            <a:pPr marL="457200" lvl="1" indent="-457200" algn="l" rtl="0">
              <a:spcAft>
                <a:spcPts val="1800"/>
              </a:spcAft>
              <a:buFont typeface="+mj-lt"/>
              <a:buAutoNum type="arabicPeriod" startAt="6"/>
            </a:pPr>
            <a:r>
              <a:rPr lang="x-none" sz="2000" b="0" i="0" u="none" baseline="0"/>
              <a:t>Ajoutez des informations pour 13 villages échantillon de votre choix. Utilisez les données du fichier Village Murkonia.</a:t>
            </a:r>
          </a:p>
          <a:p>
            <a:pPr marL="457200" lvl="1" indent="-457200" algn="l" rtl="0">
              <a:spcAft>
                <a:spcPts val="1800"/>
              </a:spcAft>
              <a:buFont typeface="+mj-lt"/>
              <a:buAutoNum type="arabicPeriod" startAt="6"/>
            </a:pPr>
            <a:r>
              <a:rPr lang="x-none" sz="2000" b="0" i="0" u="none" baseline="0"/>
              <a:t>Fermez le fichier. </a:t>
            </a:r>
          </a:p>
          <a:p>
            <a:pPr marL="457200" lvl="1" indent="-457200" algn="l" rtl="0">
              <a:spcAft>
                <a:spcPts val="1800"/>
              </a:spcAft>
              <a:buFont typeface="+mj-lt"/>
              <a:buAutoNum type="arabicPeriod" startAt="6"/>
            </a:pPr>
            <a:r>
              <a:rPr lang="x-none" sz="2000" b="0" i="0" u="none" baseline="0"/>
              <a:t>Importez le fichier d'importation. La base de données vous avertira en cas de problèmes lors de l'importation. Corrigez toute erreur et essayez de nouveau. </a:t>
            </a:r>
          </a:p>
          <a:p>
            <a:pPr marL="457200" lvl="1" indent="-457200" algn="l" rtl="0">
              <a:spcAft>
                <a:spcPts val="600"/>
              </a:spcAft>
              <a:buFont typeface="+mj-lt"/>
              <a:buAutoNum type="arabicPeriod" startAt="6"/>
            </a:pPr>
            <a:r>
              <a:rPr lang="x-none" sz="2000" b="0" i="0" u="none" baseline="0"/>
              <a:t>Une fois le fichier importé correctement, cliquez sur </a:t>
            </a:r>
            <a:r>
              <a:rPr lang="x-none" sz="2000" b="1" i="0" u="none" baseline="0"/>
              <a:t>Terminer</a:t>
            </a:r>
            <a:r>
              <a:rPr lang="x-none" sz="2000" b="0" i="0" u="none" baseline="0"/>
              <a:t>. </a:t>
            </a:r>
          </a:p>
        </p:txBody>
      </p:sp>
      <p:sp>
        <p:nvSpPr>
          <p:cNvPr id="13" name="TextBox 12"/>
          <p:cNvSpPr txBox="1"/>
          <p:nvPr/>
        </p:nvSpPr>
        <p:spPr>
          <a:xfrm>
            <a:off x="685800" y="5334000"/>
            <a:ext cx="7772400" cy="877163"/>
          </a:xfrm>
          <a:prstGeom prst="rect">
            <a:avLst/>
          </a:prstGeom>
          <a:noFill/>
        </p:spPr>
        <p:txBody>
          <a:bodyPr wrap="square" rtlCol="0">
            <a:spAutoFit/>
          </a:bodyPr>
          <a:lstStyle/>
          <a:p>
            <a:pPr marL="0" lvl="1" indent="0" algn="l" rtl="0">
              <a:buNone/>
            </a:pPr>
            <a:r>
              <a:rPr lang="x-none" sz="1700" b="1" i="0" u="none" baseline="0">
                <a:solidFill>
                  <a:srgbClr val="932323"/>
                </a:solidFill>
                <a:latin typeface="Segoe UI" pitchFamily="34" charset="0"/>
              </a:rPr>
              <a:t>Note importante : </a:t>
            </a:r>
            <a:r>
              <a:rPr lang="x-none" sz="1700" b="1" i="0" u="none" baseline="0">
                <a:solidFill>
                  <a:srgbClr val="17375D"/>
                </a:solidFill>
                <a:latin typeface="Segoe UI Semibold" pitchFamily="34" charset="0"/>
              </a:rPr>
              <a:t>Comme le district est le niveau de cumul de données, toutes les données démographiques sont requises et seront cumulées pour remplir les données démographiques pour les provinces et le pays.</a:t>
            </a:r>
            <a:endParaRPr lang="x-none" sz="1700" b="1"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10743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001000" cy="4525963"/>
          </a:xfrm>
        </p:spPr>
        <p:txBody>
          <a:bodyPr/>
          <a:lstStyle/>
          <a:p>
            <a:pPr marL="0" indent="0" algn="l" rtl="0">
              <a:spcAft>
                <a:spcPts val="1200"/>
              </a:spcAft>
              <a:buNone/>
            </a:pPr>
            <a:r>
              <a:rPr lang="x-none" b="0" i="0" u="none" baseline="0"/>
              <a:t>L'élaboration de ce modèle est le fruit d'un effort de collaboration en 2013 entre plusieurs partenaires, notamment :</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Le siège social de l'OMS</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L'AFRO</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L'APOC</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SEARO			</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WPRO</a:t>
            </a:r>
          </a:p>
          <a:p>
            <a:pPr marL="800100" lvl="2" indent="-342900" algn="l" rtl="0">
              <a:spcAft>
                <a:spcPts val="600"/>
              </a:spcAft>
              <a:buClr>
                <a:srgbClr val="3464A0"/>
              </a:buClr>
              <a:buSzPct val="100000"/>
              <a:buFont typeface="Wingdings" charset="2"/>
              <a:buChar char="§"/>
              <a:defRPr/>
            </a:pPr>
            <a:r>
              <a:rPr lang="x-none" sz="2400" b="0" i="0" u="none" baseline="0">
                <a:latin typeface="Segoe UI Semibold" pitchFamily="34" charset="0"/>
              </a:rPr>
              <a:t>RTI/ENVISION</a:t>
            </a:r>
          </a:p>
          <a:p>
            <a:pPr marL="800100" lvl="2" indent="-342900" algn="l" rtl="0">
              <a:spcAft>
                <a:spcPts val="900"/>
              </a:spcAft>
              <a:buClr>
                <a:srgbClr val="3464A0"/>
              </a:buClr>
              <a:buSzPct val="100000"/>
              <a:buFont typeface="Wingdings" charset="2"/>
              <a:buChar char="§"/>
              <a:defRPr/>
            </a:pPr>
            <a:r>
              <a:rPr lang="x-none" sz="2400" b="0" i="0" u="none" baseline="0">
                <a:latin typeface="Segoe UI Semibold" pitchFamily="34" charset="0"/>
              </a:rPr>
              <a:t>FPSU (anciennement CNTD)</a:t>
            </a:r>
          </a:p>
          <a:p>
            <a:pPr marL="0" indent="0" algn="l" rtl="0">
              <a:buNone/>
            </a:pPr>
            <a:endParaRPr lang="x-none" dirty="0"/>
          </a:p>
        </p:txBody>
      </p:sp>
      <p:sp>
        <p:nvSpPr>
          <p:cNvPr id="9" name="Rectangle 8"/>
          <p:cNvSpPr/>
          <p:nvPr/>
        </p:nvSpPr>
        <p:spPr>
          <a:xfrm>
            <a:off x="5486400" y="2743200"/>
            <a:ext cx="3276600" cy="2590800"/>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Bef>
                <a:spcPts val="400"/>
              </a:spcBef>
              <a:spcAft>
                <a:spcPts val="1800"/>
              </a:spcAft>
              <a:buClr>
                <a:schemeClr val="accent1"/>
              </a:buClr>
              <a:defRPr/>
            </a:pPr>
            <a:r>
              <a:rPr lang="x-none" b="0" i="0" u="none" baseline="0" dirty="0">
                <a:solidFill>
                  <a:schemeClr val="bg1"/>
                </a:solidFill>
                <a:latin typeface="Segoe UI" pitchFamily="34" charset="0"/>
              </a:rPr>
              <a:t>Pour garantir que la base de données réponde aux besoins des programmes nationaux de lutte contre les MTN, les ministères de la Santé ont participé activement au processus de développement.</a:t>
            </a:r>
            <a:r>
              <a:rPr lang="x-none" b="0" i="0" u="none" baseline="0" dirty="0"/>
              <a:t>  </a:t>
            </a:r>
            <a:endParaRPr lang="x-none" dirty="0">
              <a:solidFill>
                <a:srgbClr val="094D5E"/>
              </a:solidFill>
              <a:latin typeface="Segoe UI" pitchFamily="34" charset="0"/>
              <a:ea typeface="Segoe UI" pitchFamily="34" charset="0"/>
              <a:cs typeface="Segoe UI" pitchFamily="34" charset="0"/>
            </a:endParaRPr>
          </a:p>
        </p:txBody>
      </p:sp>
      <p:sp>
        <p:nvSpPr>
          <p:cNvPr id="4" name="Title 3"/>
          <p:cNvSpPr>
            <a:spLocks noGrp="1"/>
          </p:cNvSpPr>
          <p:nvPr>
            <p:ph type="title"/>
          </p:nvPr>
        </p:nvSpPr>
        <p:spPr>
          <a:xfrm>
            <a:off x="135469" y="206613"/>
            <a:ext cx="5142881" cy="580787"/>
          </a:xfrm>
        </p:spPr>
        <p:txBody>
          <a:bodyPr/>
          <a:lstStyle/>
          <a:p>
            <a:pPr algn="l" rtl="0"/>
            <a:r>
              <a:rPr lang="x-none" b="1" i="0" u="none" baseline="0"/>
              <a:t>Partenaires et contributeurs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435175" cy="307777"/>
          </a:xfrm>
        </p:spPr>
        <p:txBody>
          <a:bodyPr/>
          <a:lstStyle/>
          <a:p>
            <a:pPr algn="l" rtl="0"/>
            <a:r>
              <a:rPr lang="x-none" b="0" i="0" u="none" baseline="0"/>
              <a:t>p</a:t>
            </a:r>
            <a:r>
              <a:rPr lang="x-none" b="0" i="0" u="none" baseline="0">
                <a:solidFill>
                  <a:srgbClr val="DCE6F2"/>
                </a:solidFill>
              </a:rPr>
              <a:t>our commencer</a:t>
            </a:r>
          </a:p>
        </p:txBody>
      </p:sp>
      <p:sp>
        <p:nvSpPr>
          <p:cNvPr id="4" name="Content Placeholder 3"/>
          <p:cNvSpPr>
            <a:spLocks noGrp="1"/>
          </p:cNvSpPr>
          <p:nvPr>
            <p:ph idx="1"/>
          </p:nvPr>
        </p:nvSpPr>
        <p:spPr>
          <a:xfrm>
            <a:off x="685800" y="1143001"/>
            <a:ext cx="7315200" cy="1447800"/>
          </a:xfrm>
        </p:spPr>
        <p:txBody>
          <a:bodyPr>
            <a:noAutofit/>
          </a:bodyPr>
          <a:lstStyle/>
          <a:p>
            <a:pPr marL="0" lvl="1" indent="0" algn="l" rtl="0">
              <a:spcAft>
                <a:spcPts val="600"/>
              </a:spcAft>
              <a:buNone/>
            </a:pPr>
            <a:r>
              <a:rPr lang="x-none" sz="2200" b="0" i="0" u="none" baseline="0" dirty="0"/>
              <a:t>Il est important de sauvegarder régulièrement votre fichier de base de données. Vous devriez enregistrer régulièrement votre fichier sur un </a:t>
            </a:r>
            <a:r>
              <a:rPr lang="fr-CA" sz="2200" b="0" i="0" u="none" baseline="0" dirty="0"/>
              <a:t>disque dur </a:t>
            </a:r>
            <a:r>
              <a:rPr lang="x-none" sz="2200" b="0" i="0" u="none" baseline="0" dirty="0"/>
              <a:t>externe.</a:t>
            </a:r>
          </a:p>
          <a:p>
            <a:pPr marL="0" lvl="1" indent="0" algn="l" rtl="0">
              <a:buNone/>
            </a:pPr>
            <a:endParaRPr lang="x-none" sz="2400" dirty="0"/>
          </a:p>
          <a:p>
            <a:pPr algn="l" rtl="0">
              <a:buNone/>
            </a:pPr>
            <a:endParaRPr lang="x-none" dirty="0"/>
          </a:p>
        </p:txBody>
      </p:sp>
      <p:sp>
        <p:nvSpPr>
          <p:cNvPr id="2" name="Title 1"/>
          <p:cNvSpPr>
            <a:spLocks noGrp="1"/>
          </p:cNvSpPr>
          <p:nvPr>
            <p:ph type="title"/>
          </p:nvPr>
        </p:nvSpPr>
        <p:spPr>
          <a:xfrm>
            <a:off x="152400" y="369094"/>
            <a:ext cx="2303368" cy="516255"/>
          </a:xfrm>
        </p:spPr>
        <p:txBody>
          <a:bodyPr/>
          <a:lstStyle/>
          <a:p>
            <a:pPr algn="l" rtl="0"/>
            <a:r>
              <a:rPr lang="x-none" b="1" i="0" u="none" baseline="0"/>
              <a:t>Sauvegarde</a:t>
            </a:r>
          </a:p>
        </p:txBody>
      </p:sp>
      <p:sp>
        <p:nvSpPr>
          <p:cNvPr id="11" name="Rectangle 10"/>
          <p:cNvSpPr/>
          <p:nvPr/>
        </p:nvSpPr>
        <p:spPr>
          <a:xfrm>
            <a:off x="11222" y="3429000"/>
            <a:ext cx="9144000" cy="315006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4" name="TextBox 13"/>
          <p:cNvSpPr txBox="1"/>
          <p:nvPr/>
        </p:nvSpPr>
        <p:spPr>
          <a:xfrm>
            <a:off x="609600" y="3863876"/>
            <a:ext cx="7924800" cy="2308324"/>
          </a:xfrm>
          <a:prstGeom prst="rect">
            <a:avLst/>
          </a:prstGeom>
          <a:noFill/>
        </p:spPr>
        <p:txBody>
          <a:bodyPr wrap="square" rtlCol="0">
            <a:spAutoFit/>
          </a:bodyPr>
          <a:lstStyle/>
          <a:p>
            <a:pPr algn="l" rtl="0">
              <a:spcAft>
                <a:spcPts val="600"/>
              </a:spcAft>
            </a:pPr>
            <a:r>
              <a:rPr lang="x-none" sz="1700" b="1" i="0" u="none" baseline="0" dirty="0">
                <a:solidFill>
                  <a:srgbClr val="932323"/>
                </a:solidFill>
                <a:latin typeface="Segoe UI" pitchFamily="34" charset="0"/>
              </a:rPr>
              <a:t>Note importante : </a:t>
            </a:r>
          </a:p>
          <a:p>
            <a:pPr algn="l" rtl="0">
              <a:spcAft>
                <a:spcPts val="1200"/>
              </a:spcAft>
            </a:pPr>
            <a:r>
              <a:rPr lang="x-none" sz="1700" b="1" i="0" u="none" baseline="0" dirty="0">
                <a:solidFill>
                  <a:srgbClr val="17375D"/>
                </a:solidFill>
                <a:latin typeface="Segoe UI" pitchFamily="34" charset="0"/>
              </a:rPr>
              <a:t>La base de données intégrée des données MTN est automatiquement sauvegardée. </a:t>
            </a:r>
            <a:r>
              <a:rPr lang="x-none" sz="1700" b="1" dirty="0">
                <a:solidFill>
                  <a:srgbClr val="17375D"/>
                </a:solidFill>
                <a:latin typeface="Segoe UI" pitchFamily="34" charset="0"/>
              </a:rPr>
              <a:t/>
            </a:r>
            <a:br>
              <a:rPr lang="x-none" sz="1700" b="1" dirty="0">
                <a:solidFill>
                  <a:srgbClr val="17375D"/>
                </a:solidFill>
                <a:latin typeface="Segoe UI" pitchFamily="34" charset="0"/>
              </a:rPr>
            </a:br>
            <a:r>
              <a:rPr lang="x-none" sz="1700" b="0" i="0" u="none" baseline="0" dirty="0">
                <a:solidFill>
                  <a:srgbClr val="17375D"/>
                </a:solidFill>
                <a:latin typeface="Segoe UI" pitchFamily="34" charset="0"/>
              </a:rPr>
              <a:t>Si vous commettez une erreur grave, revenez à la dernière version ouverte de votre fichier, en procédant comme suit :</a:t>
            </a:r>
          </a:p>
          <a:p>
            <a:pPr algn="l" rtl="0">
              <a:spcAft>
                <a:spcPts val="1200"/>
              </a:spcAft>
            </a:pPr>
            <a:r>
              <a:rPr lang="x-none" sz="1700" b="1" i="0" u="none" baseline="0" dirty="0">
                <a:solidFill>
                  <a:srgbClr val="17375D"/>
                </a:solidFill>
                <a:latin typeface="Segoe UI" pitchFamily="34" charset="0"/>
              </a:rPr>
              <a:t>Menu principal &gt; Paramètres &gt; Modifier les paramètres &gt; </a:t>
            </a:r>
            <a:r>
              <a:rPr lang="x-none" sz="1700" b="1" dirty="0">
                <a:solidFill>
                  <a:srgbClr val="17375D"/>
                </a:solidFill>
                <a:latin typeface="Segoe UI" pitchFamily="34" charset="0"/>
              </a:rPr>
              <a:t/>
            </a:r>
            <a:br>
              <a:rPr lang="x-none" sz="1700" b="1" dirty="0">
                <a:solidFill>
                  <a:srgbClr val="17375D"/>
                </a:solidFill>
                <a:latin typeface="Segoe UI" pitchFamily="34" charset="0"/>
              </a:rPr>
            </a:br>
            <a:r>
              <a:rPr lang="x-none" sz="1700" b="1" i="0" u="none" baseline="0" dirty="0">
                <a:solidFill>
                  <a:srgbClr val="17375D"/>
                </a:solidFill>
                <a:latin typeface="Segoe UI" pitchFamily="34" charset="0"/>
              </a:rPr>
              <a:t>Base de données (Database) &gt; Restaurer. </a:t>
            </a:r>
          </a:p>
          <a:p>
            <a:pPr algn="l" rtl="0"/>
            <a:r>
              <a:rPr lang="x-none" sz="1700" b="1" i="0" u="none" baseline="0" dirty="0">
                <a:solidFill>
                  <a:srgbClr val="17375D"/>
                </a:solidFill>
                <a:latin typeface="Segoe UI" pitchFamily="34" charset="0"/>
              </a:rPr>
              <a:t>Vous perdrez toute modification effectuée depuis l'ouverture du fichier. </a:t>
            </a:r>
            <a:endParaRPr lang="x-none"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2467443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b="0" i="0" u="none" baseline="0"/>
              <a:t>Vue d'ensemble de l'outil</a:t>
            </a:r>
          </a:p>
        </p:txBody>
      </p:sp>
      <p:sp>
        <p:nvSpPr>
          <p:cNvPr id="3" name="Text Placeholder 2"/>
          <p:cNvSpPr>
            <a:spLocks noGrp="1"/>
          </p:cNvSpPr>
          <p:nvPr>
            <p:ph type="body" idx="1"/>
          </p:nvPr>
        </p:nvSpPr>
        <p:spPr>
          <a:xfrm>
            <a:off x="685800" y="4648200"/>
            <a:ext cx="6172200" cy="1447800"/>
          </a:xfrm>
        </p:spPr>
        <p:txBody>
          <a:bodyPr/>
          <a:lstStyle/>
          <a:p>
            <a:pPr algn="l" rtl="0"/>
            <a:r>
              <a:rPr lang="x-none" b="0" i="0" u="none" baseline="0"/>
              <a:t>Vous avez terminé de saisir les données de configuration, vous êtes donc prêt(e) à commencer à saisir les données du programme dans l'outil.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60437"/>
            <a:ext cx="7772400" cy="4525963"/>
          </a:xfrm>
          <a:prstGeom prst="rect">
            <a:avLst/>
          </a:prstGeom>
        </p:spPr>
        <p:txBody>
          <a:bodyPr/>
          <a:lstStyle/>
          <a:p>
            <a:pPr algn="l" rtl="0">
              <a:spcAft>
                <a:spcPts val="1200"/>
              </a:spcAft>
              <a:buNone/>
            </a:pPr>
            <a:r>
              <a:rPr lang="x-none" b="0" i="0" u="none" baseline="0" dirty="0"/>
              <a:t>La base de données intégrée des données MTN comporte trois parties principales :</a:t>
            </a:r>
          </a:p>
          <a:p>
            <a:pPr marL="525780" lvl="1" indent="-342900" fontAlgn="base">
              <a:lnSpc>
                <a:spcPct val="90000"/>
              </a:lnSpc>
              <a:spcAft>
                <a:spcPts val="800"/>
              </a:spcAft>
              <a:defRPr/>
            </a:pPr>
            <a:r>
              <a:rPr lang="x-none" sz="2200" b="1" dirty="0">
                <a:latin typeface="Segoe UI Semibold" pitchFamily="34" charset="0"/>
              </a:rPr>
              <a:t>L'arborescence des unités administratives</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Le Menu principal sur la partie supérieure</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Le tableau de bord</a:t>
            </a:r>
          </a:p>
        </p:txBody>
      </p:sp>
      <p:sp>
        <p:nvSpPr>
          <p:cNvPr id="2" name="Title 1"/>
          <p:cNvSpPr>
            <a:spLocks noGrp="1"/>
          </p:cNvSpPr>
          <p:nvPr>
            <p:ph type="title"/>
          </p:nvPr>
        </p:nvSpPr>
        <p:spPr>
          <a:xfrm>
            <a:off x="135469" y="206613"/>
            <a:ext cx="3486884" cy="580787"/>
          </a:xfrm>
        </p:spPr>
        <p:txBody>
          <a:bodyPr/>
          <a:lstStyle/>
          <a:p>
            <a:pPr algn="l" rtl="0"/>
            <a:r>
              <a:rPr lang="x-none" b="1" i="0" u="none" baseline="0"/>
              <a:t>Vue d'ensemble de l'outil</a:t>
            </a:r>
          </a:p>
        </p:txBody>
      </p:sp>
      <p:pic>
        <p:nvPicPr>
          <p:cNvPr id="5" name="Picture 4"/>
          <p:cNvPicPr>
            <a:picLocks noChangeAspect="1"/>
          </p:cNvPicPr>
          <p:nvPr/>
        </p:nvPicPr>
        <p:blipFill>
          <a:blip r:embed="rId3"/>
          <a:stretch>
            <a:fillRect/>
          </a:stretch>
        </p:blipFill>
        <p:spPr>
          <a:xfrm>
            <a:off x="3743184" y="2971800"/>
            <a:ext cx="5256168" cy="33147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a:spLocks noGrp="1"/>
          </p:cNvSpPr>
          <p:nvPr>
            <p:ph type="body" sz="quarter" idx="13"/>
          </p:nvPr>
        </p:nvSpPr>
        <p:spPr>
          <a:xfrm>
            <a:off x="171331" y="42335"/>
            <a:ext cx="1638919" cy="307777"/>
          </a:xfrm>
        </p:spPr>
        <p:txBody>
          <a:bodyPr/>
          <a:lstStyle/>
          <a:p>
            <a:pPr algn="l" rtl="0"/>
            <a:r>
              <a:rPr lang="x-none" b="0" i="0" u="none" baseline="0">
                <a:solidFill>
                  <a:srgbClr val="DCE6F2"/>
                </a:solidFill>
              </a:rPr>
              <a:t>Vue d'ensemble de l'outil</a:t>
            </a:r>
          </a:p>
        </p:txBody>
      </p:sp>
      <p:sp>
        <p:nvSpPr>
          <p:cNvPr id="4" name="Content Placeholder 3"/>
          <p:cNvSpPr>
            <a:spLocks noGrp="1"/>
          </p:cNvSpPr>
          <p:nvPr>
            <p:ph idx="1"/>
          </p:nvPr>
        </p:nvSpPr>
        <p:spPr/>
        <p:txBody>
          <a:bodyPr/>
          <a:lstStyle/>
          <a:p>
            <a:pPr marL="0" algn="l" rtl="0">
              <a:spcAft>
                <a:spcPts val="1200"/>
              </a:spcAft>
              <a:buNone/>
            </a:pPr>
            <a:r>
              <a:rPr lang="x-none" b="0" i="0" u="none" baseline="0">
                <a:solidFill>
                  <a:srgbClr val="066E9F"/>
                </a:solidFill>
              </a:rPr>
              <a:t>L’arborescence de votre unité administrative ressemblera à ceci </a:t>
            </a:r>
            <a:r>
              <a:rPr lang="x-none" b="0" i="0" u="none" baseline="0"/>
              <a:t>:</a:t>
            </a:r>
          </a:p>
        </p:txBody>
      </p:sp>
      <p:sp>
        <p:nvSpPr>
          <p:cNvPr id="2" name="Title 1"/>
          <p:cNvSpPr>
            <a:spLocks noGrp="1"/>
          </p:cNvSpPr>
          <p:nvPr>
            <p:ph type="title"/>
          </p:nvPr>
        </p:nvSpPr>
        <p:spPr>
          <a:xfrm>
            <a:off x="152400" y="369094"/>
            <a:ext cx="7256538" cy="516255"/>
          </a:xfrm>
        </p:spPr>
        <p:txBody>
          <a:bodyPr/>
          <a:lstStyle/>
          <a:p>
            <a:pPr algn="l" rtl="0"/>
            <a:r>
              <a:rPr lang="x-none" b="1" i="0" u="none" baseline="0">
                <a:solidFill>
                  <a:srgbClr val="066E9F"/>
                </a:solidFill>
              </a:rPr>
              <a:t>L’arborescence des unités administratives</a:t>
            </a:r>
          </a:p>
        </p:txBody>
      </p:sp>
      <p:pic>
        <p:nvPicPr>
          <p:cNvPr id="12" name="Picture 11" descr="8.PNG"/>
          <p:cNvPicPr>
            <a:picLocks noChangeAspect="1"/>
          </p:cNvPicPr>
          <p:nvPr/>
        </p:nvPicPr>
        <p:blipFill>
          <a:blip r:embed="rId3" cstate="print"/>
          <a:srcRect r="77681" b="76973"/>
          <a:stretch>
            <a:fillRect/>
          </a:stretch>
        </p:blipFill>
        <p:spPr>
          <a:xfrm>
            <a:off x="3581400" y="1828800"/>
            <a:ext cx="2514600" cy="1828800"/>
          </a:xfrm>
          <a:prstGeom prst="rect">
            <a:avLst/>
          </a:prstGeom>
          <a:effectLst>
            <a:outerShdw blurRad="63500" sx="102000" sy="102000" algn="ctr" rotWithShape="0">
              <a:schemeClr val="bg1">
                <a:lumMod val="65000"/>
                <a:alpha val="40000"/>
              </a:schemeClr>
            </a:outerShdw>
          </a:effectLst>
        </p:spPr>
      </p:pic>
      <p:sp>
        <p:nvSpPr>
          <p:cNvPr id="13" name="Rounded Rectangle 12"/>
          <p:cNvSpPr/>
          <p:nvPr/>
        </p:nvSpPr>
        <p:spPr>
          <a:xfrm rot="10800000">
            <a:off x="3657600" y="2481072"/>
            <a:ext cx="1447800" cy="10241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4" name="Right Arrow 13"/>
          <p:cNvSpPr/>
          <p:nvPr/>
        </p:nvSpPr>
        <p:spPr>
          <a:xfrm>
            <a:off x="3276600" y="2502408"/>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pic>
        <p:nvPicPr>
          <p:cNvPr id="9" name="Picture 8" descr="8.PNG"/>
          <p:cNvPicPr>
            <a:picLocks noChangeAspect="1"/>
          </p:cNvPicPr>
          <p:nvPr/>
        </p:nvPicPr>
        <p:blipFill>
          <a:blip r:embed="rId4" cstate="print"/>
          <a:srcRect l="802" r="85357" b="24768"/>
          <a:stretch>
            <a:fillRect/>
          </a:stretch>
        </p:blipFill>
        <p:spPr>
          <a:xfrm>
            <a:off x="6553200" y="1676400"/>
            <a:ext cx="1573237" cy="4648200"/>
          </a:xfrm>
          <a:prstGeom prst="rect">
            <a:avLst/>
          </a:prstGeom>
          <a:effectLst>
            <a:outerShdw blurRad="63500" sx="102000" sy="102000" algn="ctr" rotWithShape="0">
              <a:schemeClr val="bg1">
                <a:lumMod val="65000"/>
                <a:alpha val="40000"/>
              </a:schemeClr>
            </a:outerShdw>
          </a:effectLst>
        </p:spPr>
      </p:pic>
      <p:sp>
        <p:nvSpPr>
          <p:cNvPr id="10" name="Right Arrow 9"/>
          <p:cNvSpPr/>
          <p:nvPr/>
        </p:nvSpPr>
        <p:spPr>
          <a:xfrm>
            <a:off x="6172200" y="41148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8" name="Content Placeholder 3"/>
          <p:cNvSpPr txBox="1">
            <a:spLocks/>
          </p:cNvSpPr>
          <p:nvPr/>
        </p:nvSpPr>
        <p:spPr>
          <a:xfrm>
            <a:off x="1955805" y="4013205"/>
            <a:ext cx="4267200" cy="1828800"/>
          </a:xfrm>
          <a:prstGeom prst="rect">
            <a:avLst/>
          </a:prstGeom>
        </p:spPr>
        <p:txBody>
          <a:bodyPr vert="horz" lIns="91440" tIns="45720" rIns="91440" bIns="45720" rtlCol="0">
            <a:noAutofit/>
          </a:bodyPr>
          <a:lstStyle/>
          <a:p>
            <a:pPr marL="0" marR="0" lvl="0" indent="-342900" algn="l" defTabSz="914400" rtl="0" eaLnBrk="1" fontAlgn="auto" latinLnBrk="0" hangingPunct="1">
              <a:lnSpc>
                <a:spcPct val="100000"/>
              </a:lnSpc>
              <a:spcBef>
                <a:spcPct val="20000"/>
              </a:spcBef>
              <a:spcAft>
                <a:spcPts val="1200"/>
              </a:spcAft>
              <a:buClr>
                <a:srgbClr val="066E9F"/>
              </a:buClr>
              <a:buSzPct val="120000"/>
              <a:buFont typeface="Segoe UI Semibold" pitchFamily="34" charset="0"/>
              <a:buNone/>
              <a:tabLst/>
              <a:defRPr/>
            </a:pPr>
            <a:r>
              <a:rPr kumimoji="0" lang="x-none"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Cliquez sur l’</a:t>
            </a:r>
            <a:r>
              <a:rPr kumimoji="0" lang="fr-CA"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i</a:t>
            </a:r>
            <a:r>
              <a:rPr kumimoji="0" lang="x-none"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cône </a:t>
            </a:r>
            <a:r>
              <a:rPr kumimoji="0" lang="fr-CA"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  </a:t>
            </a:r>
            <a:r>
              <a:rPr kumimoji="0" lang="x-none"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pour élargir un emplacement</a:t>
            </a:r>
            <a:r>
              <a:rPr lang="x-none" sz="2200" b="0" i="0" u="none" baseline="0" dirty="0">
                <a:solidFill>
                  <a:srgbClr val="17375D"/>
                </a:solidFill>
                <a:latin typeface="Segoe UI" pitchFamily="34" charset="0"/>
                <a:ea typeface="Segoe UI" pitchFamily="34" charset="0"/>
                <a:cs typeface="Segoe UI" pitchFamily="34" charset="0"/>
              </a:rPr>
              <a:t>. </a:t>
            </a:r>
            <a:r>
              <a:rPr lang="fr-CA" sz="2200" b="0" i="0" u="none" baseline="0" dirty="0">
                <a:solidFill>
                  <a:srgbClr val="17375D"/>
                </a:solidFill>
                <a:latin typeface="Segoe UI" pitchFamily="34" charset="0"/>
                <a:ea typeface="Segoe UI" pitchFamily="34" charset="0"/>
                <a:cs typeface="Segoe UI" pitchFamily="34" charset="0"/>
              </a:rPr>
              <a:t>S’il </a:t>
            </a:r>
            <a:r>
              <a:rPr lang="x-none" sz="2200" b="0" i="0" u="none" baseline="0" dirty="0">
                <a:solidFill>
                  <a:srgbClr val="17375D"/>
                </a:solidFill>
                <a:latin typeface="Segoe UI" pitchFamily="34" charset="0"/>
                <a:ea typeface="Segoe UI" pitchFamily="34" charset="0"/>
                <a:cs typeface="Segoe UI" pitchFamily="34" charset="0"/>
              </a:rPr>
              <a:t>est complètement élargi, </a:t>
            </a:r>
            <a:r>
              <a:rPr lang="fr-CA" sz="2200" b="0" i="0" u="none" baseline="0" dirty="0">
                <a:solidFill>
                  <a:srgbClr val="17375D"/>
                </a:solidFill>
                <a:latin typeface="Segoe UI" pitchFamily="34" charset="0"/>
                <a:ea typeface="Segoe UI" pitchFamily="34" charset="0"/>
                <a:cs typeface="Segoe UI" pitchFamily="34" charset="0"/>
              </a:rPr>
              <a:t>il</a:t>
            </a:r>
            <a:r>
              <a:rPr lang="x-none" sz="2200" b="0" i="0" u="none" baseline="0" dirty="0">
                <a:solidFill>
                  <a:srgbClr val="17375D"/>
                </a:solidFill>
                <a:latin typeface="Segoe UI" pitchFamily="34" charset="0"/>
                <a:ea typeface="Segoe UI" pitchFamily="34" charset="0"/>
                <a:cs typeface="Segoe UI" pitchFamily="34" charset="0"/>
              </a:rPr>
              <a:t> ressemblera à ceci :</a:t>
            </a:r>
            <a:endParaRPr kumimoji="0" lang="x-none"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pic>
        <p:nvPicPr>
          <p:cNvPr id="16" name="Picture 15" descr="Screen Shot 2013-12-28 at 12.58.30 PM.png"/>
          <p:cNvPicPr>
            <a:picLocks noChangeAspect="1"/>
          </p:cNvPicPr>
          <p:nvPr/>
        </p:nvPicPr>
        <p:blipFill>
          <a:blip r:embed="rId5" cstate="print"/>
          <a:srcRect r="7692"/>
          <a:stretch>
            <a:fillRect/>
          </a:stretch>
        </p:blipFill>
        <p:spPr>
          <a:xfrm>
            <a:off x="4343400" y="4114800"/>
            <a:ext cx="228600" cy="238125"/>
          </a:xfrm>
          <a:prstGeom prst="rect">
            <a:avLst/>
          </a:prstGeom>
        </p:spPr>
      </p:pic>
    </p:spTree>
    <p:extLst>
      <p:ext uri="{BB962C8B-B14F-4D97-AF65-F5344CB8AC3E}">
        <p14:creationId xmlns:p14="http://schemas.microsoft.com/office/powerpoint/2010/main" val="1225693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Elargir l’arborescence d’une unité administrative</a:t>
            </a:r>
          </a:p>
        </p:txBody>
      </p:sp>
      <p:sp>
        <p:nvSpPr>
          <p:cNvPr id="5" name="Text Placeholder 1"/>
          <p:cNvSpPr txBox="1">
            <a:spLocks/>
          </p:cNvSpPr>
          <p:nvPr/>
        </p:nvSpPr>
        <p:spPr>
          <a:xfrm>
            <a:off x="1143000" y="1371600"/>
            <a:ext cx="4800600" cy="5105400"/>
          </a:xfrm>
          <a:prstGeom prst="rect">
            <a:avLst/>
          </a:prstGeom>
        </p:spPr>
        <p:txBody>
          <a:bodyPr vert="horz" lIns="91440" tIns="45720" rIns="91440" bIns="45720" rtlCol="0">
            <a:noAutofit/>
          </a:bodyPr>
          <a:lstStyle/>
          <a:p>
            <a:pPr lvl="0" algn="l" rtl="0">
              <a:spcBef>
                <a:spcPct val="20000"/>
              </a:spcBef>
              <a:spcAft>
                <a:spcPts val="1200"/>
              </a:spcAft>
              <a:buClr>
                <a:srgbClr val="066E9F"/>
              </a:buClr>
              <a:buSzPct val="120000"/>
              <a:defRPr/>
            </a:pPr>
            <a:r>
              <a:rPr kumimoji="0" lang="x-none" sz="2200" b="0" i="0" u="none" strike="noStrike" kern="1200" cap="none" spc="0" normalizeH="0" baseline="0">
                <a:ln>
                  <a:noFill/>
                </a:ln>
                <a:solidFill>
                  <a:srgbClr val="17375D"/>
                </a:solidFill>
                <a:effectLst/>
                <a:uLnTx/>
                <a:uFillTx/>
                <a:latin typeface="Segoe UI" pitchFamily="34" charset="0"/>
                <a:ea typeface="Segoe UI" pitchFamily="34" charset="0"/>
                <a:cs typeface="Segoe UI" pitchFamily="34" charset="0"/>
              </a:rPr>
              <a:t>Utiliser les commandes + et – pour élargir et réduire l’arborescence</a:t>
            </a:r>
            <a:endParaRPr kumimoji="0" lang="x-none"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endParaRPr>
          </a:p>
        </p:txBody>
      </p:sp>
      <p:pic>
        <p:nvPicPr>
          <p:cNvPr id="10" name="Picture 9" descr="8.PNG"/>
          <p:cNvPicPr>
            <a:picLocks noChangeAspect="1"/>
          </p:cNvPicPr>
          <p:nvPr/>
        </p:nvPicPr>
        <p:blipFill>
          <a:blip r:embed="rId3" cstate="print"/>
          <a:srcRect l="802" r="85357" b="24768"/>
          <a:stretch>
            <a:fillRect/>
          </a:stretch>
        </p:blipFill>
        <p:spPr>
          <a:xfrm>
            <a:off x="6553200" y="1143000"/>
            <a:ext cx="1676400" cy="4953000"/>
          </a:xfrm>
          <a:prstGeom prst="rect">
            <a:avLst/>
          </a:prstGeom>
          <a:effectLst>
            <a:outerShdw blurRad="63500" sx="102000" sy="102000" algn="ctr" rotWithShape="0">
              <a:schemeClr val="bg1">
                <a:lumMod val="65000"/>
                <a:alpha val="40000"/>
              </a:schemeClr>
            </a:outerShdw>
          </a:effectLst>
        </p:spPr>
      </p:pic>
      <p:pic>
        <p:nvPicPr>
          <p:cNvPr id="9" name="Picture 8" descr="8.PNG"/>
          <p:cNvPicPr>
            <a:picLocks noChangeAspect="1"/>
          </p:cNvPicPr>
          <p:nvPr/>
        </p:nvPicPr>
        <p:blipFill>
          <a:blip r:embed="rId4" cstate="print"/>
          <a:srcRect r="87150" b="76973"/>
          <a:stretch>
            <a:fillRect/>
          </a:stretch>
        </p:blipFill>
        <p:spPr>
          <a:xfrm>
            <a:off x="4800600" y="2590800"/>
            <a:ext cx="1447800" cy="18288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1416470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2178797" cy="307777"/>
          </a:xfrm>
        </p:spPr>
        <p:txBody>
          <a:bodyPr/>
          <a:lstStyle/>
          <a:p>
            <a:pPr algn="l" rtl="0"/>
            <a:r>
              <a:rPr lang="x-none" b="0" i="0" u="none" baseline="0"/>
              <a:t>v</a:t>
            </a:r>
            <a:r>
              <a:rPr lang="x-none" b="0" i="0" u="none" baseline="0">
                <a:solidFill>
                  <a:srgbClr val="DCE6F2"/>
                </a:solidFill>
              </a:rPr>
              <a:t>ue d'ensemble de l'outil</a:t>
            </a:r>
          </a:p>
        </p:txBody>
      </p:sp>
      <p:sp>
        <p:nvSpPr>
          <p:cNvPr id="5" name="Content Placeholder 3"/>
          <p:cNvSpPr>
            <a:spLocks noGrp="1"/>
          </p:cNvSpPr>
          <p:nvPr>
            <p:ph idx="1"/>
          </p:nvPr>
        </p:nvSpPr>
        <p:spPr>
          <a:xfrm>
            <a:off x="685800" y="1066800"/>
            <a:ext cx="7848600" cy="4525963"/>
          </a:xfrm>
        </p:spPr>
        <p:txBody>
          <a:bodyPr/>
          <a:lstStyle/>
          <a:p>
            <a:pPr algn="l" rtl="0">
              <a:spcAft>
                <a:spcPts val="1200"/>
              </a:spcAft>
              <a:buNone/>
            </a:pPr>
            <a:r>
              <a:rPr lang="x-none" b="0" i="0" u="none" baseline="0" dirty="0"/>
              <a:t>Le menu principal comporte six fonctions :</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Fichier</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Paramètres</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Unités administratives</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Import</a:t>
            </a:r>
            <a:r>
              <a:rPr lang="fr-CA" sz="2200" b="1" i="0" u="none" baseline="0" dirty="0" err="1">
                <a:latin typeface="Segoe UI Semibold" pitchFamily="34" charset="0"/>
              </a:rPr>
              <a:t>ation</a:t>
            </a:r>
            <a:endParaRPr lang="fr-CA" sz="2200" b="1" i="0" u="none" baseline="0" dirty="0">
              <a:latin typeface="Segoe UI Semibold" pitchFamily="34" charset="0"/>
            </a:endParaRP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Rapports</a:t>
            </a:r>
          </a:p>
          <a:p>
            <a:pPr marL="525780" lvl="1" indent="-342900" algn="l" rtl="0" fontAlgn="base">
              <a:lnSpc>
                <a:spcPct val="90000"/>
              </a:lnSpc>
              <a:spcAft>
                <a:spcPts val="800"/>
              </a:spcAft>
              <a:buSzPct val="100000"/>
              <a:buFont typeface="Wingdings" charset="2"/>
              <a:buChar char="§"/>
              <a:defRPr/>
            </a:pPr>
            <a:r>
              <a:rPr lang="x-none" sz="2200" b="1" i="0" u="none" baseline="0" dirty="0">
                <a:latin typeface="Segoe UI Semibold" pitchFamily="34" charset="0"/>
              </a:rPr>
              <a:t>Aide</a:t>
            </a:r>
          </a:p>
        </p:txBody>
      </p:sp>
      <p:sp>
        <p:nvSpPr>
          <p:cNvPr id="2" name="Title 1"/>
          <p:cNvSpPr>
            <a:spLocks noGrp="1"/>
          </p:cNvSpPr>
          <p:nvPr>
            <p:ph type="title"/>
          </p:nvPr>
        </p:nvSpPr>
        <p:spPr>
          <a:xfrm>
            <a:off x="152400" y="369094"/>
            <a:ext cx="3253655" cy="516255"/>
          </a:xfrm>
        </p:spPr>
        <p:txBody>
          <a:bodyPr/>
          <a:lstStyle/>
          <a:p>
            <a:pPr algn="l" rtl="0"/>
            <a:r>
              <a:rPr lang="x-none" b="1" i="0" u="none" baseline="0"/>
              <a:t>Le menu principal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3600109"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4" name="Content Placeholder 3"/>
          <p:cNvSpPr>
            <a:spLocks noGrp="1"/>
          </p:cNvSpPr>
          <p:nvPr>
            <p:ph idx="1"/>
          </p:nvPr>
        </p:nvSpPr>
        <p:spPr>
          <a:xfrm>
            <a:off x="533400" y="990600"/>
            <a:ext cx="7848600" cy="4525963"/>
          </a:xfrm>
        </p:spPr>
        <p:txBody>
          <a:bodyPr/>
          <a:lstStyle/>
          <a:p>
            <a:pPr marL="0" indent="0" algn="l" rtl="0">
              <a:spcAft>
                <a:spcPts val="600"/>
              </a:spcAft>
              <a:buNone/>
            </a:pPr>
            <a:r>
              <a:rPr lang="x-none" b="0" i="0" u="none" baseline="0"/>
              <a:t>À partir du menu Fichier, vous pouvez effectuer les actions suivantes :</a:t>
            </a:r>
          </a:p>
          <a:p>
            <a:pPr marL="525780" algn="l" rtl="0">
              <a:buSzPct val="100000"/>
              <a:buFont typeface="Wingdings" charset="2"/>
              <a:buChar char="§"/>
            </a:pPr>
            <a:r>
              <a:rPr lang="x-none" b="0" i="0" u="none" baseline="0">
                <a:latin typeface="Segoe UI Semibold" pitchFamily="34" charset="0"/>
              </a:rPr>
              <a:t>Créer un nouveau fichier.</a:t>
            </a:r>
          </a:p>
          <a:p>
            <a:pPr marL="525780" algn="l" rtl="0">
              <a:buSzPct val="100000"/>
              <a:buFont typeface="Wingdings" charset="2"/>
              <a:buChar char="§"/>
            </a:pPr>
            <a:r>
              <a:rPr lang="x-none" b="0" i="0" u="none" baseline="0">
                <a:latin typeface="Segoe UI Semibold" pitchFamily="34" charset="0"/>
              </a:rPr>
              <a:t>Ouvrir un fichier existant.</a:t>
            </a:r>
          </a:p>
          <a:p>
            <a:pPr marL="525780" algn="l" rtl="0">
              <a:spcAft>
                <a:spcPts val="600"/>
              </a:spcAft>
            </a:pPr>
            <a:r>
              <a:rPr lang="x-none" b="0" i="0" u="none" baseline="0">
                <a:latin typeface="Segoe UI Semibold" pitchFamily="34" charset="0"/>
              </a:rPr>
              <a:t>Quitter la base de données intégrée des données MTN.</a:t>
            </a:r>
          </a:p>
        </p:txBody>
      </p:sp>
      <p:sp>
        <p:nvSpPr>
          <p:cNvPr id="21" name="Title 20"/>
          <p:cNvSpPr>
            <a:spLocks noGrp="1"/>
          </p:cNvSpPr>
          <p:nvPr>
            <p:ph type="title"/>
          </p:nvPr>
        </p:nvSpPr>
        <p:spPr>
          <a:xfrm>
            <a:off x="152400" y="369094"/>
            <a:ext cx="1505002" cy="516255"/>
          </a:xfrm>
        </p:spPr>
        <p:txBody>
          <a:bodyPr/>
          <a:lstStyle/>
          <a:p>
            <a:pPr algn="l" rtl="0"/>
            <a:r>
              <a:rPr lang="x-none" b="1" i="0" u="none" baseline="0"/>
              <a:t>Fichier</a:t>
            </a:r>
            <a:endParaRPr lang="x-none" sz="2600" dirty="0">
              <a:solidFill>
                <a:srgbClr val="066E9F"/>
              </a:solidFill>
            </a:endParaRPr>
          </a:p>
        </p:txBody>
      </p:sp>
      <p:sp>
        <p:nvSpPr>
          <p:cNvPr id="16" name="Round Single Corner Rectangle 15"/>
          <p:cNvSpPr/>
          <p:nvPr/>
        </p:nvSpPr>
        <p:spPr>
          <a:xfrm>
            <a:off x="0" y="3429000"/>
            <a:ext cx="7772400" cy="315822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5" name="TextBox 14"/>
          <p:cNvSpPr txBox="1"/>
          <p:nvPr/>
        </p:nvSpPr>
        <p:spPr>
          <a:xfrm>
            <a:off x="457200" y="3657600"/>
            <a:ext cx="6858000" cy="3031599"/>
          </a:xfrm>
          <a:prstGeom prst="rect">
            <a:avLst/>
          </a:prstGeom>
          <a:noFill/>
        </p:spPr>
        <p:txBody>
          <a:bodyPr wrap="square" rtlCol="0">
            <a:spAutoFit/>
          </a:bodyPr>
          <a:lstStyle/>
          <a:p>
            <a:pPr algn="l" rtl="0">
              <a:spcAft>
                <a:spcPts val="600"/>
              </a:spcAft>
            </a:pPr>
            <a:r>
              <a:rPr lang="x-none" sz="1600" b="1" i="0" u="none" baseline="0">
                <a:solidFill>
                  <a:srgbClr val="066E9F"/>
                </a:solidFill>
                <a:latin typeface="Segoe UI" pitchFamily="34" charset="0"/>
              </a:rPr>
              <a:t>Petites astuces :</a:t>
            </a:r>
          </a:p>
          <a:p>
            <a:pPr algn="l" rtl="0">
              <a:spcAft>
                <a:spcPts val="1200"/>
              </a:spcAft>
            </a:pPr>
            <a:r>
              <a:rPr lang="x-none" sz="1600" b="1" i="0" u="none" baseline="0">
                <a:solidFill>
                  <a:srgbClr val="17375D"/>
                </a:solidFill>
                <a:latin typeface="Segoe UI" pitchFamily="34" charset="0"/>
              </a:rPr>
              <a:t>Sortie : </a:t>
            </a:r>
            <a:r>
              <a:rPr lang="x-none" sz="1600" b="0" i="0" u="none" baseline="0">
                <a:solidFill>
                  <a:srgbClr val="17375D"/>
                </a:solidFill>
                <a:latin typeface="Segoe UI" pitchFamily="34" charset="0"/>
              </a:rPr>
              <a:t>vous pouvez aussi utiliser le X rouge situé sur la partie supérieure droite pour quitter votre programme à tout moment.</a:t>
            </a:r>
          </a:p>
          <a:p>
            <a:pPr algn="l" rtl="0">
              <a:spcAft>
                <a:spcPts val="1200"/>
              </a:spcAft>
            </a:pPr>
            <a:r>
              <a:rPr lang="x-none" sz="1600" b="1" i="0" u="none" baseline="0">
                <a:solidFill>
                  <a:srgbClr val="17375D"/>
                </a:solidFill>
                <a:latin typeface="Segoe UI" pitchFamily="34" charset="0"/>
              </a:rPr>
              <a:t>Enregistrement : </a:t>
            </a:r>
            <a:r>
              <a:rPr lang="x-none" sz="1600" b="0" i="0" u="none" baseline="0">
                <a:solidFill>
                  <a:srgbClr val="17375D"/>
                </a:solidFill>
                <a:latin typeface="Segoe UI" pitchFamily="34" charset="0"/>
              </a:rPr>
              <a:t>vous n'avez jamais besoin d'enregistrer votre fichier. Votre fichier est mis à jour en temps réel dans la base de données, ce qui signifie que toutes les modifications sont automatiquement enregistrées.</a:t>
            </a:r>
          </a:p>
          <a:p>
            <a:pPr algn="l" rtl="0">
              <a:spcAft>
                <a:spcPts val="600"/>
              </a:spcAft>
            </a:pPr>
            <a:r>
              <a:rPr lang="x-none" sz="1600" b="1" i="0" u="none" baseline="0">
                <a:solidFill>
                  <a:srgbClr val="17375D"/>
                </a:solidFill>
                <a:latin typeface="Segoe UI" pitchFamily="34" charset="0"/>
              </a:rPr>
              <a:t>Ouvrir un nouveau fichier : </a:t>
            </a:r>
            <a:r>
              <a:rPr lang="x-none" sz="1600" b="0" i="0" u="none" baseline="0">
                <a:solidFill>
                  <a:srgbClr val="17375D"/>
                </a:solidFill>
                <a:latin typeface="Segoe UI" pitchFamily="34" charset="0"/>
              </a:rPr>
              <a:t>si vous choisissez de créer un nouveau fichier ou d'ouvrir un fichier existant, le fichier sur lequel vous travaillez actuellement se ferme automatiquement.</a:t>
            </a:r>
          </a:p>
          <a:p>
            <a:endParaRPr lang="x-none" sz="1700" dirty="0">
              <a:solidFill>
                <a:srgbClr val="17375D"/>
              </a:solidFill>
              <a:latin typeface="Segoe UI" pitchFamily="34" charset="0"/>
              <a:ea typeface="Segoe UI" pitchFamily="34" charset="0"/>
              <a:cs typeface="Segoe U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09600" y="1044120"/>
            <a:ext cx="7391400" cy="3962399"/>
          </a:xfrm>
          <a:prstGeom prst="rect">
            <a:avLst/>
          </a:prstGeom>
        </p:spPr>
        <p:txBody>
          <a:bodyPr vert="horz" lIns="91440" tIns="45720" rIns="91440" bIns="45720" rtlCol="0">
            <a:noAutofit/>
          </a:bodyPr>
          <a:lstStyle/>
          <a:p>
            <a:pPr marL="342900" lvl="0" indent="-342900" algn="l" rtl="0">
              <a:spcBef>
                <a:spcPct val="20000"/>
              </a:spcBef>
              <a:spcAft>
                <a:spcPts val="1200"/>
              </a:spcAft>
              <a:buClr>
                <a:srgbClr val="066E9F"/>
              </a:buClr>
              <a:buSzPct val="120000"/>
            </a:pPr>
            <a:r>
              <a:rPr lang="x-none" sz="2200" b="0" i="0" u="none" baseline="0" dirty="0">
                <a:solidFill>
                  <a:srgbClr val="17375D"/>
                </a:solidFill>
                <a:latin typeface="Segoe UI" pitchFamily="34" charset="0"/>
              </a:rPr>
              <a:t>L’option</a:t>
            </a:r>
            <a:r>
              <a:rPr lang="x-none" sz="2200" b="0" i="0" u="none" baseline="0" dirty="0"/>
              <a:t> </a:t>
            </a:r>
            <a:r>
              <a:rPr kumimoji="0" lang="x-none" sz="2200" b="1" i="0" u="none" strike="noStrike" kern="1200" cap="none" spc="0" normalizeH="0" baseline="0" dirty="0">
                <a:ln>
                  <a:noFill/>
                </a:ln>
                <a:solidFill>
                  <a:srgbClr val="17375D"/>
                </a:solidFill>
                <a:effectLst/>
                <a:uLnTx/>
                <a:uFillTx/>
                <a:latin typeface="Segoe UI" pitchFamily="34" charset="0"/>
              </a:rPr>
              <a:t>Modifier les paramètres </a:t>
            </a:r>
            <a:r>
              <a:rPr kumimoji="0" lang="x-none" sz="2200" b="0" i="0" u="none" strike="noStrike" kern="1200" cap="none" spc="0" normalizeH="0" baseline="0" dirty="0">
                <a:ln>
                  <a:noFill/>
                </a:ln>
                <a:solidFill>
                  <a:srgbClr val="17375D"/>
                </a:solidFill>
                <a:effectLst/>
                <a:uLnTx/>
                <a:uFillTx/>
                <a:latin typeface="Segoe UI" pitchFamily="34" charset="0"/>
              </a:rPr>
              <a:t>vous permet de :</a:t>
            </a:r>
          </a:p>
          <a:p>
            <a:pPr marL="640080" lvl="0" indent="-342900">
              <a:spcBef>
                <a:spcPct val="20000"/>
              </a:spcBef>
              <a:spcAft>
                <a:spcPts val="1200"/>
              </a:spcAft>
              <a:buClr>
                <a:srgbClr val="066E9F"/>
              </a:buClr>
              <a:buSzPct val="100000"/>
              <a:buFont typeface="Wingdings" charset="2"/>
              <a:buChar char="§"/>
              <a:defRPr/>
            </a:pPr>
            <a:r>
              <a:rPr lang="x-none" sz="2200" b="1" i="0" u="none" baseline="0" dirty="0">
                <a:solidFill>
                  <a:srgbClr val="17375D"/>
                </a:solidFill>
                <a:latin typeface="Segoe UI" pitchFamily="34" charset="0"/>
              </a:rPr>
              <a:t>Modifier les paramètres. </a:t>
            </a:r>
            <a:r>
              <a:rPr lang="x-none" sz="2200" dirty="0"/>
              <a:t/>
            </a:r>
            <a:br>
              <a:rPr lang="x-none" sz="2200" dirty="0"/>
            </a:br>
            <a:r>
              <a:rPr lang="x-none" sz="2200" b="0" i="0" u="none" baseline="0" dirty="0">
                <a:solidFill>
                  <a:srgbClr val="17375D"/>
                </a:solidFill>
                <a:latin typeface="Segoe UI" pitchFamily="34" charset="0"/>
              </a:rPr>
              <a:t>Vous pouvez modifier les paramètres pays, les maladies sélectionnées et les utilisateurs. Vous pouvez aussi créer une copie du journal d'erreurs et restaurer votre base de données sur la copie de sauvegarde enregistrée lors de la dernière connexion. </a:t>
            </a:r>
            <a:r>
              <a:rPr lang="x-none" sz="2400" dirty="0">
                <a:solidFill>
                  <a:srgbClr val="17375D"/>
                </a:solidFill>
              </a:rPr>
              <a:t>Les trois premiers onglets proviennent de l'assistant de configuration et fonctionnent de la même façon que lorsque vous configurez un nouveau fichier pour la première fois. </a:t>
            </a:r>
            <a:endParaRPr kumimoji="0" lang="x-none"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x-none"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600109"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7" name="Title 20"/>
          <p:cNvSpPr>
            <a:spLocks noGrp="1"/>
          </p:cNvSpPr>
          <p:nvPr>
            <p:ph type="title"/>
          </p:nvPr>
        </p:nvSpPr>
        <p:spPr>
          <a:xfrm>
            <a:off x="152400" y="369094"/>
            <a:ext cx="2228191" cy="516255"/>
          </a:xfrm>
        </p:spPr>
        <p:txBody>
          <a:bodyPr/>
          <a:lstStyle/>
          <a:p>
            <a:pPr algn="l" rtl="0"/>
            <a:r>
              <a:rPr lang="x-none" b="1" i="0" u="none" baseline="0"/>
              <a:t>Paramètres</a:t>
            </a:r>
            <a:endParaRPr lang="x-none" sz="2600" dirty="0">
              <a:solidFill>
                <a:srgbClr val="066E9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x-none" dirty="0"/>
          </a:p>
        </p:txBody>
      </p:sp>
      <p:sp>
        <p:nvSpPr>
          <p:cNvPr id="4" name="Title 3"/>
          <p:cNvSpPr>
            <a:spLocks noGrp="1"/>
          </p:cNvSpPr>
          <p:nvPr>
            <p:ph type="title"/>
          </p:nvPr>
        </p:nvSpPr>
        <p:spPr>
          <a:xfrm>
            <a:off x="152400" y="369094"/>
            <a:ext cx="2228191" cy="516255"/>
          </a:xfrm>
        </p:spPr>
        <p:txBody>
          <a:bodyPr/>
          <a:lstStyle/>
          <a:p>
            <a:r>
              <a:rPr lang="fr-CA" dirty="0"/>
              <a:t>Paramètres</a:t>
            </a:r>
            <a:endParaRPr lang="x-none" dirty="0"/>
          </a:p>
        </p:txBody>
      </p:sp>
      <p:sp>
        <p:nvSpPr>
          <p:cNvPr id="5" name="Content Placeholder 3"/>
          <p:cNvSpPr txBox="1">
            <a:spLocks noGrp="1"/>
          </p:cNvSpPr>
          <p:nvPr>
            <p:ph idx="1"/>
          </p:nvPr>
        </p:nvSpPr>
        <p:spPr>
          <a:prstGeom prst="rect">
            <a:avLst/>
          </a:prstGeom>
        </p:spPr>
        <p:txBody>
          <a:bodyPr vert="horz" lIns="91440" tIns="45720" rIns="91440" bIns="45720" rtlCol="0">
            <a:noAutofit/>
          </a:bodyPr>
          <a:lstStyle/>
          <a:p>
            <a:pPr lvl="0">
              <a:spcAft>
                <a:spcPts val="900"/>
              </a:spcAft>
              <a:buSzPct val="120000"/>
            </a:pPr>
            <a:r>
              <a:rPr lang="x-none" dirty="0">
                <a:solidFill>
                  <a:srgbClr val="17375D"/>
                </a:solidFill>
              </a:rPr>
              <a:t>L’option</a:t>
            </a:r>
            <a:r>
              <a:rPr lang="x-none" dirty="0"/>
              <a:t> </a:t>
            </a:r>
            <a:r>
              <a:rPr lang="x-none" b="1" dirty="0">
                <a:solidFill>
                  <a:srgbClr val="17375D"/>
                </a:solidFill>
              </a:rPr>
              <a:t>Modifier les paramètres </a:t>
            </a:r>
            <a:r>
              <a:rPr lang="x-none" dirty="0">
                <a:solidFill>
                  <a:srgbClr val="17375D"/>
                </a:solidFill>
              </a:rPr>
              <a:t>vous permet de :</a:t>
            </a:r>
          </a:p>
          <a:p>
            <a:pPr marL="640080" lvl="0">
              <a:spcAft>
                <a:spcPts val="900"/>
              </a:spcAft>
              <a:defRPr/>
            </a:pPr>
            <a:r>
              <a:rPr lang="x-none" sz="2100" b="1" dirty="0">
                <a:solidFill>
                  <a:srgbClr val="17375D"/>
                </a:solidFill>
              </a:rPr>
              <a:t>Modifier les paramètres pays, les statistiques et les maladies.</a:t>
            </a:r>
            <a:r>
              <a:rPr lang="x-none" sz="2100" dirty="0"/>
              <a:t/>
            </a:r>
            <a:br>
              <a:rPr lang="x-none" sz="2100" dirty="0"/>
            </a:br>
            <a:r>
              <a:rPr lang="x-none" sz="2100" dirty="0">
                <a:solidFill>
                  <a:srgbClr val="17375D"/>
                </a:solidFill>
              </a:rPr>
              <a:t>Les trois premiers onglets proviennent de l'assistant de configuration et fonctionnent de la même façon que lorsque vous configurez un nouveau fichier pour la première fois. </a:t>
            </a:r>
            <a:endParaRPr lang="x-none" sz="2100" dirty="0">
              <a:solidFill>
                <a:srgbClr val="17375D"/>
              </a:solidFill>
              <a:latin typeface="Segoe UI Semibold" pitchFamily="34" charset="0"/>
            </a:endParaRPr>
          </a:p>
          <a:p>
            <a:pPr marL="354330" lvl="1" indent="0">
              <a:spcAft>
                <a:spcPts val="1200"/>
              </a:spcAft>
              <a:buClr>
                <a:srgbClr val="066E9F"/>
              </a:buClr>
              <a:buSzPct val="120000"/>
              <a:buNone/>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3733800" y="3276600"/>
            <a:ext cx="4977448" cy="3222525"/>
          </a:xfrm>
          <a:prstGeom prst="rect">
            <a:avLst/>
          </a:prstGeom>
        </p:spPr>
      </p:pic>
    </p:spTree>
    <p:extLst>
      <p:ext uri="{BB962C8B-B14F-4D97-AF65-F5344CB8AC3E}">
        <p14:creationId xmlns:p14="http://schemas.microsoft.com/office/powerpoint/2010/main" val="4255599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547920" y="1010100"/>
            <a:ext cx="7834080" cy="3962399"/>
          </a:xfrm>
          <a:prstGeom prst="rect">
            <a:avLst/>
          </a:prstGeom>
        </p:spPr>
        <p:txBody>
          <a:bodyPr vert="horz" lIns="91440" tIns="45720" rIns="91440" bIns="45720" rtlCol="0">
            <a:noAutofit/>
          </a:bodyPr>
          <a:lstStyle/>
          <a:p>
            <a:pPr marL="640080" indent="-342900" algn="l" rtl="0">
              <a:spcBef>
                <a:spcPct val="20000"/>
              </a:spcBef>
              <a:buClr>
                <a:srgbClr val="066E9F"/>
              </a:buClr>
              <a:buSzPct val="100000"/>
              <a:buFont typeface="Wingdings" charset="2"/>
              <a:buChar char="§"/>
              <a:defRPr/>
            </a:pPr>
            <a:r>
              <a:rPr lang="x-none" sz="2100" b="1" i="0" u="none" baseline="0" dirty="0">
                <a:solidFill>
                  <a:srgbClr val="17375D"/>
                </a:solidFill>
                <a:latin typeface="Segoe UI" pitchFamily="34" charset="0"/>
              </a:rPr>
              <a:t>Modifier les utilisateurs. </a:t>
            </a:r>
            <a:r>
              <a:rPr lang="x-none" sz="2100" dirty="0"/>
              <a:t/>
            </a:r>
            <a:br>
              <a:rPr lang="x-none" sz="2100" dirty="0"/>
            </a:br>
            <a:r>
              <a:rPr lang="x-none" sz="2100" b="0" i="0" u="none" baseline="0" dirty="0">
                <a:solidFill>
                  <a:srgbClr val="17375D"/>
                </a:solidFill>
                <a:latin typeface="Segoe UI" pitchFamily="34" charset="0"/>
              </a:rPr>
              <a:t>la base de données intégrée des données MTN comporte trois types d'utilisateurs :</a:t>
            </a:r>
          </a:p>
          <a:p>
            <a:pPr marL="640080" lvl="1" algn="l" rtl="0">
              <a:spcAft>
                <a:spcPts val="1200"/>
              </a:spcAft>
              <a:buClr>
                <a:srgbClr val="066E9F"/>
              </a:buClr>
              <a:buSzPct val="120000"/>
            </a:pPr>
            <a:endParaRPr kumimoji="0" lang="x-none"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x-none" sz="19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600109"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7" name="Title 20"/>
          <p:cNvSpPr>
            <a:spLocks noGrp="1"/>
          </p:cNvSpPr>
          <p:nvPr>
            <p:ph type="title"/>
          </p:nvPr>
        </p:nvSpPr>
        <p:spPr>
          <a:xfrm>
            <a:off x="152400" y="369094"/>
            <a:ext cx="2228191" cy="516255"/>
          </a:xfrm>
        </p:spPr>
        <p:txBody>
          <a:bodyPr/>
          <a:lstStyle/>
          <a:p>
            <a:pPr algn="l" rtl="0"/>
            <a:r>
              <a:rPr lang="x-none" b="1" i="0" u="none" baseline="0"/>
              <a:t>Paramètres</a:t>
            </a:r>
            <a:endParaRPr lang="x-none" sz="2600" dirty="0">
              <a:solidFill>
                <a:srgbClr val="066E9F"/>
              </a:solidFill>
            </a:endParaRPr>
          </a:p>
        </p:txBody>
      </p:sp>
      <p:cxnSp>
        <p:nvCxnSpPr>
          <p:cNvPr id="30" name="Straight Connector 29"/>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572000"/>
            <a:ext cx="9144000" cy="1981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cxnSp>
        <p:nvCxnSpPr>
          <p:cNvPr id="14" name="Straight Connector 13"/>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 y="2286000"/>
            <a:ext cx="3124200" cy="2246376"/>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sz="1500" b="1" i="0" u="none" baseline="0" dirty="0">
                <a:solidFill>
                  <a:schemeClr val="bg1"/>
                </a:solidFill>
                <a:latin typeface="Segoe UI" pitchFamily="34" charset="0"/>
              </a:rPr>
              <a:t>Administrateurs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Modifient les paramètres du pays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Ajoutent des maladies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Affichent, ajoutent et modifient </a:t>
            </a:r>
            <a:r>
              <a:rPr lang="x-none" sz="1300" dirty="0">
                <a:solidFill>
                  <a:schemeClr val="bg1"/>
                </a:solidFill>
                <a:latin typeface="Segoe UI" pitchFamily="34" charset="0"/>
              </a:rPr>
              <a:t/>
            </a:r>
            <a:br>
              <a:rPr lang="x-none" sz="1300" dirty="0">
                <a:solidFill>
                  <a:schemeClr val="bg1"/>
                </a:solidFill>
                <a:latin typeface="Segoe UI" pitchFamily="34" charset="0"/>
              </a:rPr>
            </a:br>
            <a:r>
              <a:rPr lang="x-none" sz="1300" b="0" i="0" u="none" baseline="0" dirty="0">
                <a:solidFill>
                  <a:schemeClr val="bg1"/>
                </a:solidFill>
                <a:latin typeface="Segoe UI" pitchFamily="34" charset="0"/>
              </a:rPr>
              <a:t>les utilisateurs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Affichent, ajoutent et modifient </a:t>
            </a:r>
            <a:r>
              <a:rPr lang="x-none" sz="1300" dirty="0">
                <a:solidFill>
                  <a:schemeClr val="bg1"/>
                </a:solidFill>
                <a:latin typeface="Segoe UI" pitchFamily="34" charset="0"/>
              </a:rPr>
              <a:t/>
            </a:r>
            <a:br>
              <a:rPr lang="x-none" sz="1300" dirty="0">
                <a:solidFill>
                  <a:schemeClr val="bg1"/>
                </a:solidFill>
                <a:latin typeface="Segoe UI" pitchFamily="34" charset="0"/>
              </a:rPr>
            </a:br>
            <a:r>
              <a:rPr lang="x-none" sz="1300" b="0" i="0" u="none" baseline="0" dirty="0">
                <a:solidFill>
                  <a:schemeClr val="bg1"/>
                </a:solidFill>
                <a:latin typeface="Segoe UI" pitchFamily="34" charset="0"/>
              </a:rPr>
              <a:t>les données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Exécutent les rappor</a:t>
            </a:r>
            <a:r>
              <a:rPr lang="x-none" sz="1400" b="0" i="0" u="none" baseline="0" dirty="0">
                <a:solidFill>
                  <a:schemeClr val="bg1"/>
                </a:solidFill>
                <a:latin typeface="Segoe UI" pitchFamily="34" charset="0"/>
              </a:rPr>
              <a:t>ts</a:t>
            </a:r>
            <a:endParaRPr lang="x-none" sz="1400" dirty="0">
              <a:solidFill>
                <a:schemeClr val="bg1"/>
              </a:solidFill>
              <a:latin typeface="Segoe UI" pitchFamily="34" charset="0"/>
              <a:ea typeface="Segoe UI" pitchFamily="34" charset="0"/>
              <a:cs typeface="Segoe UI" pitchFamily="34" charset="0"/>
            </a:endParaRPr>
          </a:p>
        </p:txBody>
      </p:sp>
      <p:sp>
        <p:nvSpPr>
          <p:cNvPr id="17" name="Rectangle 16"/>
          <p:cNvSpPr/>
          <p:nvPr/>
        </p:nvSpPr>
        <p:spPr>
          <a:xfrm>
            <a:off x="3352800" y="3733800"/>
            <a:ext cx="2514600" cy="2249424"/>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sz="1500" b="1" i="0" u="none" baseline="0" dirty="0">
                <a:solidFill>
                  <a:schemeClr val="bg1"/>
                </a:solidFill>
                <a:latin typeface="Segoe UI" pitchFamily="34" charset="0"/>
              </a:rPr>
              <a:t>Personnes saisissant les données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Affichent, ajoutent et modifient les données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Exécutent les rapports</a:t>
            </a:r>
          </a:p>
        </p:txBody>
      </p:sp>
      <p:sp>
        <p:nvSpPr>
          <p:cNvPr id="18" name="Rectangle 17"/>
          <p:cNvSpPr/>
          <p:nvPr/>
        </p:nvSpPr>
        <p:spPr>
          <a:xfrm>
            <a:off x="6172200" y="3886200"/>
            <a:ext cx="2483760" cy="2249424"/>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sz="1500" b="1" i="0" u="none" baseline="0" dirty="0">
                <a:solidFill>
                  <a:schemeClr val="bg1"/>
                </a:solidFill>
                <a:latin typeface="Segoe UI" pitchFamily="34" charset="0"/>
              </a:rPr>
              <a:t>Personnes consultant les données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Consultent les données</a:t>
            </a:r>
          </a:p>
          <a:p>
            <a:pPr marL="192024" lvl="1" indent="-192024" algn="l" rtl="0">
              <a:spcAft>
                <a:spcPts val="400"/>
              </a:spcAft>
              <a:buSzPct val="110000"/>
              <a:buFont typeface="Arial"/>
              <a:buChar char="•"/>
            </a:pPr>
            <a:r>
              <a:rPr lang="x-none" sz="1300" b="0" i="0" u="none" baseline="0" dirty="0">
                <a:solidFill>
                  <a:schemeClr val="bg1"/>
                </a:solidFill>
                <a:latin typeface="Segoe UI" pitchFamily="34" charset="0"/>
              </a:rPr>
              <a:t>Exécutent les rapports</a:t>
            </a:r>
          </a:p>
        </p:txBody>
      </p:sp>
    </p:spTree>
    <p:extLst>
      <p:ext uri="{BB962C8B-B14F-4D97-AF65-F5344CB8AC3E}">
        <p14:creationId xmlns:p14="http://schemas.microsoft.com/office/powerpoint/2010/main" val="27399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772400" cy="4525963"/>
          </a:xfrm>
        </p:spPr>
        <p:txBody>
          <a:bodyPr/>
          <a:lstStyle/>
          <a:p>
            <a:pPr marL="0" lvl="1" indent="0" algn="l" rtl="0">
              <a:buNone/>
            </a:pPr>
            <a:r>
              <a:rPr lang="x-none" sz="2200" b="0" i="0" u="none" baseline="0"/>
              <a:t>La base de données intégrée des données MTN fournit un moyen pratique pour les programmes de lutte contre les MTN de : </a:t>
            </a:r>
          </a:p>
          <a:p>
            <a:endParaRPr lang="x-none" dirty="0"/>
          </a:p>
        </p:txBody>
      </p:sp>
      <p:sp>
        <p:nvSpPr>
          <p:cNvPr id="10" name="Content Placeholder 2"/>
          <p:cNvSpPr txBox="1">
            <a:spLocks/>
          </p:cNvSpPr>
          <p:nvPr/>
        </p:nvSpPr>
        <p:spPr bwMode="auto">
          <a:xfrm>
            <a:off x="685800" y="2133600"/>
            <a:ext cx="3962400" cy="303771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a:tabLst/>
              <a:defRPr/>
            </a:pPr>
            <a:r>
              <a:rPr kumimoji="0" lang="x-none" sz="2200" b="1" i="0" u="none" strike="noStrike" kern="1200" cap="none" spc="0" normalizeH="0" baseline="0" dirty="0">
                <a:ln>
                  <a:noFill/>
                </a:ln>
                <a:solidFill>
                  <a:srgbClr val="17375D"/>
                </a:solidFill>
                <a:effectLst/>
                <a:uLnTx/>
                <a:uFillTx/>
                <a:latin typeface="Segoe UI" pitchFamily="34" charset="0"/>
              </a:rPr>
              <a:t>Stocker et </a:t>
            </a:r>
            <a:r>
              <a:rPr kumimoji="0" lang="fr-CA" sz="2200" b="1" i="0" u="none" strike="noStrike" kern="1200" cap="none" spc="0" normalizeH="0" baseline="0" dirty="0">
                <a:ln>
                  <a:noFill/>
                </a:ln>
                <a:solidFill>
                  <a:srgbClr val="17375D"/>
                </a:solidFill>
                <a:effectLst/>
                <a:uLnTx/>
                <a:uFillTx/>
                <a:latin typeface="Segoe UI" pitchFamily="34" charset="0"/>
              </a:rPr>
              <a:t>d’</a:t>
            </a:r>
            <a:r>
              <a:rPr kumimoji="0" lang="x-none" sz="2200" b="1" i="0" u="none" strike="noStrike" kern="1200" cap="none" spc="0" normalizeH="0" baseline="0" dirty="0">
                <a:ln>
                  <a:noFill/>
                </a:ln>
                <a:solidFill>
                  <a:srgbClr val="17375D"/>
                </a:solidFill>
                <a:effectLst/>
                <a:uLnTx/>
                <a:uFillTx/>
                <a:latin typeface="Segoe UI" pitchFamily="34" charset="0"/>
              </a:rPr>
              <a:t>analyser</a:t>
            </a:r>
            <a:r>
              <a:rPr lang="x-none" sz="2200" b="0" i="0" u="none" baseline="0" dirty="0"/>
              <a:t> </a:t>
            </a:r>
            <a:r>
              <a:rPr lang="x-none" sz="2200" dirty="0"/>
              <a:t/>
            </a:r>
            <a:br>
              <a:rPr lang="x-none" sz="2200" dirty="0"/>
            </a:br>
            <a:r>
              <a:rPr kumimoji="0" lang="x-none" sz="2200" b="1" i="0" u="none" strike="noStrike" kern="1200" cap="none" spc="0" normalizeH="0" baseline="0" dirty="0">
                <a:ln>
                  <a:noFill/>
                </a:ln>
                <a:solidFill>
                  <a:srgbClr val="17375D"/>
                </a:solidFill>
                <a:effectLst/>
                <a:uLnTx/>
                <a:uFillTx/>
                <a:latin typeface="Segoe UI" pitchFamily="34" charset="0"/>
              </a:rPr>
              <a:t>les données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x-none" sz="1800" b="0" i="0" u="none" strike="noStrike" kern="1200" cap="none" spc="0" normalizeH="0" baseline="0" dirty="0">
                <a:ln>
                  <a:noFill/>
                </a:ln>
                <a:solidFill>
                  <a:srgbClr val="17375D"/>
                </a:solidFill>
                <a:effectLst/>
                <a:uLnTx/>
                <a:uFillTx/>
                <a:latin typeface="Segoe UI" pitchFamily="34" charset="0"/>
              </a:rPr>
              <a:t>Démographie</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x-none" sz="1800" b="0" i="0" u="none" strike="noStrike" kern="1200" cap="none" spc="0" normalizeH="0" baseline="0" dirty="0">
                <a:ln>
                  <a:noFill/>
                </a:ln>
                <a:solidFill>
                  <a:srgbClr val="17375D"/>
                </a:solidFill>
                <a:effectLst/>
                <a:uLnTx/>
                <a:uFillTx/>
                <a:latin typeface="Segoe UI" pitchFamily="34" charset="0"/>
              </a:rPr>
              <a:t>Distribution de la maladie</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x-none" sz="1800" b="0" i="0" u="none" strike="noStrike" kern="1200" cap="none" spc="0" normalizeH="0" baseline="0" dirty="0">
                <a:ln>
                  <a:noFill/>
                </a:ln>
                <a:solidFill>
                  <a:srgbClr val="17375D"/>
                </a:solidFill>
                <a:effectLst/>
                <a:uLnTx/>
                <a:uFillTx/>
                <a:latin typeface="Segoe UI" pitchFamily="34" charset="0"/>
              </a:rPr>
              <a:t>Enquêtes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x-none" sz="1800" b="0" i="0" u="none" strike="noStrike" kern="1200" cap="none" spc="0" normalizeH="0" baseline="0" dirty="0">
                <a:ln>
                  <a:noFill/>
                </a:ln>
                <a:solidFill>
                  <a:srgbClr val="17375D"/>
                </a:solidFill>
                <a:effectLst/>
                <a:uLnTx/>
                <a:uFillTx/>
                <a:latin typeface="Segoe UI" pitchFamily="34" charset="0"/>
              </a:rPr>
              <a:t>Interventions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x-none" sz="1800" b="0" i="0" u="none" strike="noStrike" kern="1200" cap="none" spc="0" normalizeH="0" baseline="0" dirty="0">
                <a:ln>
                  <a:noFill/>
                </a:ln>
                <a:solidFill>
                  <a:srgbClr val="17375D"/>
                </a:solidFill>
                <a:effectLst/>
                <a:uLnTx/>
                <a:uFillTx/>
                <a:latin typeface="Segoe UI" pitchFamily="34" charset="0"/>
              </a:rPr>
              <a:t>Indicateurs de processus</a:t>
            </a:r>
          </a:p>
          <a:p>
            <a:pPr marL="457200" marR="0" lvl="2" algn="l" defTabSz="914400" rtl="0" eaLnBrk="0" fontAlgn="base" latinLnBrk="0" hangingPunct="0">
              <a:lnSpc>
                <a:spcPct val="90000"/>
              </a:lnSpc>
              <a:spcBef>
                <a:spcPts val="200"/>
              </a:spcBef>
              <a:spcAft>
                <a:spcPts val="400"/>
              </a:spcAft>
              <a:buClr>
                <a:srgbClr val="066E9F"/>
              </a:buClr>
              <a:buSzPct val="100000"/>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457200" marR="0" lvl="2" indent="-182563" algn="l" defTabSz="914400" rtl="0" eaLnBrk="0" fontAlgn="base" latinLnBrk="0" hangingPunct="0">
              <a:lnSpc>
                <a:spcPct val="90000"/>
              </a:lnSpc>
              <a:spcBef>
                <a:spcPts val="200"/>
              </a:spcBef>
              <a:spcAft>
                <a:spcPts val="400"/>
              </a:spcAft>
              <a:buClr>
                <a:srgbClr val="066E9F"/>
              </a:buClr>
              <a:buSzPct val="120000"/>
              <a:buFont typeface="Calibri" pitchFamily="34" charset="0"/>
              <a:buNone/>
              <a:tabLst/>
              <a:defRPr/>
            </a:pPr>
            <a:endParaRPr kumimoji="0" lang="x-none" sz="1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0" fontAlgn="base" latinLnBrk="0" hangingPunct="0">
              <a:lnSpc>
                <a:spcPct val="100000"/>
              </a:lnSpc>
              <a:spcBef>
                <a:spcPts val="400"/>
              </a:spcBef>
              <a:spcAft>
                <a:spcPts val="400"/>
              </a:spcAft>
              <a:buClr>
                <a:schemeClr val="accent1"/>
              </a:buClr>
              <a:buSzTx/>
              <a:buFont typeface="Calibri" pitchFamily="34" charset="0"/>
              <a:buChar char="◦"/>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lang="x-none" b="0" i="0" u="none" baseline="0" dirty="0"/>
              <a:t>	</a:t>
            </a: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lang="x-none" b="0" i="0" u="none" baseline="0" dirty="0"/>
              <a:t>			</a:t>
            </a:r>
          </a:p>
          <a:p>
            <a:pPr marL="384175" marR="0" lvl="1" indent="0" algn="l" defTabSz="914400" rtl="0" eaLnBrk="0" fontAlgn="base" latinLnBrk="0" hangingPunct="0">
              <a:lnSpc>
                <a:spcPct val="90000"/>
              </a:lnSpc>
              <a:spcBef>
                <a:spcPts val="400"/>
              </a:spcBef>
              <a:spcAft>
                <a:spcPts val="400"/>
              </a:spcAft>
              <a:buClr>
                <a:schemeClr val="accent1"/>
              </a:buClr>
              <a:buSzTx/>
              <a:buFont typeface="Calibri" charset="0"/>
              <a:buNone/>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x-none"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x-none"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x-none"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sp>
        <p:nvSpPr>
          <p:cNvPr id="11" name="Content Placeholder 2"/>
          <p:cNvSpPr txBox="1">
            <a:spLocks/>
          </p:cNvSpPr>
          <p:nvPr/>
        </p:nvSpPr>
        <p:spPr bwMode="auto">
          <a:xfrm>
            <a:off x="4953000" y="1828800"/>
            <a:ext cx="3657600" cy="245581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startAt="2"/>
              <a:tabLst/>
              <a:defRPr/>
            </a:pPr>
            <a:r>
              <a:rPr kumimoji="0" lang="x-none" sz="2200" b="1" i="0" u="none" strike="noStrike" kern="1200" cap="none" spc="0" normalizeH="0" baseline="0">
                <a:ln>
                  <a:noFill/>
                </a:ln>
                <a:solidFill>
                  <a:srgbClr val="17375D"/>
                </a:solidFill>
                <a:effectLst/>
                <a:uLnTx/>
                <a:uFillTx/>
                <a:latin typeface="Segoe UI" pitchFamily="34" charset="0"/>
              </a:rPr>
              <a:t>Générer des rapports</a:t>
            </a:r>
          </a:p>
          <a:p>
            <a:pPr marL="742950" lvl="2" indent="-285750" algn="l" rtl="0" eaLnBrk="0" fontAlgn="base" hangingPunct="0">
              <a:lnSpc>
                <a:spcPct val="90000"/>
              </a:lnSpc>
              <a:spcBef>
                <a:spcPts val="200"/>
              </a:spcBef>
              <a:spcAft>
                <a:spcPts val="400"/>
              </a:spcAft>
              <a:buClr>
                <a:srgbClr val="066E9F"/>
              </a:buClr>
              <a:buSzPct val="100000"/>
              <a:buFont typeface="Wingdings" charset="2"/>
              <a:buChar char="§"/>
              <a:defRPr/>
            </a:pPr>
            <a:r>
              <a:rPr lang="x-none" b="0" i="0" u="none" baseline="0">
                <a:solidFill>
                  <a:srgbClr val="17375D"/>
                </a:solidFill>
                <a:latin typeface="Segoe UI" pitchFamily="34" charset="0"/>
              </a:rPr>
              <a:t>Rapports de l'OMS/des partenaires</a:t>
            </a:r>
          </a:p>
          <a:p>
            <a:pPr marL="742950" lvl="2" indent="-285750" algn="l" rtl="0" eaLnBrk="0" fontAlgn="base" hangingPunct="0">
              <a:lnSpc>
                <a:spcPct val="90000"/>
              </a:lnSpc>
              <a:spcBef>
                <a:spcPts val="200"/>
              </a:spcBef>
              <a:spcAft>
                <a:spcPts val="400"/>
              </a:spcAft>
              <a:buClr>
                <a:srgbClr val="066E9F"/>
              </a:buClr>
              <a:buSzPct val="100000"/>
              <a:buFont typeface="Wingdings" charset="2"/>
              <a:buChar char="§"/>
              <a:defRPr/>
            </a:pPr>
            <a:r>
              <a:rPr lang="x-none" b="0" i="0" u="none" baseline="0">
                <a:solidFill>
                  <a:srgbClr val="17375D"/>
                </a:solidFill>
                <a:latin typeface="Segoe UI" pitchFamily="34" charset="0"/>
              </a:rPr>
              <a:t>Rapports standards</a:t>
            </a:r>
          </a:p>
          <a:p>
            <a:pPr marL="742950" lvl="2" indent="-285750" algn="l" rtl="0" eaLnBrk="0" fontAlgn="base" hangingPunct="0">
              <a:lnSpc>
                <a:spcPct val="90000"/>
              </a:lnSpc>
              <a:spcBef>
                <a:spcPts val="200"/>
              </a:spcBef>
              <a:spcAft>
                <a:spcPts val="400"/>
              </a:spcAft>
              <a:buClr>
                <a:srgbClr val="066E9F"/>
              </a:buClr>
              <a:buSzPct val="100000"/>
              <a:buFont typeface="Wingdings" charset="2"/>
              <a:buChar char="§"/>
              <a:defRPr/>
            </a:pPr>
            <a:r>
              <a:rPr lang="x-none" b="0" i="0" u="none" baseline="0">
                <a:solidFill>
                  <a:srgbClr val="17375D"/>
                </a:solidFill>
                <a:latin typeface="Segoe UI" pitchFamily="34" charset="0"/>
              </a:rPr>
              <a:t>Rapports personnalisés </a:t>
            </a:r>
          </a:p>
          <a:p>
            <a:pPr marL="731520" marR="0" lvl="2" indent="-274320" algn="l" defTabSz="914400" rtl="0" eaLnBrk="0" fontAlgn="base" latinLnBrk="0" hangingPunct="0">
              <a:lnSpc>
                <a:spcPct val="90000"/>
              </a:lnSpc>
              <a:spcBef>
                <a:spcPts val="200"/>
              </a:spcBef>
              <a:spcAft>
                <a:spcPts val="400"/>
              </a:spcAft>
              <a:buClr>
                <a:srgbClr val="066E9F"/>
              </a:buClr>
              <a:buSzPct val="120000"/>
              <a:tabLst/>
              <a:defRPr/>
            </a:pPr>
            <a:endParaRPr kumimoji="0" lang="x-none"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x-none"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x-none"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x-none"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sp>
        <p:nvSpPr>
          <p:cNvPr id="4" name="Title 3"/>
          <p:cNvSpPr>
            <a:spLocks noGrp="1"/>
          </p:cNvSpPr>
          <p:nvPr>
            <p:ph type="title"/>
          </p:nvPr>
        </p:nvSpPr>
        <p:spPr>
          <a:xfrm>
            <a:off x="135469" y="206613"/>
            <a:ext cx="3675414" cy="580787"/>
          </a:xfrm>
        </p:spPr>
        <p:txBody>
          <a:bodyPr/>
          <a:lstStyle/>
          <a:p>
            <a:pPr algn="l" rtl="0"/>
            <a:r>
              <a:rPr lang="x-none" b="1" i="0" u="none" baseline="0"/>
              <a:t>Fonctions principales</a:t>
            </a:r>
          </a:p>
        </p:txBody>
      </p:sp>
      <p:pic>
        <p:nvPicPr>
          <p:cNvPr id="2" name="Picture 1" descr="4dashboard.PNG"/>
          <p:cNvPicPr>
            <a:picLocks noChangeAspect="1"/>
          </p:cNvPicPr>
          <p:nvPr/>
        </p:nvPicPr>
        <p:blipFill rotWithShape="1">
          <a:blip r:embed="rId3" cstate="print">
            <a:extLst>
              <a:ext uri="{28A0092B-C50C-407E-A947-70E740481C1C}">
                <a14:useLocalDpi xmlns:a14="http://schemas.microsoft.com/office/drawing/2010/main" val="0"/>
              </a:ext>
            </a:extLst>
          </a:blip>
          <a:srcRect r="46426" b="46003"/>
          <a:stretch/>
        </p:blipFill>
        <p:spPr>
          <a:xfrm>
            <a:off x="3200400" y="4876800"/>
            <a:ext cx="1891475" cy="1448115"/>
          </a:xfrm>
          <a:prstGeom prst="rect">
            <a:avLst/>
          </a:prstGeom>
          <a:effectLst>
            <a:outerShdw blurRad="63500" sx="102000" sy="102000" algn="ctr" rotWithShape="0">
              <a:schemeClr val="bg1">
                <a:lumMod val="50000"/>
                <a:alpha val="40000"/>
              </a:schemeClr>
            </a:outerShdw>
          </a:effectLst>
        </p:spPr>
      </p:pic>
      <p:pic>
        <p:nvPicPr>
          <p:cNvPr id="5" name="Picture 4" descr="4Leprosy.PNG"/>
          <p:cNvPicPr>
            <a:picLocks noChangeAspect="1"/>
          </p:cNvPicPr>
          <p:nvPr/>
        </p:nvPicPr>
        <p:blipFill rotWithShape="1">
          <a:blip r:embed="rId4" cstate="print">
            <a:extLst>
              <a:ext uri="{28A0092B-C50C-407E-A947-70E740481C1C}">
                <a14:useLocalDpi xmlns:a14="http://schemas.microsoft.com/office/drawing/2010/main" val="0"/>
              </a:ext>
            </a:extLst>
          </a:blip>
          <a:srcRect r="18207" b="44171"/>
          <a:stretch/>
        </p:blipFill>
        <p:spPr>
          <a:xfrm>
            <a:off x="5079425" y="4572000"/>
            <a:ext cx="2616775" cy="1744189"/>
          </a:xfrm>
          <a:prstGeom prst="rect">
            <a:avLst/>
          </a:prstGeom>
          <a:effectLst>
            <a:outerShdw blurRad="63500" sx="102000" sy="102000" algn="ctr" rotWithShape="0">
              <a:schemeClr val="bg1">
                <a:lumMod val="50000"/>
                <a:alpha val="40000"/>
              </a:schemeClr>
            </a:outerShdw>
          </a:effectLst>
        </p:spPr>
      </p:pic>
      <p:grpSp>
        <p:nvGrpSpPr>
          <p:cNvPr id="12" name="Group 11"/>
          <p:cNvGrpSpPr/>
          <p:nvPr/>
        </p:nvGrpSpPr>
        <p:grpSpPr>
          <a:xfrm>
            <a:off x="6477000" y="3886200"/>
            <a:ext cx="1981200" cy="2441945"/>
            <a:chOff x="4953000" y="1523999"/>
            <a:chExt cx="3276600" cy="4038601"/>
          </a:xfrm>
        </p:grpSpPr>
        <p:sp>
          <p:nvSpPr>
            <p:cNvPr id="13" name="Rectangle 12"/>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pic>
          <p:nvPicPr>
            <p:cNvPr id="14" name="Picture 13" descr="304.PNG"/>
            <p:cNvPicPr>
              <a:picLocks noChangeAspect="1"/>
            </p:cNvPicPr>
            <p:nvPr/>
          </p:nvPicPr>
          <p:blipFill rotWithShape="1">
            <a:blip r:embed="rId5" cstate="print"/>
            <a:srcRect l="466" t="9801" r="70784" b="23169"/>
            <a:stretch/>
          </p:blipFill>
          <p:spPr>
            <a:xfrm>
              <a:off x="5080701" y="1671221"/>
              <a:ext cx="3065368" cy="3884675"/>
            </a:xfrm>
            <a:prstGeom prst="rect">
              <a:avLst/>
            </a:prstGeom>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Ajouter un nouvel utilisateur</a:t>
            </a:r>
          </a:p>
        </p:txBody>
      </p:sp>
      <p:sp>
        <p:nvSpPr>
          <p:cNvPr id="2" name="Text Placeholder 1"/>
          <p:cNvSpPr>
            <a:spLocks noGrp="1"/>
          </p:cNvSpPr>
          <p:nvPr>
            <p:ph type="body" sz="quarter" idx="10"/>
          </p:nvPr>
        </p:nvSpPr>
        <p:spPr>
          <a:xfrm>
            <a:off x="762000" y="1219200"/>
            <a:ext cx="7696200" cy="4953000"/>
          </a:xfrm>
          <a:prstGeom prst="rect">
            <a:avLst/>
          </a:prstGeom>
        </p:spPr>
        <p:txBody>
          <a:bodyPr>
            <a:noAutofit/>
          </a:bodyPr>
          <a:lstStyle/>
          <a:p>
            <a:pPr marL="457200" lvl="1" indent="-457200" algn="l" rtl="0">
              <a:spcAft>
                <a:spcPts val="1200"/>
              </a:spcAft>
              <a:buFont typeface="+mj-lt"/>
              <a:buAutoNum type="arabicPeriod"/>
            </a:pPr>
            <a:r>
              <a:rPr lang="x-none" b="0" i="0" u="none" baseline="0" dirty="0"/>
              <a:t>Cliquez sur</a:t>
            </a:r>
            <a:r>
              <a:rPr lang="x-none" b="1" i="0" u="none" baseline="0" dirty="0"/>
              <a:t> Paramètres - Modifier les paramètres  </a:t>
            </a:r>
            <a:endParaRPr lang="fr-CA" b="1" i="0" u="none" baseline="0" dirty="0"/>
          </a:p>
          <a:p>
            <a:pPr marL="457200" lvl="1" indent="-457200" algn="l" rtl="0">
              <a:spcAft>
                <a:spcPts val="1200"/>
              </a:spcAft>
              <a:buFont typeface="+mj-lt"/>
              <a:buAutoNum type="arabicPeriod"/>
            </a:pPr>
            <a:r>
              <a:rPr lang="x-none" b="0" i="0" u="none" baseline="0" dirty="0"/>
              <a:t>Cliquez sur l'onglet </a:t>
            </a:r>
            <a:r>
              <a:rPr lang="x-none" b="1" i="0" u="none" baseline="0" dirty="0"/>
              <a:t>Utilisateurs                        </a:t>
            </a:r>
            <a:endParaRPr lang="fr-CA" b="1" i="0" u="none" baseline="0" dirty="0"/>
          </a:p>
          <a:p>
            <a:pPr marL="457200" lvl="1" indent="-457200" algn="l" rtl="0">
              <a:spcAft>
                <a:spcPts val="1200"/>
              </a:spcAft>
              <a:buFont typeface="+mj-lt"/>
              <a:buAutoNum type="arabicPeriod"/>
            </a:pPr>
            <a:r>
              <a:rPr lang="x-none" b="0" i="0" u="none" baseline="0" dirty="0"/>
              <a:t>Sélectionnez </a:t>
            </a:r>
            <a:r>
              <a:rPr lang="x-none" b="1" i="0" u="none" baseline="0" dirty="0"/>
              <a:t>Ajouter un nouvel utilisateur. </a:t>
            </a:r>
            <a:endParaRPr lang="fr-CA" b="1" i="0" u="none" baseline="0" dirty="0"/>
          </a:p>
          <a:p>
            <a:pPr marL="457200" lvl="1" indent="-457200" algn="l" rtl="0">
              <a:spcAft>
                <a:spcPts val="1200"/>
              </a:spcAft>
              <a:buFont typeface="+mj-lt"/>
              <a:buAutoNum type="arabicPeriod"/>
            </a:pPr>
            <a:r>
              <a:rPr lang="x-none" b="0" i="0" u="none" baseline="0" dirty="0"/>
              <a:t>Définissez le nom d'utilisateur : </a:t>
            </a:r>
            <a:r>
              <a:rPr lang="x-none" b="1" i="0" u="none" baseline="0" dirty="0"/>
              <a:t>Gestionnaire du programme</a:t>
            </a:r>
          </a:p>
          <a:p>
            <a:pPr marL="457200" lvl="1" indent="-457200" algn="l" rtl="0">
              <a:spcAft>
                <a:spcPts val="1200"/>
              </a:spcAft>
              <a:buFont typeface="+mj-lt"/>
              <a:buAutoNum type="arabicPeriod"/>
            </a:pPr>
            <a:r>
              <a:rPr lang="x-none" b="0" i="0" u="none" baseline="0" dirty="0"/>
              <a:t>Définissez le mot de passe : (votre choix, n'oubliez pas de l'inscrire) </a:t>
            </a:r>
          </a:p>
          <a:p>
            <a:pPr marL="457200" lvl="1" indent="-457200" algn="l" rtl="0">
              <a:buFont typeface="+mj-lt"/>
              <a:buAutoNum type="arabicPeriod"/>
            </a:pPr>
            <a:r>
              <a:rPr lang="x-none" b="0" i="0" u="none" baseline="0" dirty="0"/>
              <a:t>Sélectionnez les rôles : </a:t>
            </a:r>
          </a:p>
          <a:p>
            <a:pPr marL="800100" lvl="2" indent="-342900" algn="l" rtl="0">
              <a:buSzPct val="100000"/>
              <a:buFont typeface="Wingdings" charset="2"/>
              <a:buChar char="§"/>
            </a:pPr>
            <a:r>
              <a:rPr lang="x-none" b="1" i="0" u="none" baseline="0" dirty="0"/>
              <a:t>Administrateur</a:t>
            </a:r>
          </a:p>
          <a:p>
            <a:pPr marL="800100" lvl="2" indent="-342900" algn="l" rtl="0">
              <a:buSzPct val="100000"/>
              <a:buFont typeface="Wingdings" charset="2"/>
              <a:buChar char="§"/>
            </a:pPr>
            <a:r>
              <a:rPr lang="x-none" b="1" i="0" u="none" baseline="0" dirty="0"/>
              <a:t>Personne saisissant les données</a:t>
            </a:r>
          </a:p>
          <a:p>
            <a:pPr marL="800100" lvl="2" indent="-342900" algn="l" rtl="0">
              <a:spcAft>
                <a:spcPts val="1200"/>
              </a:spcAft>
              <a:buSzPct val="100000"/>
              <a:buFont typeface="Wingdings" charset="2"/>
              <a:buChar char="§"/>
            </a:pPr>
            <a:r>
              <a:rPr lang="x-none" b="1" i="0" u="none" baseline="0" dirty="0"/>
              <a:t>Personnes consultant les données</a:t>
            </a:r>
          </a:p>
          <a:p>
            <a:pPr marL="457200" lvl="1" indent="-457200" algn="l" rtl="0">
              <a:spcAft>
                <a:spcPts val="1200"/>
              </a:spcAft>
              <a:buFont typeface="+mj-lt"/>
              <a:buAutoNum type="arabicPeriod"/>
            </a:pPr>
            <a:r>
              <a:rPr lang="x-none" b="0" i="0" u="none" baseline="0" dirty="0"/>
              <a:t>Appuyez sur </a:t>
            </a:r>
            <a:r>
              <a:rPr lang="x-none" b="1" i="0" u="none" baseline="0" dirty="0"/>
              <a:t>Sauvegarder</a:t>
            </a:r>
            <a:r>
              <a:rPr lang="x-none" b="0" i="0" u="none" baseline="0" dirty="0"/>
              <a:t>.</a:t>
            </a:r>
          </a:p>
          <a:p>
            <a:pPr marL="457200" lvl="1" indent="-457200" algn="l" rtl="0">
              <a:spcAft>
                <a:spcPts val="1200"/>
              </a:spcAft>
              <a:buFont typeface="+mj-lt"/>
              <a:buAutoNum type="arabicPeriod"/>
            </a:pPr>
            <a:r>
              <a:rPr lang="x-none" b="0" i="0" u="none" baseline="0" dirty="0"/>
              <a:t>Cliquez sur </a:t>
            </a:r>
            <a:r>
              <a:rPr lang="x-none" b="1" i="0" u="none" baseline="0" dirty="0"/>
              <a:t>Sauvegarder </a:t>
            </a:r>
            <a:r>
              <a:rPr lang="x-none" b="0" i="0" u="none" baseline="0" dirty="0"/>
              <a:t>pour revenir au tableau de bord.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533400" y="1143000"/>
            <a:ext cx="7620000" cy="3962399"/>
          </a:xfrm>
          <a:prstGeom prst="rect">
            <a:avLst/>
          </a:prstGeom>
        </p:spPr>
        <p:txBody>
          <a:bodyPr vert="horz" lIns="91440" tIns="45720" rIns="91440" bIns="45720" rtlCol="0">
            <a:noAutofit/>
          </a:bodyPr>
          <a:lstStyle/>
          <a:p>
            <a:pPr marL="342900" lvl="0" indent="-342900" algn="l" rtl="0">
              <a:spcBef>
                <a:spcPct val="20000"/>
              </a:spcBef>
              <a:spcAft>
                <a:spcPts val="1200"/>
              </a:spcAft>
              <a:buClr>
                <a:srgbClr val="066E9F"/>
              </a:buClr>
              <a:buSzPct val="120000"/>
            </a:pPr>
            <a:r>
              <a:rPr lang="x-none" sz="2200" b="0" i="0" u="none" baseline="0" dirty="0">
                <a:solidFill>
                  <a:srgbClr val="17375D"/>
                </a:solidFill>
                <a:latin typeface="Segoe UI" pitchFamily="34" charset="0"/>
              </a:rPr>
              <a:t>L’option</a:t>
            </a:r>
            <a:r>
              <a:rPr lang="x-none" sz="2200" b="0" i="0" u="none" baseline="0" dirty="0"/>
              <a:t> </a:t>
            </a:r>
            <a:r>
              <a:rPr kumimoji="0" lang="x-none" sz="2200" b="1" i="0" u="none" strike="noStrike" kern="1200" cap="none" spc="0" normalizeH="0" baseline="0" dirty="0">
                <a:ln>
                  <a:noFill/>
                </a:ln>
                <a:solidFill>
                  <a:srgbClr val="17375D"/>
                </a:solidFill>
                <a:effectLst/>
                <a:uLnTx/>
                <a:uFillTx/>
                <a:latin typeface="Segoe UI" pitchFamily="34" charset="0"/>
              </a:rPr>
              <a:t>Base de données </a:t>
            </a:r>
            <a:r>
              <a:rPr kumimoji="0" lang="x-none" sz="2200" b="0" i="0" u="none" strike="noStrike" kern="1200" cap="none" spc="0" normalizeH="0" baseline="0" dirty="0">
                <a:ln>
                  <a:noFill/>
                </a:ln>
                <a:solidFill>
                  <a:srgbClr val="17375D"/>
                </a:solidFill>
                <a:effectLst/>
                <a:uLnTx/>
                <a:uFillTx/>
                <a:latin typeface="Segoe UI" pitchFamily="34" charset="0"/>
              </a:rPr>
              <a:t>vous permet de :</a:t>
            </a:r>
          </a:p>
          <a:p>
            <a:pPr marL="640080" marR="0" lvl="0" indent="-342900" algn="l" defTabSz="914400" rtl="0" eaLnBrk="1" fontAlgn="auto" latinLnBrk="0" hangingPunct="1">
              <a:lnSpc>
                <a:spcPct val="100000"/>
              </a:lnSpc>
              <a:spcBef>
                <a:spcPct val="20000"/>
              </a:spcBef>
              <a:spcAft>
                <a:spcPts val="1800"/>
              </a:spcAft>
              <a:buClr>
                <a:srgbClr val="066E9F"/>
              </a:buClr>
              <a:buSzPct val="100000"/>
              <a:buFont typeface="Wingdings" charset="2"/>
              <a:buChar char="§"/>
              <a:tabLst/>
              <a:defRPr/>
            </a:pPr>
            <a:r>
              <a:rPr lang="x-none" sz="2200" b="1" i="0" u="none" baseline="0" dirty="0">
                <a:solidFill>
                  <a:srgbClr val="17375D"/>
                </a:solidFill>
                <a:latin typeface="Segoe UI" pitchFamily="34" charset="0"/>
              </a:rPr>
              <a:t>Créer une copie du fichier du journal d'erreurs</a:t>
            </a:r>
            <a:r>
              <a:rPr lang="fr-CA" sz="2200" b="1" i="0" u="none" baseline="0" dirty="0">
                <a:solidFill>
                  <a:srgbClr val="17375D"/>
                </a:solidFill>
                <a:latin typeface="Segoe UI" pitchFamily="34" charset="0"/>
              </a:rPr>
              <a:t> </a:t>
            </a:r>
            <a:r>
              <a:rPr lang="x-none" sz="2200" b="1" i="0" u="none" baseline="0" dirty="0">
                <a:solidFill>
                  <a:srgbClr val="17375D"/>
                </a:solidFill>
                <a:latin typeface="Segoe UI Semibold" pitchFamily="34" charset="0"/>
              </a:rPr>
              <a:t>[Extraire le fichier journal].  </a:t>
            </a:r>
            <a:r>
              <a:rPr lang="x-none" sz="2200" b="0" i="0" u="none" baseline="0" dirty="0">
                <a:solidFill>
                  <a:srgbClr val="17375D"/>
                </a:solidFill>
                <a:latin typeface="Segoe UI Light" panose="020B0502040204020203" pitchFamily="34" charset="0"/>
              </a:rPr>
              <a:t>En cas de bogues lors de l'utilisation de la base de données intégrée des données MTN, </a:t>
            </a:r>
            <a:r>
              <a:rPr lang="x-none" sz="2200" b="1" i="0" u="none" baseline="0" dirty="0">
                <a:solidFill>
                  <a:srgbClr val="17375D"/>
                </a:solidFill>
                <a:latin typeface="Segoe UI Light" panose="020B0502040204020203" pitchFamily="34" charset="0"/>
              </a:rPr>
              <a:t>sauvegardez ce journal et envoyez-le aux parties concernées</a:t>
            </a:r>
            <a:r>
              <a:rPr lang="x-none" sz="2200" b="0" i="0" u="none" baseline="0" dirty="0">
                <a:solidFill>
                  <a:srgbClr val="17375D"/>
                </a:solidFill>
                <a:latin typeface="Segoe UI Light" panose="020B0502040204020203" pitchFamily="34" charset="0"/>
              </a:rPr>
              <a:t>.</a:t>
            </a:r>
          </a:p>
          <a:p>
            <a:pPr marL="640080" indent="-342900" algn="l" rtl="0">
              <a:spcBef>
                <a:spcPct val="20000"/>
              </a:spcBef>
              <a:buClr>
                <a:srgbClr val="066E9F"/>
              </a:buClr>
              <a:buSzPct val="100000"/>
              <a:buFont typeface="Wingdings" charset="2"/>
              <a:buChar char="§"/>
              <a:defRPr/>
            </a:pPr>
            <a:r>
              <a:rPr lang="x-none" sz="2200" b="1" i="0" u="none" baseline="0" dirty="0">
                <a:solidFill>
                  <a:srgbClr val="17375D"/>
                </a:solidFill>
                <a:latin typeface="Segoe UI" pitchFamily="34" charset="0"/>
              </a:rPr>
              <a:t>Restaurer la base de données pour sauvegarder la copie enregistrée lors de la dernière connexion [Restaurer] </a:t>
            </a:r>
            <a:r>
              <a:rPr lang="x-none" sz="2200" dirty="0"/>
              <a:t/>
            </a:r>
            <a:br>
              <a:rPr lang="x-none" sz="2200" dirty="0"/>
            </a:br>
            <a:r>
              <a:rPr lang="x-none" sz="2200" b="0" i="0" u="none" baseline="0" dirty="0">
                <a:solidFill>
                  <a:srgbClr val="17375D"/>
                </a:solidFill>
                <a:latin typeface="Segoe UI" pitchFamily="34" charset="0"/>
              </a:rPr>
              <a:t>Si vous commettez une erreur importante alors que vous utilisez le fichier, vous pouvez cliquer sur </a:t>
            </a:r>
            <a:r>
              <a:rPr lang="x-none" sz="2200" b="1" i="0" u="none" baseline="0" dirty="0">
                <a:solidFill>
                  <a:srgbClr val="17375D"/>
                </a:solidFill>
                <a:latin typeface="Segoe UI" pitchFamily="34" charset="0"/>
              </a:rPr>
              <a:t>Restaurer</a:t>
            </a:r>
            <a:r>
              <a:rPr lang="x-none" sz="2200" b="0" i="0" u="none" baseline="0" dirty="0">
                <a:solidFill>
                  <a:srgbClr val="17375D"/>
                </a:solidFill>
                <a:latin typeface="Segoe UI" pitchFamily="34" charset="0"/>
              </a:rPr>
              <a:t> pour revenir à l'ancienne version. </a:t>
            </a:r>
          </a:p>
          <a:p>
            <a:pPr marL="640080" lvl="1" algn="l" rtl="0">
              <a:spcAft>
                <a:spcPts val="1200"/>
              </a:spcAft>
              <a:buClr>
                <a:srgbClr val="066E9F"/>
              </a:buClr>
              <a:buSzPct val="120000"/>
            </a:pPr>
            <a:endParaRPr kumimoji="0" lang="x-none"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x-none"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7" name="Title 20"/>
          <p:cNvSpPr>
            <a:spLocks noGrp="1"/>
          </p:cNvSpPr>
          <p:nvPr>
            <p:ph type="title"/>
          </p:nvPr>
        </p:nvSpPr>
        <p:spPr>
          <a:xfrm>
            <a:off x="152400" y="369094"/>
            <a:ext cx="2228191" cy="516255"/>
          </a:xfrm>
        </p:spPr>
        <p:txBody>
          <a:bodyPr/>
          <a:lstStyle/>
          <a:p>
            <a:pPr algn="l" rtl="0"/>
            <a:r>
              <a:rPr lang="x-none" b="1" i="0" u="none" baseline="0"/>
              <a:t>Paramètres</a:t>
            </a:r>
            <a:endParaRPr lang="x-none" sz="2600" dirty="0">
              <a:solidFill>
                <a:srgbClr val="066E9F"/>
              </a:solidFill>
            </a:endParaRPr>
          </a:p>
        </p:txBody>
      </p:sp>
    </p:spTree>
    <p:extLst>
      <p:ext uri="{BB962C8B-B14F-4D97-AF65-F5344CB8AC3E}">
        <p14:creationId xmlns:p14="http://schemas.microsoft.com/office/powerpoint/2010/main" val="2903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lgn="l" rtl="0">
              <a:spcBef>
                <a:spcPct val="20000"/>
              </a:spcBef>
              <a:spcAft>
                <a:spcPts val="1200"/>
              </a:spcAft>
              <a:buClr>
                <a:srgbClr val="066E9F"/>
              </a:buClr>
              <a:buSzPct val="120000"/>
            </a:pPr>
            <a:r>
              <a:rPr lang="x-none" sz="2200" b="1" i="0" u="none" baseline="0">
                <a:solidFill>
                  <a:srgbClr val="17375D"/>
                </a:solidFill>
                <a:latin typeface="Segoe UI" pitchFamily="34" charset="0"/>
              </a:rPr>
              <a:t>Statistiques du pays </a:t>
            </a:r>
            <a:r>
              <a:rPr lang="x-none" sz="2200" b="0" i="0" u="none" baseline="0">
                <a:solidFill>
                  <a:srgbClr val="17375D"/>
                </a:solidFill>
                <a:latin typeface="Segoe UI" pitchFamily="34" charset="0"/>
              </a:rPr>
              <a:t>est l'endroit où vous mettez à jour chaque année les données de population au niveau national, notamment les pourcentages pour les différents groupes d'âge et le taux de croissance. </a:t>
            </a:r>
            <a:endParaRPr kumimoji="0" lang="x-none"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297180" marR="0" lvl="0" algn="l" defTabSz="914400" rtl="0" eaLnBrk="1" fontAlgn="auto" latinLnBrk="0" hangingPunct="1">
              <a:lnSpc>
                <a:spcPct val="100000"/>
              </a:lnSpc>
              <a:spcBef>
                <a:spcPct val="20000"/>
              </a:spcBef>
              <a:spcAft>
                <a:spcPts val="600"/>
              </a:spcAft>
              <a:buClr>
                <a:srgbClr val="066E9F"/>
              </a:buClr>
              <a:buSzPct val="120000"/>
              <a:tabLst/>
              <a:defRPr/>
            </a:pPr>
            <a:endParaRPr kumimoji="0" lang="x-none"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1" name="Title 20"/>
          <p:cNvSpPr>
            <a:spLocks noGrp="1"/>
          </p:cNvSpPr>
          <p:nvPr>
            <p:ph type="title"/>
          </p:nvPr>
        </p:nvSpPr>
        <p:spPr>
          <a:xfrm>
            <a:off x="152400" y="369094"/>
            <a:ext cx="2228191" cy="516255"/>
          </a:xfrm>
        </p:spPr>
        <p:txBody>
          <a:bodyPr/>
          <a:lstStyle/>
          <a:p>
            <a:pPr algn="l" rtl="0"/>
            <a:r>
              <a:rPr lang="x-none" b="1" i="0" u="none" baseline="0"/>
              <a:t>Paramètres</a:t>
            </a:r>
            <a:endParaRPr lang="x-none" sz="2600" dirty="0">
              <a:solidFill>
                <a:srgbClr val="066E9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143000"/>
            <a:ext cx="7391400" cy="3962399"/>
          </a:xfrm>
          <a:prstGeom prst="rect">
            <a:avLst/>
          </a:prstGeom>
        </p:spPr>
        <p:txBody>
          <a:bodyPr vert="horz" lIns="91440" tIns="45720" rIns="91440" bIns="45720" rtlCol="0">
            <a:noAutofit/>
          </a:bodyPr>
          <a:lstStyle/>
          <a:p>
            <a:pPr marL="342900" lvl="0" indent="-342900" algn="l" rtl="0">
              <a:spcBef>
                <a:spcPct val="20000"/>
              </a:spcBef>
              <a:spcAft>
                <a:spcPts val="1200"/>
              </a:spcAft>
              <a:buClr>
                <a:srgbClr val="066E9F"/>
              </a:buClr>
              <a:buSzPct val="120000"/>
            </a:pPr>
            <a:r>
              <a:rPr lang="x-none" sz="2200" b="0" i="0" u="none" baseline="0">
                <a:solidFill>
                  <a:srgbClr val="17375D"/>
                </a:solidFill>
                <a:latin typeface="Segoe UI" pitchFamily="34" charset="0"/>
              </a:rPr>
              <a:t>L’option</a:t>
            </a:r>
            <a:r>
              <a:rPr lang="x-none" sz="2200" b="0" i="0" u="none" baseline="0"/>
              <a:t> </a:t>
            </a:r>
            <a:r>
              <a:rPr kumimoji="0" lang="x-none" sz="2200" b="1" i="0" u="none" strike="noStrike" kern="1200" cap="none" spc="0" normalizeH="0" baseline="0">
                <a:ln>
                  <a:noFill/>
                </a:ln>
                <a:solidFill>
                  <a:srgbClr val="17375D"/>
                </a:solidFill>
                <a:effectLst/>
                <a:uLnTx/>
                <a:uFillTx/>
                <a:latin typeface="Segoe UI" pitchFamily="34" charset="0"/>
              </a:rPr>
              <a:t>Unités administratives </a:t>
            </a:r>
            <a:r>
              <a:rPr kumimoji="0" lang="x-none" sz="2200" b="0" i="0" u="none" strike="noStrike" kern="1200" cap="none" spc="0" normalizeH="0" baseline="0">
                <a:ln>
                  <a:noFill/>
                </a:ln>
                <a:solidFill>
                  <a:srgbClr val="17375D"/>
                </a:solidFill>
                <a:effectLst/>
                <a:uLnTx/>
                <a:uFillTx/>
                <a:latin typeface="Segoe UI" pitchFamily="34" charset="0"/>
              </a:rPr>
              <a:t>vous permet de :</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x-none" sz="2200" b="0" i="0" u="none" baseline="0">
                <a:solidFill>
                  <a:srgbClr val="17375D"/>
                </a:solidFill>
                <a:latin typeface="Segoe UI" pitchFamily="34" charset="0"/>
              </a:rPr>
              <a:t>Ajouter des unités administratives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x-none" sz="2200" b="0" i="0" u="none" baseline="0">
                <a:solidFill>
                  <a:srgbClr val="17375D"/>
                </a:solidFill>
                <a:latin typeface="Segoe UI" pitchFamily="34" charset="0"/>
              </a:rPr>
              <a:t>Supprimer des unités administratives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x-none" sz="2200" b="0" i="0" u="none" strike="noStrike" kern="1200" cap="none" spc="0" normalizeH="0" baseline="0">
                <a:ln>
                  <a:noFill/>
                </a:ln>
                <a:solidFill>
                  <a:srgbClr val="17375D"/>
                </a:solidFill>
                <a:effectLst/>
                <a:uLnTx/>
                <a:uFillTx/>
                <a:latin typeface="Segoe UI" pitchFamily="34" charset="0"/>
              </a:rPr>
              <a:t>Classer des unités administratives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x-none" sz="2200" b="0" i="0" u="none" baseline="0">
                <a:solidFill>
                  <a:srgbClr val="17375D"/>
                </a:solidFill>
                <a:latin typeface="Segoe UI" pitchFamily="34" charset="0"/>
              </a:rPr>
              <a:t>Fractionner des unités administratives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x-none" sz="2200" b="0" i="0" u="none" strike="noStrike" kern="1200" cap="none" spc="0" normalizeH="0" baseline="0">
                <a:ln>
                  <a:noFill/>
                </a:ln>
                <a:solidFill>
                  <a:srgbClr val="17375D"/>
                </a:solidFill>
                <a:effectLst/>
                <a:uLnTx/>
                <a:uFillTx/>
                <a:latin typeface="Segoe UI" pitchFamily="34" charset="0"/>
              </a:rPr>
              <a:t>Fusionner des unités administratives</a:t>
            </a:r>
            <a:endParaRPr kumimoji="0" lang="x-none"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x-none"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7" name="Title 20"/>
          <p:cNvSpPr>
            <a:spLocks noGrp="1"/>
          </p:cNvSpPr>
          <p:nvPr>
            <p:ph type="title"/>
          </p:nvPr>
        </p:nvSpPr>
        <p:spPr>
          <a:xfrm>
            <a:off x="152400" y="369094"/>
            <a:ext cx="3965089" cy="516255"/>
          </a:xfrm>
        </p:spPr>
        <p:txBody>
          <a:bodyPr/>
          <a:lstStyle/>
          <a:p>
            <a:pPr algn="l" rtl="0"/>
            <a:r>
              <a:rPr lang="x-none" b="1" i="0" u="none" baseline="0"/>
              <a:t>Unités administratives</a:t>
            </a:r>
            <a:endParaRPr lang="x-none" sz="2600" dirty="0">
              <a:solidFill>
                <a:srgbClr val="066E9F"/>
              </a:solidFill>
            </a:endParaRPr>
          </a:p>
        </p:txBody>
      </p:sp>
    </p:spTree>
    <p:extLst>
      <p:ext uri="{BB962C8B-B14F-4D97-AF65-F5344CB8AC3E}">
        <p14:creationId xmlns:p14="http://schemas.microsoft.com/office/powerpoint/2010/main" val="2962899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181600"/>
            <a:ext cx="9144000" cy="1403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0" name="Content Placeholder 3"/>
          <p:cNvSpPr txBox="1">
            <a:spLocks/>
          </p:cNvSpPr>
          <p:nvPr/>
        </p:nvSpPr>
        <p:spPr>
          <a:xfrm>
            <a:off x="685800" y="1112160"/>
            <a:ext cx="7924800" cy="4190999"/>
          </a:xfrm>
          <a:prstGeom prst="rect">
            <a:avLst/>
          </a:prstGeom>
        </p:spPr>
        <p:txBody>
          <a:bodyPr vert="horz" lIns="91440" tIns="45720" rIns="91440" bIns="45720" rtlCol="0">
            <a:noAutofit/>
          </a:bodyPr>
          <a:lstStyle/>
          <a:p>
            <a:pPr lvl="0" algn="l" rtl="0">
              <a:spcBef>
                <a:spcPct val="20000"/>
              </a:spcBef>
              <a:spcAft>
                <a:spcPts val="1200"/>
              </a:spcAft>
              <a:buClr>
                <a:srgbClr val="066E9F"/>
              </a:buClr>
              <a:buSzPct val="120000"/>
            </a:pPr>
            <a:r>
              <a:rPr lang="x-none" sz="2200" b="0" i="0" u="none" baseline="0" dirty="0">
                <a:solidFill>
                  <a:srgbClr val="17375D"/>
                </a:solidFill>
                <a:latin typeface="Segoe UI" pitchFamily="34" charset="0"/>
              </a:rPr>
              <a:t>L’option </a:t>
            </a:r>
            <a:r>
              <a:rPr kumimoji="0" lang="x-none" sz="2200" b="1" i="0" u="none" strike="noStrike" kern="1200" cap="none" spc="0" normalizeH="0" baseline="0" dirty="0">
                <a:ln>
                  <a:noFill/>
                </a:ln>
                <a:solidFill>
                  <a:srgbClr val="17375D"/>
                </a:solidFill>
                <a:effectLst/>
                <a:uLnTx/>
                <a:uFillTx/>
                <a:latin typeface="Segoe UI" pitchFamily="34" charset="0"/>
              </a:rPr>
              <a:t>Ajouter </a:t>
            </a:r>
            <a:r>
              <a:rPr lang="x-none" sz="2200" b="1" i="0" u="none" baseline="0" dirty="0">
                <a:solidFill>
                  <a:srgbClr val="17375D"/>
                </a:solidFill>
                <a:latin typeface="Segoe UI" pitchFamily="34" charset="0"/>
              </a:rPr>
              <a:t>des unités administratives </a:t>
            </a:r>
            <a:r>
              <a:rPr kumimoji="0" lang="x-none" sz="2200" b="0" i="0" u="none" strike="noStrike" kern="1200" cap="none" spc="0" normalizeH="0" baseline="0" dirty="0">
                <a:ln>
                  <a:noFill/>
                </a:ln>
                <a:solidFill>
                  <a:srgbClr val="17375D"/>
                </a:solidFill>
                <a:effectLst/>
                <a:uLnTx/>
                <a:uFillTx/>
                <a:latin typeface="Segoe UI" pitchFamily="34" charset="0"/>
              </a:rPr>
              <a:t>vous permet d'ajouter de nouveaux sites, notamment :</a:t>
            </a:r>
          </a:p>
          <a:p>
            <a:pPr marL="640080" marR="0" lvl="0" indent="-342900" algn="l" defTabSz="914400" rtl="0" eaLnBrk="1" fontAlgn="auto" latinLnBrk="0" hangingPunct="1">
              <a:lnSpc>
                <a:spcPct val="100000"/>
              </a:lnSpc>
              <a:spcBef>
                <a:spcPct val="20000"/>
              </a:spcBef>
              <a:spcAft>
                <a:spcPts val="900"/>
              </a:spcAft>
              <a:buClr>
                <a:srgbClr val="066E9F"/>
              </a:buClr>
              <a:buSzPct val="100000"/>
              <a:buFont typeface="Wingdings" charset="2"/>
              <a:buChar char="§"/>
              <a:tabLst/>
              <a:defRPr/>
            </a:pPr>
            <a:r>
              <a:rPr lang="x-none" sz="2200" b="1" i="0" u="none" baseline="0" dirty="0">
                <a:solidFill>
                  <a:srgbClr val="17375D"/>
                </a:solidFill>
                <a:latin typeface="Segoe UI Semibold" pitchFamily="34" charset="0"/>
              </a:rPr>
              <a:t>Provinces</a:t>
            </a:r>
          </a:p>
          <a:p>
            <a:pPr marL="640080" marR="0" lvl="0" indent="-342900" algn="l" defTabSz="914400" rtl="0" eaLnBrk="1" fontAlgn="auto" latinLnBrk="0" hangingPunct="1">
              <a:lnSpc>
                <a:spcPct val="100000"/>
              </a:lnSpc>
              <a:spcBef>
                <a:spcPct val="20000"/>
              </a:spcBef>
              <a:spcAft>
                <a:spcPts val="900"/>
              </a:spcAft>
              <a:buClr>
                <a:srgbClr val="066E9F"/>
              </a:buClr>
              <a:buSzPct val="100000"/>
              <a:buFont typeface="Wingdings" charset="2"/>
              <a:buChar char="§"/>
              <a:tabLst/>
              <a:defRPr/>
            </a:pPr>
            <a:r>
              <a:rPr kumimoji="0" lang="x-none" sz="2200" b="1" i="0" u="none" strike="noStrike" kern="1200" cap="none" spc="0" normalizeH="0" baseline="0" dirty="0">
                <a:ln>
                  <a:noFill/>
                </a:ln>
                <a:solidFill>
                  <a:srgbClr val="17375D"/>
                </a:solidFill>
                <a:effectLst/>
                <a:uLnTx/>
                <a:uFillTx/>
                <a:latin typeface="Segoe UI Semibold" pitchFamily="34" charset="0"/>
              </a:rPr>
              <a:t>Districts</a:t>
            </a:r>
          </a:p>
          <a:p>
            <a:pPr marL="640080" marR="0" lvl="0" indent="-342900" algn="l" defTabSz="914400" rtl="0" eaLnBrk="1" fontAlgn="auto" latinLnBrk="0" hangingPunct="1">
              <a:lnSpc>
                <a:spcPct val="100000"/>
              </a:lnSpc>
              <a:spcBef>
                <a:spcPct val="20000"/>
              </a:spcBef>
              <a:spcAft>
                <a:spcPts val="900"/>
              </a:spcAft>
              <a:buClr>
                <a:srgbClr val="066E9F"/>
              </a:buClr>
              <a:buSzPct val="100000"/>
              <a:buFont typeface="Wingdings" charset="2"/>
              <a:buChar char="§"/>
              <a:tabLst/>
              <a:defRPr/>
            </a:pPr>
            <a:r>
              <a:rPr lang="x-none" sz="2200" b="1" i="0" u="none" baseline="0" dirty="0">
                <a:solidFill>
                  <a:srgbClr val="17375D"/>
                </a:solidFill>
                <a:latin typeface="Segoe UI Semibold" pitchFamily="34" charset="0"/>
              </a:rPr>
              <a:t>Villages</a:t>
            </a:r>
          </a:p>
          <a:p>
            <a:pPr marL="640080" marR="0" lvl="0" indent="-342900" algn="l" defTabSz="914400" rtl="0" eaLnBrk="1" fontAlgn="auto" latinLnBrk="0" hangingPunct="1">
              <a:lnSpc>
                <a:spcPct val="100000"/>
              </a:lnSpc>
              <a:spcBef>
                <a:spcPct val="20000"/>
              </a:spcBef>
              <a:spcAft>
                <a:spcPts val="1800"/>
              </a:spcAft>
              <a:buClr>
                <a:srgbClr val="066E9F"/>
              </a:buClr>
              <a:buSzPct val="100000"/>
              <a:buFont typeface="Wingdings" charset="2"/>
              <a:buChar char="§"/>
              <a:tabLst/>
              <a:defRPr/>
            </a:pPr>
            <a:r>
              <a:rPr kumimoji="0" lang="x-none" sz="2200" b="1" i="0" u="none" strike="noStrike" kern="1200" cap="none" spc="0" normalizeH="0" baseline="0" dirty="0">
                <a:ln>
                  <a:noFill/>
                </a:ln>
                <a:solidFill>
                  <a:srgbClr val="17375D"/>
                </a:solidFill>
                <a:effectLst/>
                <a:uLnTx/>
                <a:uFillTx/>
                <a:latin typeface="Segoe UI Semibold" pitchFamily="34" charset="0"/>
              </a:rPr>
              <a:t>Communautés</a:t>
            </a:r>
            <a:endParaRPr kumimoji="0" lang="x-none"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R="0" algn="l" rtl="0" fontAlgn="auto">
              <a:lnSpc>
                <a:spcPct val="100000"/>
              </a:lnSpc>
              <a:spcBef>
                <a:spcPct val="20000"/>
              </a:spcBef>
              <a:spcAft>
                <a:spcPts val="1200"/>
              </a:spcAft>
              <a:buClr>
                <a:srgbClr val="066E9F"/>
              </a:buClr>
              <a:buSzPct val="120000"/>
              <a:tabLst/>
              <a:defRPr/>
            </a:pPr>
            <a:r>
              <a:rPr lang="x-none" sz="2200" b="0" i="0" u="none" baseline="0" dirty="0">
                <a:solidFill>
                  <a:srgbClr val="17375D"/>
                </a:solidFill>
                <a:latin typeface="Segoe UI" pitchFamily="34" charset="0"/>
              </a:rPr>
              <a:t>Vous pouvez ajouter jusqu'à sept niveaux administratifs</a:t>
            </a:r>
            <a:r>
              <a:rPr lang="fr-CA" sz="2200" b="0" i="0" u="none" baseline="0" dirty="0">
                <a:solidFill>
                  <a:srgbClr val="17375D"/>
                </a:solidFill>
                <a:latin typeface="Segoe UI" pitchFamily="34" charset="0"/>
              </a:rPr>
              <a:t> dans</a:t>
            </a:r>
            <a:r>
              <a:rPr lang="fr-CA" sz="2200" b="0" i="0" u="none" dirty="0">
                <a:solidFill>
                  <a:srgbClr val="17375D"/>
                </a:solidFill>
                <a:latin typeface="Segoe UI" pitchFamily="34" charset="0"/>
              </a:rPr>
              <a:t> l’outil</a:t>
            </a:r>
            <a:r>
              <a:rPr lang="x-none" sz="2200" b="0" i="0" u="none" baseline="0" dirty="0">
                <a:solidFill>
                  <a:srgbClr val="17375D"/>
                </a:solidFill>
                <a:latin typeface="Segoe UI" pitchFamily="34" charset="0"/>
              </a:rPr>
              <a:t>.</a:t>
            </a:r>
            <a:endParaRPr lang="x-none" sz="2200" dirty="0">
              <a:solidFill>
                <a:srgbClr val="17375D"/>
              </a:solidFill>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1" name="Title 20"/>
          <p:cNvSpPr>
            <a:spLocks noGrp="1"/>
          </p:cNvSpPr>
          <p:nvPr>
            <p:ph type="title"/>
          </p:nvPr>
        </p:nvSpPr>
        <p:spPr>
          <a:xfrm>
            <a:off x="152400" y="369094"/>
            <a:ext cx="3965089" cy="516255"/>
          </a:xfrm>
        </p:spPr>
        <p:txBody>
          <a:bodyPr/>
          <a:lstStyle/>
          <a:p>
            <a:pPr algn="l" rtl="0"/>
            <a:r>
              <a:rPr lang="x-none" b="1" i="0" u="none" baseline="0"/>
              <a:t>Unités administratives</a:t>
            </a:r>
            <a:endParaRPr lang="x-none" sz="2600" dirty="0">
              <a:solidFill>
                <a:srgbClr val="066E9F"/>
              </a:solidFill>
            </a:endParaRPr>
          </a:p>
        </p:txBody>
      </p:sp>
      <p:sp>
        <p:nvSpPr>
          <p:cNvPr id="12" name="TextBox 11"/>
          <p:cNvSpPr txBox="1"/>
          <p:nvPr/>
        </p:nvSpPr>
        <p:spPr>
          <a:xfrm>
            <a:off x="990600" y="5559420"/>
            <a:ext cx="7174140" cy="61555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a:t>
            </a:r>
            <a:r>
              <a:rPr lang="x-none" sz="1700" b="0" i="0" u="none" baseline="0"/>
              <a:t> </a:t>
            </a:r>
            <a:r>
              <a:rPr lang="x-none" sz="1700" b="0" i="0" u="none" baseline="0">
                <a:solidFill>
                  <a:srgbClr val="17375D"/>
                </a:solidFill>
                <a:latin typeface="Segoe UI Semibold" pitchFamily="34" charset="0"/>
              </a:rPr>
              <a:t>Si vous ajoutez un nouveau site, vous devez accéder à </a:t>
            </a:r>
            <a:r>
              <a:rPr lang="x-none" sz="1700" b="1" i="0" u="none" baseline="0">
                <a:solidFill>
                  <a:srgbClr val="17375D"/>
                </a:solidFill>
                <a:latin typeface="Segoe UI Semibold" pitchFamily="34" charset="0"/>
              </a:rPr>
              <a:t>Activité démographique </a:t>
            </a:r>
            <a:r>
              <a:rPr lang="x-none" sz="1700" b="0" i="0" u="none" baseline="0">
                <a:solidFill>
                  <a:srgbClr val="17375D"/>
                </a:solidFill>
                <a:latin typeface="Segoe UI Semibold" pitchFamily="34" charset="0"/>
              </a:rPr>
              <a:t>pour saisir les données de population.</a:t>
            </a:r>
            <a:endParaRPr lang="x-none"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3013285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Ajouter une unité administrative</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lgn="l" rtl="0">
              <a:spcAft>
                <a:spcPts val="1800"/>
              </a:spcAft>
              <a:buFont typeface="+mj-lt"/>
              <a:buAutoNum type="arabicPeriod"/>
            </a:pPr>
            <a:r>
              <a:rPr lang="fr-CA" sz="2000" b="0" i="0" u="none" baseline="0" dirty="0"/>
              <a:t>Cliquez sur</a:t>
            </a:r>
            <a:r>
              <a:rPr lang="x-none" sz="2000" b="0" i="0" u="none" baseline="0" dirty="0"/>
              <a:t> </a:t>
            </a:r>
            <a:r>
              <a:rPr lang="fr-CA" sz="2000" b="1" dirty="0"/>
              <a:t>U</a:t>
            </a:r>
            <a:r>
              <a:rPr lang="x-none" sz="2000" b="1" i="0" u="none" baseline="0" dirty="0"/>
              <a:t>nités administratives.</a:t>
            </a:r>
          </a:p>
          <a:p>
            <a:pPr marL="457200" lvl="1" indent="-457200" algn="l" rtl="0">
              <a:spcAft>
                <a:spcPts val="1800"/>
              </a:spcAft>
              <a:buFont typeface="+mj-lt"/>
              <a:buAutoNum type="arabicPeriod"/>
            </a:pPr>
            <a:r>
              <a:rPr lang="fr-CA" sz="2000" b="0" i="0" u="none" baseline="0" dirty="0"/>
              <a:t>Sélectionnez Ajouter une unité administrative</a:t>
            </a:r>
          </a:p>
          <a:p>
            <a:pPr marL="457200" lvl="1" indent="-457200" algn="l" rtl="0">
              <a:spcAft>
                <a:spcPts val="1800"/>
              </a:spcAft>
              <a:buFont typeface="+mj-lt"/>
              <a:buAutoNum type="arabicPeriod"/>
            </a:pPr>
            <a:r>
              <a:rPr lang="x-none" sz="2000" b="0" i="0" u="none" baseline="0" dirty="0"/>
              <a:t>Nom : </a:t>
            </a:r>
            <a:r>
              <a:rPr lang="x-none" sz="2000" b="1" i="0" u="none" baseline="0" dirty="0"/>
              <a:t>London</a:t>
            </a:r>
          </a:p>
          <a:p>
            <a:pPr marL="457200" lvl="1" indent="-457200" algn="l" rtl="0">
              <a:spcAft>
                <a:spcPts val="1800"/>
              </a:spcAft>
              <a:buFont typeface="+mj-lt"/>
              <a:buAutoNum type="arabicPeriod"/>
            </a:pPr>
            <a:r>
              <a:rPr lang="x-none" sz="2000" b="0" i="0" u="none" baseline="0" dirty="0"/>
              <a:t>Latitude (le cas échéant) : 51</a:t>
            </a:r>
          </a:p>
          <a:p>
            <a:pPr marL="457200" lvl="1" indent="-457200" algn="l" rtl="0">
              <a:spcAft>
                <a:spcPts val="1800"/>
              </a:spcAft>
              <a:buFont typeface="+mj-lt"/>
              <a:buAutoNum type="arabicPeriod"/>
            </a:pPr>
            <a:r>
              <a:rPr lang="x-none" sz="2000" b="0" i="0" u="none" baseline="0" dirty="0"/>
              <a:t>Longitude (le cas échéant) : 0,1275</a:t>
            </a:r>
          </a:p>
          <a:p>
            <a:pPr marL="457200" lvl="1" indent="-457200" algn="l" rtl="0">
              <a:spcAft>
                <a:spcPts val="1800"/>
              </a:spcAft>
              <a:buFont typeface="+mj-lt"/>
              <a:buAutoNum type="arabicPeriod"/>
            </a:pPr>
            <a:r>
              <a:rPr lang="x-none" sz="2000" b="0" i="0" u="none" baseline="0" dirty="0"/>
              <a:t>Sélectionnez une province pour London.</a:t>
            </a:r>
          </a:p>
          <a:p>
            <a:pPr marL="457200" lvl="1" indent="-457200" algn="l" rtl="0">
              <a:spcAft>
                <a:spcPts val="1800"/>
              </a:spcAft>
              <a:buFont typeface="+mj-lt"/>
              <a:buAutoNum type="arabicPeriod"/>
            </a:pPr>
            <a:r>
              <a:rPr lang="x-none" sz="2000" b="0" i="0" u="none" baseline="0" dirty="0"/>
              <a:t>Appuyez sur </a:t>
            </a:r>
            <a:r>
              <a:rPr lang="x-none" sz="2000" b="1" i="0" u="none" baseline="0" dirty="0"/>
              <a:t>Sauvegarder</a:t>
            </a:r>
            <a:r>
              <a:rPr lang="x-none" sz="2000" b="0" i="0" u="none" baseline="0" dirty="0"/>
              <a:t>.</a:t>
            </a:r>
          </a:p>
          <a:p>
            <a:pPr marL="457200" lvl="1" indent="-457200" algn="l" rtl="0">
              <a:spcAft>
                <a:spcPts val="1200"/>
              </a:spcAft>
              <a:buFont typeface="+mj-lt"/>
              <a:buAutoNum type="arabicPeriod"/>
            </a:pPr>
            <a:r>
              <a:rPr lang="x-none" sz="2000" b="0" i="0" u="none" baseline="0" dirty="0"/>
              <a:t>Recherchez London sur l'arborescence de l'unité administrative.</a:t>
            </a:r>
          </a:p>
        </p:txBody>
      </p:sp>
    </p:spTree>
    <p:extLst>
      <p:ext uri="{BB962C8B-B14F-4D97-AF65-F5344CB8AC3E}">
        <p14:creationId xmlns:p14="http://schemas.microsoft.com/office/powerpoint/2010/main" val="306465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lgn="l" rtl="0">
              <a:spcBef>
                <a:spcPct val="20000"/>
              </a:spcBef>
              <a:spcAft>
                <a:spcPts val="1200"/>
              </a:spcAft>
              <a:buClr>
                <a:srgbClr val="066E9F"/>
              </a:buClr>
              <a:buSzPct val="120000"/>
            </a:pPr>
            <a:r>
              <a:rPr lang="x-none" sz="2400" b="0" i="0" u="none" baseline="0">
                <a:solidFill>
                  <a:srgbClr val="17375D"/>
                </a:solidFill>
                <a:latin typeface="Segoe UI" pitchFamily="34" charset="0"/>
              </a:rPr>
              <a:t>L’option </a:t>
            </a:r>
            <a:r>
              <a:rPr kumimoji="0" lang="x-none" sz="2400" b="1" i="0" u="none" strike="noStrike" kern="1200" cap="none" spc="0" normalizeH="0" baseline="0">
                <a:ln>
                  <a:noFill/>
                </a:ln>
                <a:solidFill>
                  <a:srgbClr val="17375D"/>
                </a:solidFill>
                <a:effectLst/>
                <a:uLnTx/>
                <a:uFillTx/>
                <a:latin typeface="Segoe UI" pitchFamily="34" charset="0"/>
              </a:rPr>
              <a:t>Supprimer </a:t>
            </a:r>
            <a:r>
              <a:rPr lang="x-none" sz="2400" b="1" i="0" u="none" baseline="0">
                <a:solidFill>
                  <a:srgbClr val="17375D"/>
                </a:solidFill>
                <a:latin typeface="Segoe UI" pitchFamily="34" charset="0"/>
              </a:rPr>
              <a:t>une unité administrative </a:t>
            </a:r>
            <a:r>
              <a:rPr kumimoji="0" lang="x-none" sz="2400" b="0" i="0" u="none" strike="noStrike" kern="1200" cap="none" spc="0" normalizeH="0" baseline="0">
                <a:ln>
                  <a:noFill/>
                </a:ln>
                <a:solidFill>
                  <a:srgbClr val="17375D"/>
                </a:solidFill>
                <a:effectLst/>
                <a:uLnTx/>
                <a:uFillTx/>
                <a:latin typeface="Segoe UI" pitchFamily="34" charset="0"/>
              </a:rPr>
              <a:t>vous permet de supprimer des sites de façon permanente. </a:t>
            </a:r>
            <a:endParaRPr kumimoji="0" lang="x-none"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
        <p:nvSpPr>
          <p:cNvPr id="21" name="Title 20"/>
          <p:cNvSpPr>
            <a:spLocks noGrp="1"/>
          </p:cNvSpPr>
          <p:nvPr>
            <p:ph type="title"/>
          </p:nvPr>
        </p:nvSpPr>
        <p:spPr>
          <a:xfrm>
            <a:off x="152400" y="369094"/>
            <a:ext cx="3965089" cy="516255"/>
          </a:xfrm>
        </p:spPr>
        <p:txBody>
          <a:bodyPr/>
          <a:lstStyle/>
          <a:p>
            <a:pPr algn="l" rtl="0"/>
            <a:r>
              <a:rPr lang="x-none" b="1" i="0" u="none" baseline="0"/>
              <a:t>Unités administratives</a:t>
            </a:r>
            <a:endParaRPr lang="x-none" sz="2600" dirty="0">
              <a:solidFill>
                <a:srgbClr val="066E9F"/>
              </a:solidFill>
            </a:endParaRPr>
          </a:p>
        </p:txBody>
      </p:sp>
      <p:sp>
        <p:nvSpPr>
          <p:cNvPr id="11" name="Rectangle 10"/>
          <p:cNvSpPr/>
          <p:nvPr/>
        </p:nvSpPr>
        <p:spPr>
          <a:xfrm>
            <a:off x="0" y="5181600"/>
            <a:ext cx="9144000" cy="1403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12" name="TextBox 11"/>
          <p:cNvSpPr txBox="1"/>
          <p:nvPr/>
        </p:nvSpPr>
        <p:spPr>
          <a:xfrm>
            <a:off x="838200" y="5573940"/>
            <a:ext cx="7620000" cy="61555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a:t>
            </a:r>
            <a:r>
              <a:rPr lang="x-none" sz="1700" b="0" i="0" u="none" baseline="0"/>
              <a:t> </a:t>
            </a:r>
            <a:r>
              <a:rPr lang="x-none" sz="1700" b="0" i="0" u="none" baseline="0">
                <a:solidFill>
                  <a:srgbClr val="17375D"/>
                </a:solidFill>
                <a:latin typeface="Segoe UI Semibold" pitchFamily="34" charset="0"/>
              </a:rPr>
              <a:t>Vous pouvez supprimer une unité administrative uniquement s'il n'y a aucune unité à l'échelon inférieur dans l'arborescence. </a:t>
            </a:r>
            <a:endParaRPr lang="x-none"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4185676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CA" i="0" u="none" baseline="0" dirty="0"/>
              <a:t>Supprimer une</a:t>
            </a:r>
            <a:r>
              <a:rPr lang="fr-CA" i="0" u="none" dirty="0"/>
              <a:t> </a:t>
            </a:r>
            <a:r>
              <a:rPr lang="fr-CA" dirty="0"/>
              <a:t>u</a:t>
            </a:r>
            <a:r>
              <a:rPr lang="x-none" b="1" i="0" u="none" baseline="0" dirty="0"/>
              <a:t>nité administrative</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lgn="l" rtl="0">
              <a:spcAft>
                <a:spcPts val="1800"/>
              </a:spcAft>
              <a:buFont typeface="+mj-lt"/>
              <a:buAutoNum type="arabicPeriod"/>
            </a:pPr>
            <a:r>
              <a:rPr lang="fr-CA" sz="2000" b="0" i="0" u="none" baseline="0" dirty="0"/>
              <a:t>Cliquez sur </a:t>
            </a:r>
            <a:r>
              <a:rPr lang="fr-CA" sz="2000" b="1" i="0" u="none" baseline="0" dirty="0"/>
              <a:t>Unités administratives</a:t>
            </a:r>
          </a:p>
          <a:p>
            <a:pPr marL="457200" lvl="1" indent="-457200" algn="l" rtl="0">
              <a:spcAft>
                <a:spcPts val="1800"/>
              </a:spcAft>
              <a:buFont typeface="+mj-lt"/>
              <a:buAutoNum type="arabicPeriod"/>
            </a:pPr>
            <a:r>
              <a:rPr lang="x-none" sz="2000" b="0" i="0" u="none" baseline="0" dirty="0"/>
              <a:t>Sélectionnez </a:t>
            </a:r>
            <a:r>
              <a:rPr lang="x-none" sz="2000" b="1" i="0" u="none" baseline="0" dirty="0"/>
              <a:t>Supprimer des unités administratives.</a:t>
            </a:r>
          </a:p>
          <a:p>
            <a:pPr marL="457200" lvl="1" indent="-457200" algn="l" rtl="0">
              <a:spcAft>
                <a:spcPts val="1800"/>
              </a:spcAft>
              <a:buFont typeface="+mj-lt"/>
              <a:buAutoNum type="arabicPeriod"/>
            </a:pPr>
            <a:r>
              <a:rPr lang="x-none" sz="2000" b="0" i="0" u="none" baseline="0" dirty="0"/>
              <a:t>Recherchez London et cliquez sur Supprimer.</a:t>
            </a:r>
          </a:p>
          <a:p>
            <a:pPr marL="457200" lvl="1" indent="-457200" algn="l" rtl="0">
              <a:spcAft>
                <a:spcPts val="1800"/>
              </a:spcAft>
              <a:buFont typeface="+mj-lt"/>
              <a:buAutoNum type="arabicPeriod"/>
            </a:pPr>
            <a:r>
              <a:rPr lang="x-none" sz="2000" b="0" i="0" u="none" baseline="0" dirty="0"/>
              <a:t>Cliquez sur </a:t>
            </a:r>
            <a:r>
              <a:rPr lang="x-none" sz="2000" b="1" i="0" u="none" baseline="0" dirty="0"/>
              <a:t>Oui.</a:t>
            </a:r>
          </a:p>
          <a:p>
            <a:pPr marL="457200" lvl="1" indent="-457200" algn="l" rtl="0">
              <a:spcAft>
                <a:spcPts val="1800"/>
              </a:spcAft>
              <a:buFont typeface="+mj-lt"/>
              <a:buAutoNum type="arabicPeriod"/>
            </a:pPr>
            <a:r>
              <a:rPr lang="x-none" sz="2000" b="0" i="0" u="none" baseline="0" dirty="0"/>
              <a:t>Cliquez sur </a:t>
            </a:r>
            <a:r>
              <a:rPr lang="x-none" sz="2000" b="1" i="0" u="none" baseline="0" dirty="0"/>
              <a:t>Fini.</a:t>
            </a:r>
          </a:p>
          <a:p>
            <a:pPr marL="457200" lvl="1" indent="-457200" algn="l" rtl="0">
              <a:spcAft>
                <a:spcPts val="1200"/>
              </a:spcAft>
              <a:buFont typeface="+mj-lt"/>
              <a:buAutoNum type="arabicPeriod"/>
            </a:pPr>
            <a:r>
              <a:rPr lang="x-none" sz="2000" b="0" i="0" u="none" baseline="0" dirty="0"/>
              <a:t>Notez que London ne figure plus sur l'arborescence de l'unité administrative.</a:t>
            </a:r>
          </a:p>
        </p:txBody>
      </p:sp>
    </p:spTree>
    <p:extLst>
      <p:ext uri="{BB962C8B-B14F-4D97-AF65-F5344CB8AC3E}">
        <p14:creationId xmlns:p14="http://schemas.microsoft.com/office/powerpoint/2010/main" val="2506816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pPr algn="l" rtl="0"/>
            <a:r>
              <a:rPr lang="x-none" b="0" i="0" u="none" baseline="0"/>
              <a:t>Vue d'ensemble de l'outil : Menu principal</a:t>
            </a:r>
          </a:p>
        </p:txBody>
      </p:sp>
      <p:sp>
        <p:nvSpPr>
          <p:cNvPr id="4" name="Content Placeholder 3"/>
          <p:cNvSpPr>
            <a:spLocks noGrp="1"/>
          </p:cNvSpPr>
          <p:nvPr>
            <p:ph idx="1"/>
          </p:nvPr>
        </p:nvSpPr>
        <p:spPr>
          <a:xfrm>
            <a:off x="533400" y="1143000"/>
            <a:ext cx="3200400" cy="4525963"/>
          </a:xfrm>
        </p:spPr>
        <p:txBody>
          <a:bodyPr/>
          <a:lstStyle/>
          <a:p>
            <a:pPr marL="0" lvl="0" indent="0" algn="l" rtl="0">
              <a:buNone/>
            </a:pPr>
            <a:r>
              <a:rPr lang="x-none" b="0" i="0" u="none" baseline="0" dirty="0">
                <a:solidFill>
                  <a:srgbClr val="17375D"/>
                </a:solidFill>
              </a:rPr>
              <a:t>L’option </a:t>
            </a:r>
            <a:r>
              <a:rPr lang="x-none" b="1" i="0" u="none" baseline="0" dirty="0">
                <a:solidFill>
                  <a:srgbClr val="17375D"/>
                </a:solidFill>
              </a:rPr>
              <a:t>Classer une unité administrative </a:t>
            </a:r>
            <a:r>
              <a:rPr lang="fr-CA" i="0" u="none" baseline="0" dirty="0">
                <a:solidFill>
                  <a:srgbClr val="17375D"/>
                </a:solidFill>
              </a:rPr>
              <a:t>vous</a:t>
            </a:r>
            <a:r>
              <a:rPr lang="fr-CA" b="1" i="0" u="none" baseline="0" dirty="0">
                <a:solidFill>
                  <a:srgbClr val="17375D"/>
                </a:solidFill>
              </a:rPr>
              <a:t> </a:t>
            </a:r>
            <a:r>
              <a:rPr lang="x-none" b="0" i="0" u="none" baseline="0" dirty="0">
                <a:solidFill>
                  <a:srgbClr val="17375D"/>
                </a:solidFill>
              </a:rPr>
              <a:t>permet de changer l’ordre </a:t>
            </a:r>
            <a:r>
              <a:rPr lang="x-none" b="0" i="0" u="none" baseline="0" dirty="0"/>
              <a:t>d’apparence des unités dans l’arborescence.</a:t>
            </a:r>
          </a:p>
          <a:p>
            <a:pPr marL="0" indent="0" algn="l" rtl="0">
              <a:buNone/>
            </a:pPr>
            <a:endParaRPr lang="x-none" dirty="0"/>
          </a:p>
          <a:p>
            <a:pPr marL="0" indent="0" algn="l" rtl="0">
              <a:buNone/>
            </a:pPr>
            <a:endParaRPr lang="x-none" dirty="0"/>
          </a:p>
        </p:txBody>
      </p:sp>
      <p:sp>
        <p:nvSpPr>
          <p:cNvPr id="2" name="Title 1"/>
          <p:cNvSpPr>
            <a:spLocks noGrp="1"/>
          </p:cNvSpPr>
          <p:nvPr>
            <p:ph type="title"/>
          </p:nvPr>
        </p:nvSpPr>
        <p:spPr>
          <a:xfrm>
            <a:off x="152400" y="369094"/>
            <a:ext cx="3896650" cy="516255"/>
          </a:xfrm>
        </p:spPr>
        <p:txBody>
          <a:bodyPr/>
          <a:lstStyle/>
          <a:p>
            <a:pPr algn="l" rtl="0"/>
            <a:r>
              <a:rPr lang="x-none" b="1" i="0" u="none" baseline="0"/>
              <a:t>Unités administratives</a:t>
            </a:r>
            <a:endParaRPr lang="x-none" dirty="0"/>
          </a:p>
        </p:txBody>
      </p:sp>
      <p:pic>
        <p:nvPicPr>
          <p:cNvPr id="6" name="Picture 5"/>
          <p:cNvPicPr>
            <a:picLocks noChangeAspect="1"/>
          </p:cNvPicPr>
          <p:nvPr/>
        </p:nvPicPr>
        <p:blipFill>
          <a:blip r:embed="rId3"/>
          <a:stretch>
            <a:fillRect/>
          </a:stretch>
        </p:blipFill>
        <p:spPr>
          <a:xfrm>
            <a:off x="3962399" y="1143000"/>
            <a:ext cx="5088997" cy="4343400"/>
          </a:xfrm>
          <a:prstGeom prst="rect">
            <a:avLst/>
          </a:prstGeom>
        </p:spPr>
      </p:pic>
    </p:spTree>
    <p:extLst>
      <p:ext uri="{BB962C8B-B14F-4D97-AF65-F5344CB8AC3E}">
        <p14:creationId xmlns:p14="http://schemas.microsoft.com/office/powerpoint/2010/main" val="2875621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Classer une unité administrative</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lgn="l" rtl="0">
              <a:spcAft>
                <a:spcPts val="1200"/>
              </a:spcAft>
              <a:buFont typeface="+mj-lt"/>
              <a:buAutoNum type="arabicPeriod"/>
            </a:pPr>
            <a:r>
              <a:rPr lang="x-none" sz="2000" b="0" i="0" u="none" baseline="0" dirty="0"/>
              <a:t>Cliquez sur</a:t>
            </a:r>
            <a:r>
              <a:rPr lang="x-none" sz="2000" b="1" i="0" u="none" baseline="0" dirty="0"/>
              <a:t> Unités administratives</a:t>
            </a:r>
            <a:endParaRPr lang="x-none" sz="2000" dirty="0"/>
          </a:p>
          <a:p>
            <a:pPr marL="457200" lvl="1" indent="-457200" algn="l" rtl="0">
              <a:spcAft>
                <a:spcPts val="1200"/>
              </a:spcAft>
              <a:buFont typeface="+mj-lt"/>
              <a:buAutoNum type="arabicPeriod"/>
            </a:pPr>
            <a:r>
              <a:rPr lang="x-none" sz="2000" b="0" i="0" u="none" baseline="0" dirty="0"/>
              <a:t>Sélectionnez </a:t>
            </a:r>
            <a:r>
              <a:rPr lang="x-none" sz="2000" b="1" i="0" u="none" baseline="0" dirty="0"/>
              <a:t>Classer des unités administratives</a:t>
            </a:r>
          </a:p>
          <a:p>
            <a:pPr marL="457200" lvl="1" indent="-457200" algn="l" rtl="0">
              <a:spcAft>
                <a:spcPts val="1200"/>
              </a:spcAft>
              <a:buFont typeface="+mj-lt"/>
              <a:buAutoNum type="arabicPeriod"/>
            </a:pPr>
            <a:r>
              <a:rPr lang="x-none" sz="2000" b="0" i="0" u="none" baseline="0" dirty="0"/>
              <a:t>Faites glisser l'unité administrative et laissez-la dans l'ordre sélectionné (par exemple placez Kora après Pravda)</a:t>
            </a:r>
          </a:p>
          <a:p>
            <a:pPr marL="457200" lvl="1" indent="-457200" algn="l" rtl="0">
              <a:spcAft>
                <a:spcPts val="1200"/>
              </a:spcAft>
              <a:buFont typeface="+mj-lt"/>
              <a:buAutoNum type="arabicPeriod"/>
            </a:pPr>
            <a:r>
              <a:rPr lang="x-none" sz="2000" b="0" i="0" u="none" baseline="0" dirty="0"/>
              <a:t>Cliquez sur </a:t>
            </a:r>
            <a:r>
              <a:rPr lang="x-none" sz="2000" b="1" i="0" u="none" baseline="0" dirty="0"/>
              <a:t>Enregistrer</a:t>
            </a:r>
          </a:p>
          <a:p>
            <a:pPr marL="457200" lvl="1" indent="-457200" algn="l" rtl="0">
              <a:spcAft>
                <a:spcPts val="1200"/>
              </a:spcAft>
              <a:buFont typeface="+mj-lt"/>
              <a:buAutoNum type="arabicPeriod"/>
            </a:pPr>
            <a:r>
              <a:rPr lang="x-none" sz="2000" b="0" i="0" u="none" baseline="0" dirty="0"/>
              <a:t>Notez que l'ordre de l'unité admin est modifié dans l'arborescence des unités administratives</a:t>
            </a:r>
          </a:p>
        </p:txBody>
      </p:sp>
    </p:spTree>
    <p:extLst>
      <p:ext uri="{BB962C8B-B14F-4D97-AF65-F5344CB8AC3E}">
        <p14:creationId xmlns:p14="http://schemas.microsoft.com/office/powerpoint/2010/main" val="251027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577521" y="1453699"/>
            <a:ext cx="6728279" cy="4525963"/>
          </a:xfrm>
        </p:spPr>
        <p:txBody>
          <a:bodyPr>
            <a:normAutofit fontScale="25000" lnSpcReduction="20000"/>
          </a:bodyPr>
          <a:lstStyle/>
          <a:p>
            <a:pPr marL="0" lvl="2" indent="-274320" algn="l" rtl="0">
              <a:lnSpc>
                <a:spcPct val="120000"/>
              </a:lnSpc>
              <a:spcBef>
                <a:spcPts val="200"/>
              </a:spcBef>
              <a:spcAft>
                <a:spcPts val="3600"/>
              </a:spcAft>
              <a:buClr>
                <a:srgbClr val="066E9F"/>
              </a:buClr>
              <a:buSzPct val="120000"/>
              <a:buNone/>
              <a:defRPr/>
            </a:pPr>
            <a:r>
              <a:rPr lang="x-none" sz="8800" b="0" i="0" u="none" baseline="0">
                <a:solidFill>
                  <a:srgbClr val="17375D"/>
                </a:solidFill>
              </a:rPr>
              <a:t>Stocker une grande quantité de données relatives au suivi et à l’évaluation générées au fil du temps par les programmes de lutte contre les maladies tropicales négligées.</a:t>
            </a:r>
          </a:p>
          <a:p>
            <a:pPr marL="0" lvl="2" indent="-274320" algn="l" rtl="0">
              <a:lnSpc>
                <a:spcPct val="120000"/>
              </a:lnSpc>
              <a:spcBef>
                <a:spcPts val="200"/>
              </a:spcBef>
              <a:spcAft>
                <a:spcPts val="3600"/>
              </a:spcAft>
              <a:buClr>
                <a:srgbClr val="066E9F"/>
              </a:buClr>
              <a:buSzPct val="120000"/>
              <a:buNone/>
              <a:defRPr/>
            </a:pPr>
            <a:r>
              <a:rPr lang="x-none" sz="8800" b="0" i="0" u="none" baseline="0">
                <a:solidFill>
                  <a:srgbClr val="17375D"/>
                </a:solidFill>
              </a:rPr>
              <a:t>Aider à la gestion et à l'analyse des données au niveau national, et par là-même soutenir la prise de décision au niveau du programme.</a:t>
            </a:r>
          </a:p>
          <a:p>
            <a:pPr marL="0" lvl="2" indent="-274320" algn="l" rtl="0">
              <a:lnSpc>
                <a:spcPct val="120000"/>
              </a:lnSpc>
              <a:spcBef>
                <a:spcPts val="200"/>
              </a:spcBef>
              <a:spcAft>
                <a:spcPts val="3000"/>
              </a:spcAft>
              <a:buClr>
                <a:srgbClr val="066E9F"/>
              </a:buClr>
              <a:buSzPct val="120000"/>
              <a:buNone/>
              <a:defRPr/>
            </a:pPr>
            <a:r>
              <a:rPr lang="x-none" sz="8800" b="0" i="0" u="none" baseline="0">
                <a:solidFill>
                  <a:srgbClr val="17375D"/>
                </a:solidFill>
              </a:rPr>
              <a:t>Renforcer les capacités pour un partage des données entre les pays, l'OMS et les partenaires. </a:t>
            </a:r>
          </a:p>
          <a:p>
            <a:pPr lvl="1" algn="l" rtl="0">
              <a:buNone/>
              <a:defRPr/>
            </a:pPr>
            <a:endParaRPr lang="x-none" sz="2400" dirty="0"/>
          </a:p>
          <a:p>
            <a:pPr lvl="1" algn="l" rtl="0">
              <a:buNone/>
              <a:defRPr/>
            </a:pPr>
            <a:r>
              <a:rPr lang="x-none" b="0" i="0" u="none" baseline="0"/>
              <a:t>	</a:t>
            </a:r>
          </a:p>
          <a:p>
            <a:pPr lvl="1" algn="l" rtl="0">
              <a:buNone/>
              <a:defRPr/>
            </a:pPr>
            <a:r>
              <a:rPr lang="x-none" b="0" i="0" u="none" baseline="0"/>
              <a:t>			</a:t>
            </a:r>
            <a:endParaRPr lang="x-none" sz="2400" i="1" dirty="0"/>
          </a:p>
          <a:p>
            <a:pPr marL="384175" lvl="1" indent="0" algn="l" rtl="0">
              <a:buFont typeface="Calibri" charset="0"/>
              <a:buNone/>
              <a:defRPr/>
            </a:pPr>
            <a:endParaRPr lang="x-none" sz="2400" dirty="0"/>
          </a:p>
          <a:p>
            <a:pPr lvl="1" algn="l" rtl="0">
              <a:buFont typeface="Calibri" charset="0"/>
              <a:buChar char="◦"/>
              <a:defRPr/>
            </a:pPr>
            <a:endParaRPr lang="x-none" sz="2400" dirty="0"/>
          </a:p>
          <a:p>
            <a:pPr algn="l" rtl="0" eaLnBrk="1" hangingPunct="1">
              <a:lnSpc>
                <a:spcPct val="110000"/>
              </a:lnSpc>
              <a:buFont typeface="Arial" charset="0"/>
              <a:buNone/>
              <a:defRPr/>
            </a:pPr>
            <a:endParaRPr lang="x-none" sz="2400" b="1" dirty="0">
              <a:ea typeface="MS PGothic" charset="0"/>
            </a:endParaRPr>
          </a:p>
          <a:p>
            <a:pPr algn="l" rtl="0" eaLnBrk="1" hangingPunct="1">
              <a:lnSpc>
                <a:spcPct val="80000"/>
              </a:lnSpc>
              <a:buFont typeface="Calibri" charset="0"/>
              <a:buNone/>
              <a:defRPr/>
            </a:pPr>
            <a:endParaRPr lang="x-none" sz="2400" dirty="0">
              <a:ea typeface="MS PGothic" charset="0"/>
            </a:endParaRPr>
          </a:p>
        </p:txBody>
      </p:sp>
      <p:sp>
        <p:nvSpPr>
          <p:cNvPr id="14" name="Title 1"/>
          <p:cNvSpPr txBox="1">
            <a:spLocks/>
          </p:cNvSpPr>
          <p:nvPr/>
        </p:nvSpPr>
        <p:spPr>
          <a:xfrm>
            <a:off x="990600" y="1447800"/>
            <a:ext cx="553185" cy="6111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x-none" sz="3800" b="1" i="0" u="none" strike="noStrike" kern="1200" cap="none" spc="-50" normalizeH="0" baseline="0">
                <a:ln>
                  <a:noFill/>
                </a:ln>
                <a:solidFill>
                  <a:srgbClr val="066E9F"/>
                </a:solidFill>
                <a:effectLst/>
                <a:uLnTx/>
                <a:uFillTx/>
                <a:latin typeface="Microsoft Sans Serif" pitchFamily="34" charset="0"/>
              </a:rPr>
              <a:t>1</a:t>
            </a:r>
            <a:endParaRPr kumimoji="0" lang="x-none"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endParaRPr>
          </a:p>
        </p:txBody>
      </p:sp>
      <p:sp>
        <p:nvSpPr>
          <p:cNvPr id="15" name="Title 1"/>
          <p:cNvSpPr txBox="1">
            <a:spLocks/>
          </p:cNvSpPr>
          <p:nvPr/>
        </p:nvSpPr>
        <p:spPr>
          <a:xfrm>
            <a:off x="993546" y="3194959"/>
            <a:ext cx="553185" cy="7620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x-none" sz="3800" b="1" i="0" u="none" strike="noStrike" kern="1200" cap="none" spc="-50" normalizeH="0" baseline="0">
                <a:ln>
                  <a:noFill/>
                </a:ln>
                <a:solidFill>
                  <a:srgbClr val="066E9F"/>
                </a:solidFill>
                <a:effectLst/>
                <a:uLnTx/>
                <a:uFillTx/>
                <a:latin typeface="Microsoft Sans Serif" pitchFamily="34" charset="0"/>
              </a:rPr>
              <a:t>2</a:t>
            </a:r>
            <a:endParaRPr kumimoji="0" lang="x-none"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endParaRPr>
          </a:p>
        </p:txBody>
      </p:sp>
      <p:sp>
        <p:nvSpPr>
          <p:cNvPr id="16" name="Title 1"/>
          <p:cNvSpPr txBox="1">
            <a:spLocks/>
          </p:cNvSpPr>
          <p:nvPr/>
        </p:nvSpPr>
        <p:spPr>
          <a:xfrm>
            <a:off x="993546" y="4764319"/>
            <a:ext cx="553185" cy="6096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x-none" sz="3800" b="1" i="0" u="none" strike="noStrike" kern="1200" cap="none" spc="-50" normalizeH="0" baseline="0">
                <a:ln>
                  <a:noFill/>
                </a:ln>
                <a:solidFill>
                  <a:srgbClr val="066E9F"/>
                </a:solidFill>
                <a:effectLst/>
                <a:uLnTx/>
                <a:uFillTx/>
                <a:latin typeface="Microsoft Sans Serif" pitchFamily="34" charset="0"/>
              </a:rPr>
              <a:t>3</a:t>
            </a:r>
            <a:endParaRPr kumimoji="0" lang="x-none"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endParaRPr>
          </a:p>
        </p:txBody>
      </p:sp>
      <p:cxnSp>
        <p:nvCxnSpPr>
          <p:cNvPr id="18" name="Straight Connector 17"/>
          <p:cNvCxnSpPr/>
          <p:nvPr/>
        </p:nvCxnSpPr>
        <p:spPr>
          <a:xfrm>
            <a:off x="1690920" y="3102439"/>
            <a:ext cx="6273801" cy="0"/>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90920" y="4588671"/>
            <a:ext cx="6273801" cy="6928"/>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35469" y="206613"/>
            <a:ext cx="4064235" cy="580787"/>
          </a:xfrm>
        </p:spPr>
        <p:txBody>
          <a:bodyPr/>
          <a:lstStyle/>
          <a:p>
            <a:pPr algn="l" rtl="0"/>
            <a:r>
              <a:rPr lang="x-none" b="1" i="0" u="none" baseline="0"/>
              <a:t>Objectifs du système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pPr algn="l" rtl="0"/>
            <a:r>
              <a:rPr lang="x-none" b="0" i="0" u="none" baseline="0"/>
              <a:t>Vue d'ensemble de l'outil : Menu principal</a:t>
            </a:r>
          </a:p>
        </p:txBody>
      </p:sp>
      <p:sp>
        <p:nvSpPr>
          <p:cNvPr id="4" name="Content Placeholder 3"/>
          <p:cNvSpPr>
            <a:spLocks noGrp="1"/>
          </p:cNvSpPr>
          <p:nvPr>
            <p:ph idx="1"/>
          </p:nvPr>
        </p:nvSpPr>
        <p:spPr>
          <a:xfrm>
            <a:off x="533400" y="1143000"/>
            <a:ext cx="8229600" cy="4525963"/>
          </a:xfrm>
        </p:spPr>
        <p:txBody>
          <a:bodyPr/>
          <a:lstStyle/>
          <a:p>
            <a:pPr marL="0" indent="0" algn="l" rtl="0">
              <a:spcAft>
                <a:spcPts val="1200"/>
              </a:spcAft>
              <a:buSzPct val="120000"/>
              <a:buNone/>
            </a:pPr>
            <a:r>
              <a:rPr lang="x-none" b="0" i="0" u="none" baseline="0">
                <a:solidFill>
                  <a:srgbClr val="17375D"/>
                </a:solidFill>
              </a:rPr>
              <a:t>L’Option</a:t>
            </a:r>
            <a:r>
              <a:rPr lang="x-none" b="1" i="0" u="none" baseline="0">
                <a:solidFill>
                  <a:srgbClr val="17375D"/>
                </a:solidFill>
              </a:rPr>
              <a:t> Fractionner des unités administratives </a:t>
            </a:r>
            <a:r>
              <a:rPr lang="x-none" b="0" i="0" u="none" baseline="0">
                <a:solidFill>
                  <a:srgbClr val="17375D"/>
                </a:solidFill>
              </a:rPr>
              <a:t>vous permet de diviser les unités administratives en plusieurs nouvelles unités.</a:t>
            </a:r>
          </a:p>
          <a:p>
            <a:pPr marL="0" indent="0" algn="l" rtl="0">
              <a:spcAft>
                <a:spcPts val="1200"/>
              </a:spcAft>
              <a:buSzPct val="120000"/>
              <a:buNone/>
            </a:pPr>
            <a:r>
              <a:rPr lang="x-none" b="0" i="0" u="none" baseline="0">
                <a:solidFill>
                  <a:srgbClr val="17375D"/>
                </a:solidFill>
              </a:rPr>
              <a:t>L’Option </a:t>
            </a:r>
            <a:r>
              <a:rPr lang="x-none" b="1" i="0" u="none" baseline="0">
                <a:solidFill>
                  <a:srgbClr val="17375D"/>
                </a:solidFill>
              </a:rPr>
              <a:t>Fusionner des unités administratives </a:t>
            </a:r>
            <a:r>
              <a:rPr lang="x-none" b="0" i="0" u="none" baseline="0">
                <a:solidFill>
                  <a:srgbClr val="17375D"/>
                </a:solidFill>
              </a:rPr>
              <a:t>vous permet de fusionner plusieurs unités administratives en une nouvelle unité unique.</a:t>
            </a:r>
          </a:p>
          <a:p>
            <a:pPr marL="0" indent="0" algn="l" rtl="0">
              <a:spcAft>
                <a:spcPts val="1200"/>
              </a:spcAft>
              <a:buSzPct val="120000"/>
              <a:buNone/>
            </a:pPr>
            <a:endParaRPr lang="x-none" b="1" dirty="0">
              <a:solidFill>
                <a:srgbClr val="17375D"/>
              </a:solidFill>
            </a:endParaRPr>
          </a:p>
          <a:p>
            <a:pPr marL="0" indent="0" algn="l" rtl="0">
              <a:spcAft>
                <a:spcPts val="1200"/>
              </a:spcAft>
              <a:buSzPct val="120000"/>
              <a:buNone/>
            </a:pPr>
            <a:r>
              <a:rPr lang="x-none" b="0" i="0" u="none" baseline="0"/>
              <a:t>Ces deux éléments de redécoupage seront traités plus loin dans cette formation.</a:t>
            </a:r>
            <a:endParaRPr lang="x-none" dirty="0"/>
          </a:p>
          <a:p>
            <a:pPr marL="0" indent="0" algn="l" rtl="0">
              <a:buNone/>
            </a:pPr>
            <a:endParaRPr lang="x-none" dirty="0"/>
          </a:p>
        </p:txBody>
      </p:sp>
      <p:sp>
        <p:nvSpPr>
          <p:cNvPr id="2" name="Title 1"/>
          <p:cNvSpPr>
            <a:spLocks noGrp="1"/>
          </p:cNvSpPr>
          <p:nvPr>
            <p:ph type="title"/>
          </p:nvPr>
        </p:nvSpPr>
        <p:spPr>
          <a:xfrm>
            <a:off x="152400" y="369094"/>
            <a:ext cx="3896650" cy="516255"/>
          </a:xfrm>
        </p:spPr>
        <p:txBody>
          <a:bodyPr/>
          <a:lstStyle/>
          <a:p>
            <a:pPr algn="l" rtl="0"/>
            <a:r>
              <a:rPr lang="x-none" b="1" i="0" u="none" baseline="0"/>
              <a:t>Unités administratives</a:t>
            </a:r>
            <a:endParaRPr lang="x-none" dirty="0"/>
          </a:p>
        </p:txBody>
      </p:sp>
    </p:spTree>
    <p:extLst>
      <p:ext uri="{BB962C8B-B14F-4D97-AF65-F5344CB8AC3E}">
        <p14:creationId xmlns:p14="http://schemas.microsoft.com/office/powerpoint/2010/main" val="684110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143000"/>
            <a:ext cx="7467600" cy="3962399"/>
          </a:xfrm>
          <a:prstGeom prst="rect">
            <a:avLst/>
          </a:prstGeom>
        </p:spPr>
        <p:txBody>
          <a:bodyPr vert="horz" lIns="91440" tIns="45720" rIns="91440" bIns="45720" rtlCol="0">
            <a:noAutofit/>
          </a:bodyPr>
          <a:lstStyle/>
          <a:p>
            <a:pPr lvl="0" indent="-342900" algn="l" rtl="0">
              <a:spcBef>
                <a:spcPct val="20000"/>
              </a:spcBef>
              <a:spcAft>
                <a:spcPts val="2400"/>
              </a:spcAft>
              <a:buClr>
                <a:srgbClr val="066E9F"/>
              </a:buClr>
              <a:buSzPct val="120000"/>
            </a:pPr>
            <a:r>
              <a:rPr lang="x-none" sz="2200" b="0" i="0" u="none" baseline="0">
                <a:solidFill>
                  <a:srgbClr val="17375D"/>
                </a:solidFill>
                <a:latin typeface="Segoe UI" pitchFamily="34" charset="0"/>
              </a:rPr>
              <a:t>L’option </a:t>
            </a:r>
            <a:r>
              <a:rPr kumimoji="0" lang="x-none" sz="2200" b="1" i="0" u="none" strike="noStrike" kern="1200" cap="none" spc="0" normalizeH="0" baseline="0">
                <a:ln>
                  <a:noFill/>
                </a:ln>
                <a:solidFill>
                  <a:srgbClr val="17375D"/>
                </a:solidFill>
                <a:effectLst/>
                <a:uLnTx/>
                <a:uFillTx/>
                <a:latin typeface="Segoe UI" pitchFamily="34" charset="0"/>
              </a:rPr>
              <a:t>Importer</a:t>
            </a:r>
            <a:r>
              <a:rPr lang="x-none" sz="2200" b="0" i="0" u="none" baseline="0"/>
              <a:t> </a:t>
            </a:r>
            <a:r>
              <a:rPr kumimoji="0" lang="x-none" sz="2200" b="0" i="0" u="none" strike="noStrike" kern="1200" cap="none" spc="0" normalizeH="0" baseline="0">
                <a:ln>
                  <a:noFill/>
                </a:ln>
                <a:solidFill>
                  <a:srgbClr val="17375D"/>
                </a:solidFill>
                <a:effectLst/>
                <a:uLnTx/>
                <a:uFillTx/>
                <a:latin typeface="Segoe UI" pitchFamily="34" charset="0"/>
              </a:rPr>
              <a:t>vous permettra d'importer des données en bloc.</a:t>
            </a:r>
            <a:endParaRPr lang="x-none" sz="2200" dirty="0">
              <a:solidFill>
                <a:srgbClr val="17375D"/>
              </a:solidFill>
              <a:latin typeface="Segoe UI Semibold" pitchFamily="34" charset="0"/>
              <a:ea typeface="Segoe UI" pitchFamily="34" charset="0"/>
              <a:cs typeface="Segoe UI" pitchFamily="34" charset="0"/>
            </a:endParaRPr>
          </a:p>
          <a:p>
            <a:pPr lvl="0" indent="-342900" algn="l" rtl="0">
              <a:spcBef>
                <a:spcPct val="20000"/>
              </a:spcBef>
              <a:spcAft>
                <a:spcPts val="1200"/>
              </a:spcAft>
              <a:buClr>
                <a:srgbClr val="066E9F"/>
              </a:buClr>
              <a:buSzPct val="120000"/>
            </a:pPr>
            <a:r>
              <a:rPr lang="x-none" sz="2200" b="0" i="0" u="none" baseline="0">
                <a:solidFill>
                  <a:srgbClr val="17375D"/>
                </a:solidFill>
                <a:latin typeface="Segoe UI" pitchFamily="34" charset="0"/>
              </a:rPr>
              <a:t>L’option </a:t>
            </a:r>
            <a:r>
              <a:rPr lang="x-none" sz="2200" b="1" i="0" u="none" baseline="0">
                <a:solidFill>
                  <a:srgbClr val="17375D"/>
                </a:solidFill>
                <a:latin typeface="Segoe UI" pitchFamily="34" charset="0"/>
              </a:rPr>
              <a:t>Rapports</a:t>
            </a:r>
            <a:r>
              <a:rPr lang="x-none" sz="2200" b="0" i="0" u="none" baseline="0"/>
              <a:t> </a:t>
            </a:r>
            <a:r>
              <a:rPr lang="x-none" sz="2200" b="0" i="0" u="none" baseline="0">
                <a:solidFill>
                  <a:srgbClr val="17375D"/>
                </a:solidFill>
                <a:latin typeface="Segoe UI" pitchFamily="34" charset="0"/>
              </a:rPr>
              <a:t>vous fournira une interface pour exécuter des rapports personnalisés et standards.</a:t>
            </a:r>
          </a:p>
          <a:p>
            <a:pPr lvl="0" indent="-342900" algn="l" rtl="0">
              <a:spcBef>
                <a:spcPct val="20000"/>
              </a:spcBef>
              <a:spcAft>
                <a:spcPts val="1200"/>
              </a:spcAft>
              <a:buClr>
                <a:srgbClr val="066E9F"/>
              </a:buClr>
              <a:buSzPct val="120000"/>
            </a:pPr>
            <a:endParaRPr lang="x-none" sz="2200" b="1" dirty="0">
              <a:solidFill>
                <a:srgbClr val="17375D"/>
              </a:solidFill>
              <a:latin typeface="Segoe UI" pitchFamily="34" charset="0"/>
              <a:ea typeface="Segoe UI" pitchFamily="34" charset="0"/>
              <a:cs typeface="Segoe UI" pitchFamily="34" charset="0"/>
            </a:endParaRPr>
          </a:p>
          <a:p>
            <a:pPr lvl="0" indent="-342900" algn="l" rtl="0">
              <a:spcBef>
                <a:spcPct val="20000"/>
              </a:spcBef>
              <a:spcAft>
                <a:spcPts val="1200"/>
              </a:spcAft>
              <a:buClr>
                <a:srgbClr val="066E9F"/>
              </a:buClr>
              <a:buSzPct val="120000"/>
            </a:pPr>
            <a:r>
              <a:rPr lang="x-none" sz="2200" b="1" i="0" u="none" baseline="0">
                <a:solidFill>
                  <a:srgbClr val="17375D"/>
                </a:solidFill>
                <a:latin typeface="Segoe UI" pitchFamily="34" charset="0"/>
              </a:rPr>
              <a:t>Un aperçu de ces deux sections sera présenté ultérieurement dans ce didacticiel.</a:t>
            </a:r>
            <a:r>
              <a:rPr lang="x-none" sz="2400"/>
              <a:t/>
            </a:r>
            <a:br>
              <a:rPr lang="x-none" sz="2400"/>
            </a:br>
            <a:endParaRPr lang="x-none" sz="2400" dirty="0">
              <a:solidFill>
                <a:srgbClr val="17375D"/>
              </a:solidFill>
              <a:latin typeface="Segoe UI Semibold" pitchFamily="34" charset="0"/>
              <a:ea typeface="Segoe UI" pitchFamily="34" charset="0"/>
              <a:cs typeface="Segoe UI" pitchFamily="34" charset="0"/>
            </a:endParaRPr>
          </a:p>
        </p:txBody>
      </p:sp>
      <p:sp>
        <p:nvSpPr>
          <p:cNvPr id="12" name="Title 20"/>
          <p:cNvSpPr>
            <a:spLocks noGrp="1"/>
          </p:cNvSpPr>
          <p:nvPr>
            <p:ph type="title"/>
          </p:nvPr>
        </p:nvSpPr>
        <p:spPr>
          <a:xfrm>
            <a:off x="152400" y="369094"/>
            <a:ext cx="4263438" cy="516255"/>
          </a:xfrm>
        </p:spPr>
        <p:txBody>
          <a:bodyPr/>
          <a:lstStyle/>
          <a:p>
            <a:pPr algn="l" rtl="0"/>
            <a:r>
              <a:rPr lang="x-none" b="1" i="0" u="none" baseline="0"/>
              <a:t>Importations et rapports</a:t>
            </a:r>
            <a:endParaRPr lang="x-none" sz="2600" dirty="0">
              <a:solidFill>
                <a:srgbClr val="066E9F"/>
              </a:solidFill>
            </a:endParaRPr>
          </a:p>
        </p:txBody>
      </p:sp>
      <p:sp>
        <p:nvSpPr>
          <p:cNvPr id="7"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990600"/>
            <a:ext cx="7848600" cy="5334000"/>
          </a:xfrm>
        </p:spPr>
        <p:txBody>
          <a:bodyPr/>
          <a:lstStyle/>
          <a:p>
            <a:pPr algn="l" rtl="0">
              <a:spcAft>
                <a:spcPts val="600"/>
              </a:spcAft>
              <a:buNone/>
            </a:pPr>
            <a:r>
              <a:rPr lang="x-none" sz="2000" b="0" i="0" u="none" baseline="0"/>
              <a:t>Il existe quatre sélections sous l'option Aide :</a:t>
            </a:r>
          </a:p>
          <a:p>
            <a:pPr marL="525780" algn="l" rtl="0">
              <a:spcAft>
                <a:spcPts val="1200"/>
              </a:spcAft>
              <a:buSzPct val="100000"/>
              <a:buFont typeface="Wingdings" charset="2"/>
              <a:buChar char="§"/>
            </a:pPr>
            <a:r>
              <a:rPr lang="x-none" sz="2000" b="1" i="0" u="none" baseline="0"/>
              <a:t>Afficher l'aide.</a:t>
            </a:r>
            <a:r>
              <a:rPr lang="x-none" sz="2000" b="0" i="0" u="none" baseline="0">
                <a:latin typeface="Segoe UI Semibold" pitchFamily="34" charset="0"/>
              </a:rPr>
              <a:t> </a:t>
            </a:r>
            <a:r>
              <a:rPr lang="x-none" sz="2000" b="0" i="0" u="none" baseline="0"/>
              <a:t>Donne accès à la fonction d'aide dans l'outil. </a:t>
            </a:r>
            <a:r>
              <a:rPr lang="x-none" sz="2000"/>
              <a:t/>
            </a:r>
            <a:br>
              <a:rPr lang="x-none" sz="2000"/>
            </a:br>
            <a:r>
              <a:rPr lang="x-none" sz="2000" b="0" i="0" u="none" baseline="0"/>
              <a:t>Cliquez ici pour consulter les définitions de certains termes ou obtenir des informations sur d'autres sujets. </a:t>
            </a:r>
          </a:p>
          <a:p>
            <a:pPr marL="525780" algn="l" rtl="0">
              <a:spcAft>
                <a:spcPts val="600"/>
              </a:spcAft>
              <a:buSzPct val="100000"/>
              <a:buFont typeface="Wingdings" charset="2"/>
              <a:buChar char="§"/>
            </a:pPr>
            <a:r>
              <a:rPr lang="x-none" sz="2000" b="1" i="0" u="none" baseline="0"/>
              <a:t>Rechercher les mises à jour</a:t>
            </a:r>
            <a:r>
              <a:rPr lang="x-none" sz="2000" b="0" i="0" u="none" baseline="0"/>
              <a:t>.</a:t>
            </a:r>
            <a:r>
              <a:rPr lang="x-none" sz="2000" b="0" i="0" u="none" baseline="0">
                <a:latin typeface="Segoe UI Semibold" pitchFamily="34" charset="0"/>
              </a:rPr>
              <a:t> </a:t>
            </a:r>
            <a:r>
              <a:rPr lang="x-none" sz="2000" b="0" i="0" u="none" baseline="0"/>
              <a:t>Si vous êtes connecté à Internet, vous pouvez cliquer ici pour vérifiez si une nouvelle version est disponible. </a:t>
            </a:r>
          </a:p>
          <a:p>
            <a:pPr marL="914400" indent="-365760" algn="l" rtl="0">
              <a:spcAft>
                <a:spcPts val="600"/>
              </a:spcAft>
              <a:buFont typeface="Lucida Grande"/>
              <a:buChar char="-"/>
            </a:pPr>
            <a:r>
              <a:rPr lang="x-none" sz="1800" b="0" i="0" u="none" baseline="0"/>
              <a:t>Les mises à jour comprennent des corrections de bogues et de nouvelles fonctions. </a:t>
            </a:r>
          </a:p>
          <a:p>
            <a:pPr marL="914400" indent="-365760" algn="l" rtl="0">
              <a:spcAft>
                <a:spcPts val="1200"/>
              </a:spcAft>
              <a:buFont typeface="Lucida Grande"/>
              <a:buChar char="-"/>
            </a:pPr>
            <a:r>
              <a:rPr lang="x-none" sz="1800" b="0" i="0" u="none" baseline="0"/>
              <a:t>Chaque fois que vous ouvrez le programme, la base de données intégrée des données MTN vérifie aussi s'il existe des mises à jour. Si vous choisissez de ne pas télécharger une nouvelle version à ce moment, vous pouvez cliquer ici ultérieurement pour télécharger la mises à jour. </a:t>
            </a:r>
          </a:p>
          <a:p>
            <a:pPr marL="525780" algn="l" rtl="0">
              <a:spcAft>
                <a:spcPts val="1200"/>
              </a:spcAft>
              <a:buSzPct val="100000"/>
              <a:buFont typeface="Wingdings" charset="2"/>
              <a:buChar char="§"/>
            </a:pPr>
            <a:r>
              <a:rPr lang="x-none" sz="2000" b="1" i="0" u="none" baseline="0"/>
              <a:t>À propos de. </a:t>
            </a:r>
            <a:r>
              <a:rPr lang="x-none" sz="2000" b="0" i="0" u="none" baseline="0"/>
              <a:t>Offre des informations sur l'outil. </a:t>
            </a:r>
          </a:p>
        </p:txBody>
      </p:sp>
      <p:sp>
        <p:nvSpPr>
          <p:cNvPr id="11" name="Title 20"/>
          <p:cNvSpPr>
            <a:spLocks noGrp="1"/>
          </p:cNvSpPr>
          <p:nvPr>
            <p:ph type="title"/>
          </p:nvPr>
        </p:nvSpPr>
        <p:spPr>
          <a:xfrm>
            <a:off x="152400" y="369094"/>
            <a:ext cx="2846815" cy="516255"/>
          </a:xfrm>
        </p:spPr>
        <p:txBody>
          <a:bodyPr/>
          <a:lstStyle/>
          <a:p>
            <a:pPr algn="l" rtl="0"/>
            <a:r>
              <a:rPr lang="x-none" b="1" i="0" u="none" baseline="0"/>
              <a:t>Fonction d'aide</a:t>
            </a:r>
            <a:endParaRPr lang="x-none" sz="2600" dirty="0">
              <a:solidFill>
                <a:srgbClr val="066E9F"/>
              </a:solidFill>
            </a:endParaRPr>
          </a:p>
        </p:txBody>
      </p:sp>
      <p:sp>
        <p:nvSpPr>
          <p:cNvPr id="6" name="Text Placeholder 2"/>
          <p:cNvSpPr>
            <a:spLocks noGrp="1"/>
          </p:cNvSpPr>
          <p:nvPr>
            <p:ph type="body" sz="quarter" idx="13"/>
          </p:nvPr>
        </p:nvSpPr>
        <p:spPr>
          <a:xfrm>
            <a:off x="171331" y="42335"/>
            <a:ext cx="3537404" cy="307777"/>
          </a:xfrm>
        </p:spPr>
        <p:txBody>
          <a:bodyPr/>
          <a:lstStyle/>
          <a:p>
            <a:pPr algn="l" rtl="0"/>
            <a:r>
              <a:rPr lang="x-none" b="0" i="0" u="none" baseline="0"/>
              <a:t>v</a:t>
            </a:r>
            <a:r>
              <a:rPr lang="x-none" b="0" i="0" u="none" baseline="0">
                <a:solidFill>
                  <a:srgbClr val="DCE6F2"/>
                </a:solidFill>
              </a:rPr>
              <a:t>ue d'ensemble de l'outil : menu principal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3.PNG"/>
          <p:cNvPicPr>
            <a:picLocks noChangeAspect="1"/>
          </p:cNvPicPr>
          <p:nvPr/>
        </p:nvPicPr>
        <p:blipFill rotWithShape="1">
          <a:blip r:embed="rId3">
            <a:extLst>
              <a:ext uri="{28A0092B-C50C-407E-A947-70E740481C1C}">
                <a14:useLocalDpi xmlns:a14="http://schemas.microsoft.com/office/drawing/2010/main" val="0"/>
              </a:ext>
            </a:extLst>
          </a:blip>
          <a:srcRect l="25755" t="7165" r="46542" b="50393"/>
          <a:stretch/>
        </p:blipFill>
        <p:spPr>
          <a:xfrm>
            <a:off x="5486400" y="2438400"/>
            <a:ext cx="2590800" cy="3080657"/>
          </a:xfrm>
          <a:prstGeom prst="rect">
            <a:avLst/>
          </a:prstGeom>
          <a:effectLst>
            <a:outerShdw blurRad="63500" sx="102000" sy="102000" algn="ctr" rotWithShape="0">
              <a:schemeClr val="bg1">
                <a:lumMod val="65000"/>
                <a:alpha val="40000"/>
              </a:schemeClr>
            </a:outerShdw>
          </a:effectLst>
        </p:spPr>
      </p:pic>
      <p:sp>
        <p:nvSpPr>
          <p:cNvPr id="11" name="Text Placeholder 2"/>
          <p:cNvSpPr>
            <a:spLocks noGrp="1"/>
          </p:cNvSpPr>
          <p:nvPr>
            <p:ph type="body" sz="quarter" idx="13"/>
          </p:nvPr>
        </p:nvSpPr>
        <p:spPr>
          <a:xfrm>
            <a:off x="171331" y="42335"/>
            <a:ext cx="2178797" cy="307777"/>
          </a:xfrm>
        </p:spPr>
        <p:txBody>
          <a:bodyPr/>
          <a:lstStyle/>
          <a:p>
            <a:pPr algn="l" rtl="0"/>
            <a:r>
              <a:rPr lang="x-none" b="0" i="0" u="none" baseline="0"/>
              <a:t>v</a:t>
            </a:r>
            <a:r>
              <a:rPr lang="x-none" b="0" i="0" u="none" baseline="0">
                <a:solidFill>
                  <a:srgbClr val="DCE6F2"/>
                </a:solidFill>
              </a:rPr>
              <a:t>ue d'ensemble de l'outil</a:t>
            </a:r>
          </a:p>
        </p:txBody>
      </p:sp>
      <p:sp>
        <p:nvSpPr>
          <p:cNvPr id="4" name="Content Placeholder 3"/>
          <p:cNvSpPr>
            <a:spLocks noGrp="1"/>
          </p:cNvSpPr>
          <p:nvPr>
            <p:ph idx="1"/>
          </p:nvPr>
        </p:nvSpPr>
        <p:spPr>
          <a:xfrm>
            <a:off x="685800" y="1066800"/>
            <a:ext cx="7848600" cy="4525963"/>
          </a:xfrm>
        </p:spPr>
        <p:txBody>
          <a:bodyPr/>
          <a:lstStyle/>
          <a:p>
            <a:pPr marL="0" algn="l" rtl="0">
              <a:spcAft>
                <a:spcPts val="1200"/>
              </a:spcAft>
              <a:buNone/>
            </a:pPr>
            <a:r>
              <a:rPr lang="x-none" b="0" i="0" u="none" baseline="0"/>
              <a:t>Le tableau de bord affiche tous les modules de données pouvant être saisis dans la base de données intégrée des données MTN, organisés selon les activités suivantes :</a:t>
            </a:r>
          </a:p>
          <a:p>
            <a:pPr marL="525780" algn="l" rtl="0">
              <a:spcAft>
                <a:spcPts val="600"/>
              </a:spcAft>
              <a:buSzPct val="100000"/>
              <a:buFont typeface="Wingdings" charset="2"/>
              <a:buChar char="§"/>
            </a:pPr>
            <a:r>
              <a:rPr lang="x-none" b="1" i="0" u="none" baseline="0">
                <a:latin typeface="Segoe UI Semibold" pitchFamily="34" charset="0"/>
              </a:rPr>
              <a:t>Démographie</a:t>
            </a:r>
          </a:p>
          <a:p>
            <a:pPr marL="525780" algn="l" rtl="0">
              <a:spcAft>
                <a:spcPts val="600"/>
              </a:spcAft>
              <a:buSzPct val="100000"/>
              <a:buFont typeface="Wingdings" charset="2"/>
              <a:buChar char="§"/>
            </a:pPr>
            <a:r>
              <a:rPr lang="x-none" b="1" i="0" u="none" baseline="0">
                <a:latin typeface="Segoe UI Semibold" pitchFamily="34" charset="0"/>
              </a:rPr>
              <a:t>Distribution de la maladie</a:t>
            </a:r>
          </a:p>
          <a:p>
            <a:pPr marL="525780" algn="l" rtl="0">
              <a:spcAft>
                <a:spcPts val="600"/>
              </a:spcAft>
              <a:buSzPct val="100000"/>
              <a:buFont typeface="Wingdings" charset="2"/>
              <a:buChar char="§"/>
            </a:pPr>
            <a:r>
              <a:rPr lang="x-none" b="1" i="0" u="none" baseline="0">
                <a:latin typeface="Segoe UI Semibold" pitchFamily="34" charset="0"/>
              </a:rPr>
              <a:t>Enquêtes</a:t>
            </a:r>
          </a:p>
          <a:p>
            <a:pPr marL="525780" algn="l" rtl="0">
              <a:spcAft>
                <a:spcPts val="600"/>
              </a:spcAft>
              <a:buSzPct val="100000"/>
              <a:buFont typeface="Wingdings" charset="2"/>
              <a:buChar char="§"/>
            </a:pPr>
            <a:r>
              <a:rPr lang="x-none" b="1" i="0" u="none" baseline="0">
                <a:latin typeface="Segoe UI Semibold" pitchFamily="34" charset="0"/>
              </a:rPr>
              <a:t>Interventions</a:t>
            </a:r>
          </a:p>
          <a:p>
            <a:pPr marL="525780" algn="l" rtl="0">
              <a:spcAft>
                <a:spcPts val="600"/>
              </a:spcAft>
              <a:buSzPct val="100000"/>
              <a:buFont typeface="Wingdings" charset="2"/>
              <a:buChar char="§"/>
            </a:pPr>
            <a:r>
              <a:rPr lang="x-none" b="1" i="0" u="none" baseline="0">
                <a:latin typeface="Segoe UI Semibold" pitchFamily="34" charset="0"/>
              </a:rPr>
              <a:t>Indicateurs de processus</a:t>
            </a:r>
          </a:p>
        </p:txBody>
      </p:sp>
      <p:sp>
        <p:nvSpPr>
          <p:cNvPr id="2" name="Title 1"/>
          <p:cNvSpPr>
            <a:spLocks noGrp="1"/>
          </p:cNvSpPr>
          <p:nvPr>
            <p:ph type="title"/>
          </p:nvPr>
        </p:nvSpPr>
        <p:spPr>
          <a:xfrm>
            <a:off x="152400" y="369094"/>
            <a:ext cx="3365761" cy="516255"/>
          </a:xfrm>
        </p:spPr>
        <p:txBody>
          <a:bodyPr/>
          <a:lstStyle/>
          <a:p>
            <a:pPr algn="l" rtl="0"/>
            <a:r>
              <a:rPr lang="x-none" b="1" i="0" u="none" baseline="0"/>
              <a:t>Le tableau de bord</a:t>
            </a:r>
            <a:endParaRPr lang="x-none" dirty="0">
              <a:solidFill>
                <a:srgbClr val="066E9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1.PNG"/>
          <p:cNvPicPr>
            <a:picLocks noChangeAspect="1"/>
          </p:cNvPicPr>
          <p:nvPr/>
        </p:nvPicPr>
        <p:blipFill rotWithShape="1">
          <a:blip r:embed="rId3">
            <a:extLst>
              <a:ext uri="{28A0092B-C50C-407E-A947-70E740481C1C}">
                <a14:useLocalDpi xmlns:a14="http://schemas.microsoft.com/office/drawing/2010/main" val="0"/>
              </a:ext>
            </a:extLst>
          </a:blip>
          <a:srcRect l="200" t="3473" r="48595" b="50723"/>
          <a:stretch/>
        </p:blipFill>
        <p:spPr>
          <a:xfrm>
            <a:off x="4038600" y="2954757"/>
            <a:ext cx="4524515" cy="3141243"/>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3750688" cy="566309"/>
          </a:xfrm>
        </p:spPr>
        <p:txBody>
          <a:bodyPr/>
          <a:lstStyle/>
          <a:p>
            <a:pPr algn="l" rtl="0"/>
            <a:r>
              <a:rPr lang="x-none" b="0" i="0" u="none" baseline="0"/>
              <a:t>v</a:t>
            </a:r>
            <a:r>
              <a:rPr lang="x-none" b="0" i="0" u="none" baseline="0">
                <a:solidFill>
                  <a:srgbClr val="DCE6F2"/>
                </a:solidFill>
              </a:rPr>
              <a:t>ue d'ensemble de l'outil : tableau de bord</a:t>
            </a:r>
          </a:p>
          <a:p>
            <a:endParaRPr lang="x-none" dirty="0"/>
          </a:p>
        </p:txBody>
      </p:sp>
      <p:sp>
        <p:nvSpPr>
          <p:cNvPr id="4" name="Content Placeholder 3"/>
          <p:cNvSpPr>
            <a:spLocks noGrp="1"/>
          </p:cNvSpPr>
          <p:nvPr>
            <p:ph idx="1"/>
          </p:nvPr>
        </p:nvSpPr>
        <p:spPr>
          <a:xfrm>
            <a:off x="685800" y="1143000"/>
            <a:ext cx="7315200" cy="4525963"/>
          </a:xfrm>
        </p:spPr>
        <p:txBody>
          <a:bodyPr/>
          <a:lstStyle/>
          <a:p>
            <a:pPr marL="0" indent="0" algn="l" rtl="0">
              <a:spcAft>
                <a:spcPts val="1200"/>
              </a:spcAft>
              <a:buNone/>
            </a:pPr>
            <a:r>
              <a:rPr lang="x-none" b="0" i="0" u="none" baseline="0"/>
              <a:t>Les données et les informations indiquées pour les activités particulières sur le Tableau de bord des activités s'appliqueront toujours au site sélectionné dans l'arborescence de l'unité administrative.</a:t>
            </a:r>
            <a:endParaRPr lang="x-none" sz="2200" dirty="0"/>
          </a:p>
        </p:txBody>
      </p:sp>
      <p:sp>
        <p:nvSpPr>
          <p:cNvPr id="12" name="Title 20"/>
          <p:cNvSpPr>
            <a:spLocks noGrp="1"/>
          </p:cNvSpPr>
          <p:nvPr>
            <p:ph type="title"/>
          </p:nvPr>
        </p:nvSpPr>
        <p:spPr>
          <a:xfrm>
            <a:off x="152400" y="369094"/>
            <a:ext cx="7687416" cy="516255"/>
          </a:xfrm>
        </p:spPr>
        <p:txBody>
          <a:bodyPr/>
          <a:lstStyle/>
          <a:p>
            <a:pPr algn="l" rtl="0"/>
            <a:r>
              <a:rPr lang="x-none" b="1" i="0" u="none" baseline="0"/>
              <a:t>Caractéristique importante du tableau de bord</a:t>
            </a:r>
            <a:endParaRPr lang="x-none" sz="2600" dirty="0">
              <a:solidFill>
                <a:srgbClr val="066E9F"/>
              </a:solidFill>
            </a:endParaRPr>
          </a:p>
        </p:txBody>
      </p:sp>
      <p:sp>
        <p:nvSpPr>
          <p:cNvPr id="6" name="Rounded Rectangle 5"/>
          <p:cNvSpPr/>
          <p:nvPr/>
        </p:nvSpPr>
        <p:spPr>
          <a:xfrm rot="10800000">
            <a:off x="6346669" y="3285909"/>
            <a:ext cx="6858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7" name="Right Arrow 6"/>
          <p:cNvSpPr/>
          <p:nvPr/>
        </p:nvSpPr>
        <p:spPr>
          <a:xfrm>
            <a:off x="3810000" y="4771365"/>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8" name="Right Arrow 7"/>
          <p:cNvSpPr/>
          <p:nvPr/>
        </p:nvSpPr>
        <p:spPr>
          <a:xfrm>
            <a:off x="5966280" y="3231045"/>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b="1" i="0" u="none" baseline="0"/>
              <a:t>Explorez le tableau de bord</a:t>
            </a:r>
          </a:p>
        </p:txBody>
      </p:sp>
      <p:sp>
        <p:nvSpPr>
          <p:cNvPr id="2" name="Text Placeholder 1"/>
          <p:cNvSpPr>
            <a:spLocks noGrp="1"/>
          </p:cNvSpPr>
          <p:nvPr>
            <p:ph type="body" sz="quarter" idx="10"/>
          </p:nvPr>
        </p:nvSpPr>
        <p:spPr>
          <a:xfrm>
            <a:off x="762000" y="1295400"/>
            <a:ext cx="7543800" cy="4953000"/>
          </a:xfrm>
          <a:prstGeom prst="rect">
            <a:avLst/>
          </a:prstGeom>
        </p:spPr>
        <p:txBody>
          <a:bodyPr>
            <a:noAutofit/>
          </a:bodyPr>
          <a:lstStyle/>
          <a:p>
            <a:pPr marL="457200" lvl="1" indent="-457200" algn="l" rtl="0">
              <a:spcAft>
                <a:spcPts val="1800"/>
              </a:spcAft>
              <a:buFont typeface="+mj-lt"/>
              <a:buAutoNum type="arabicPeriod"/>
            </a:pPr>
            <a:r>
              <a:rPr lang="x-none" sz="2200" b="0" i="0" u="none" baseline="0"/>
              <a:t>Utilisez les contrôles </a:t>
            </a:r>
            <a:r>
              <a:rPr lang="x-none" sz="2200" b="1" i="0" u="none" baseline="0"/>
              <a:t>+</a:t>
            </a:r>
            <a:r>
              <a:rPr lang="x-none" sz="2200" b="0" i="0" u="none" baseline="0"/>
              <a:t> et </a:t>
            </a:r>
            <a:r>
              <a:rPr lang="x-none" sz="2200" b="1" i="0" u="none" baseline="0"/>
              <a:t>–</a:t>
            </a:r>
            <a:r>
              <a:rPr lang="x-none" sz="2200" b="0" i="0" u="none" baseline="0"/>
              <a:t> pour agrandir et réduire les activités sur le tableau de bord. </a:t>
            </a:r>
            <a:endParaRPr lang="x-none" sz="2200" b="1" dirty="0"/>
          </a:p>
          <a:p>
            <a:pPr marL="457200" lvl="1" indent="-457200" algn="l" rtl="0">
              <a:spcAft>
                <a:spcPts val="1200"/>
              </a:spcAft>
              <a:buFont typeface="+mj-lt"/>
              <a:buAutoNum type="arabicPeriod"/>
            </a:pPr>
            <a:r>
              <a:rPr lang="x-none" sz="2200" b="0" i="0" u="none" baseline="0"/>
              <a:t>Sélectionnez plusieurs sites au sein de l'arborescence.</a:t>
            </a:r>
          </a:p>
          <a:p>
            <a:pPr marL="457200" lvl="1" indent="-457200" algn="l" rtl="0">
              <a:spcAft>
                <a:spcPts val="1200"/>
              </a:spcAft>
              <a:buNone/>
            </a:pPr>
            <a:endParaRPr lang="x-none" sz="20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52800"/>
            <a:ext cx="8229600" cy="715963"/>
          </a:xfrm>
        </p:spPr>
        <p:txBody>
          <a:bodyPr/>
          <a:lstStyle/>
          <a:p>
            <a:pPr algn="l" rtl="0"/>
            <a:r>
              <a:rPr lang="x-none" sz="3200" b="0" i="0" u="none" baseline="0"/>
              <a:t>Saisie de données : Formulaire par formulaire</a:t>
            </a:r>
          </a:p>
        </p:txBody>
      </p:sp>
      <p:sp>
        <p:nvSpPr>
          <p:cNvPr id="3" name="Text Placeholder 2"/>
          <p:cNvSpPr>
            <a:spLocks noGrp="1"/>
          </p:cNvSpPr>
          <p:nvPr>
            <p:ph type="body" idx="1"/>
          </p:nvPr>
        </p:nvSpPr>
        <p:spPr>
          <a:xfrm>
            <a:off x="685800" y="4419600"/>
            <a:ext cx="7162800" cy="1447800"/>
          </a:xfrm>
        </p:spPr>
        <p:txBody>
          <a:bodyPr/>
          <a:lstStyle/>
          <a:p>
            <a:pPr algn="l" rtl="0"/>
            <a:r>
              <a:rPr lang="x-none" b="0" i="0" u="none" baseline="0"/>
              <a:t>La base de données intégrée des données MTN est organisée par unité administrative. Dans la section saisie de données, vous pouvez saisir et analyser les données pour les activités de lutte contre les MTN qui ont eu lieu dans chaque région, district, communauté ou tout autre endroit.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53000"/>
            <a:ext cx="9144000" cy="1631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3" name="Content Placeholder 2"/>
          <p:cNvSpPr>
            <a:spLocks noGrp="1"/>
          </p:cNvSpPr>
          <p:nvPr>
            <p:ph idx="1"/>
          </p:nvPr>
        </p:nvSpPr>
        <p:spPr>
          <a:prstGeom prst="rect">
            <a:avLst/>
          </a:prstGeom>
        </p:spPr>
        <p:txBody>
          <a:bodyPr/>
          <a:lstStyle/>
          <a:p>
            <a:pPr marL="0" lvl="1" indent="0" algn="l" rtl="0">
              <a:lnSpc>
                <a:spcPct val="100000"/>
              </a:lnSpc>
              <a:spcAft>
                <a:spcPts val="900"/>
              </a:spcAft>
              <a:buNone/>
              <a:defRPr/>
            </a:pPr>
            <a:r>
              <a:rPr lang="x-none" sz="2400" b="0" i="0" u="none" baseline="0"/>
              <a:t>La base de données intégrée des données MTN comporte cinq modules de saisie de données :</a:t>
            </a:r>
          </a:p>
          <a:p>
            <a:pPr lvl="1" algn="l" rtl="0">
              <a:spcAft>
                <a:spcPts val="600"/>
              </a:spcAft>
              <a:buSzPct val="100000"/>
              <a:buFont typeface="Wingdings" charset="2"/>
              <a:buChar char="§"/>
              <a:defRPr/>
            </a:pPr>
            <a:r>
              <a:rPr lang="x-none" sz="2400" b="1" i="0" u="none" baseline="0">
                <a:latin typeface="Segoe UI Semibold" pitchFamily="34" charset="0"/>
              </a:rPr>
              <a:t>Démographie</a:t>
            </a:r>
          </a:p>
          <a:p>
            <a:pPr lvl="1" algn="l" rtl="0">
              <a:spcAft>
                <a:spcPts val="600"/>
              </a:spcAft>
              <a:buSzPct val="100000"/>
              <a:buFont typeface="Wingdings" charset="2"/>
              <a:buChar char="§"/>
              <a:defRPr/>
            </a:pPr>
            <a:r>
              <a:rPr lang="x-none" sz="2400" b="1" i="0" u="none" baseline="0">
                <a:latin typeface="Segoe UI Semibold" pitchFamily="34" charset="0"/>
              </a:rPr>
              <a:t>Distribution de la maladie</a:t>
            </a:r>
          </a:p>
          <a:p>
            <a:pPr lvl="1" algn="l" rtl="0">
              <a:spcAft>
                <a:spcPts val="600"/>
              </a:spcAft>
              <a:buSzPct val="100000"/>
              <a:buFont typeface="Wingdings" charset="2"/>
              <a:buChar char="§"/>
              <a:defRPr/>
            </a:pPr>
            <a:r>
              <a:rPr lang="x-none" sz="2400" b="1" i="0" u="none" baseline="0">
                <a:latin typeface="Segoe UI Semibold" pitchFamily="34" charset="0"/>
              </a:rPr>
              <a:t>Enquêtes</a:t>
            </a:r>
          </a:p>
          <a:p>
            <a:pPr lvl="1" algn="l" rtl="0">
              <a:spcAft>
                <a:spcPts val="600"/>
              </a:spcAft>
              <a:buSzPct val="100000"/>
              <a:buFont typeface="Wingdings" charset="2"/>
              <a:buChar char="§"/>
              <a:defRPr/>
            </a:pPr>
            <a:r>
              <a:rPr lang="x-none" sz="2400" b="1" i="0" u="none" baseline="0">
                <a:latin typeface="Segoe UI Semibold" pitchFamily="34" charset="0"/>
              </a:rPr>
              <a:t>Interventions</a:t>
            </a:r>
          </a:p>
          <a:p>
            <a:pPr lvl="1" algn="l" rtl="0">
              <a:spcAft>
                <a:spcPts val="600"/>
              </a:spcAft>
              <a:buSzPct val="100000"/>
              <a:buFont typeface="Wingdings" charset="2"/>
              <a:buChar char="§"/>
              <a:defRPr/>
            </a:pPr>
            <a:r>
              <a:rPr lang="x-none" sz="2400" b="1" i="0" u="none" baseline="0">
                <a:latin typeface="Segoe UI Semibold" pitchFamily="34" charset="0"/>
              </a:rPr>
              <a:t>Indicateurs de processus</a:t>
            </a:r>
            <a:endParaRPr lang="x-none" sz="2400" b="1" i="1" dirty="0"/>
          </a:p>
          <a:p>
            <a:pPr lvl="1" algn="l" rtl="0">
              <a:buNone/>
              <a:defRPr/>
            </a:pPr>
            <a:r>
              <a:rPr lang="x-none" b="0" i="0" u="none" baseline="0"/>
              <a:t>	</a:t>
            </a:r>
          </a:p>
        </p:txBody>
      </p:sp>
      <p:sp>
        <p:nvSpPr>
          <p:cNvPr id="2" name="Title 1"/>
          <p:cNvSpPr>
            <a:spLocks noGrp="1"/>
          </p:cNvSpPr>
          <p:nvPr>
            <p:ph type="title"/>
          </p:nvPr>
        </p:nvSpPr>
        <p:spPr>
          <a:xfrm>
            <a:off x="152400" y="228600"/>
            <a:ext cx="5013337" cy="580787"/>
          </a:xfrm>
        </p:spPr>
        <p:txBody>
          <a:bodyPr/>
          <a:lstStyle/>
          <a:p>
            <a:pPr algn="l" rtl="0"/>
            <a:r>
              <a:rPr lang="x-none" b="1" i="0" u="none" baseline="0"/>
              <a:t>Saisie de données : Formulaire par formulaire</a:t>
            </a:r>
          </a:p>
        </p:txBody>
      </p:sp>
      <p:sp>
        <p:nvSpPr>
          <p:cNvPr id="7" name="TextBox 6"/>
          <p:cNvSpPr txBox="1"/>
          <p:nvPr/>
        </p:nvSpPr>
        <p:spPr>
          <a:xfrm>
            <a:off x="719820" y="5325070"/>
            <a:ext cx="7890780" cy="877163"/>
          </a:xfrm>
          <a:prstGeom prst="rect">
            <a:avLst/>
          </a:prstGeom>
          <a:noFill/>
        </p:spPr>
        <p:txBody>
          <a:bodyPr wrap="square" rtlCol="0">
            <a:spAutoFit/>
          </a:bodyPr>
          <a:lstStyle/>
          <a:p>
            <a:pPr algn="l" rtl="0"/>
            <a:r>
              <a:rPr lang="x-none" sz="1700" b="1" i="0" u="none" baseline="0">
                <a:solidFill>
                  <a:srgbClr val="932323"/>
                </a:solidFill>
                <a:latin typeface="Segoe UI" pitchFamily="34" charset="0"/>
              </a:rPr>
              <a:t>Note importante :</a:t>
            </a:r>
            <a:r>
              <a:rPr lang="x-none" sz="1700" b="0" i="0" u="none" baseline="0"/>
              <a:t> </a:t>
            </a:r>
            <a:r>
              <a:rPr lang="x-none" sz="1700" b="0" i="0" u="none" baseline="0">
                <a:solidFill>
                  <a:srgbClr val="17375D"/>
                </a:solidFill>
                <a:latin typeface="Segoe UI Semibold" pitchFamily="34" charset="0"/>
              </a:rPr>
              <a:t>Toutes les données saisies dans le système seront stockées. Par conséquent, il convient de veiller à ne pas saisir des données en double, il n'y a aucune vérification automatique pour s'assurer que cela n'est pas le cas.</a:t>
            </a:r>
            <a:endParaRPr lang="x-none"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3283875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171331" y="42335"/>
            <a:ext cx="4324469" cy="307777"/>
          </a:xfrm>
        </p:spPr>
        <p:txBody>
          <a:bodyPr>
            <a:normAutofit/>
          </a:bodyPr>
          <a:lstStyle/>
          <a:p>
            <a:pPr algn="l" rtl="0"/>
            <a:r>
              <a:rPr lang="x-none" b="0" i="0" u="none" baseline="0"/>
              <a:t>s</a:t>
            </a:r>
            <a:r>
              <a:rPr lang="x-none" b="0" i="0" u="none" baseline="0">
                <a:solidFill>
                  <a:srgbClr val="DCE6F2"/>
                </a:solidFill>
              </a:rPr>
              <a:t>aisie de données : formulaire par formulaire</a:t>
            </a:r>
          </a:p>
        </p:txBody>
      </p:sp>
      <p:sp>
        <p:nvSpPr>
          <p:cNvPr id="4" name="Content Placeholder 3"/>
          <p:cNvSpPr>
            <a:spLocks noGrp="1"/>
          </p:cNvSpPr>
          <p:nvPr>
            <p:ph idx="1"/>
          </p:nvPr>
        </p:nvSpPr>
        <p:spPr>
          <a:xfrm>
            <a:off x="685800" y="1066800"/>
            <a:ext cx="7315200" cy="4525963"/>
          </a:xfrm>
        </p:spPr>
        <p:txBody>
          <a:bodyPr/>
          <a:lstStyle/>
          <a:p>
            <a:pPr marL="0" lvl="0" indent="0" algn="l" rtl="0">
              <a:spcAft>
                <a:spcPts val="1200"/>
              </a:spcAft>
              <a:buNone/>
            </a:pPr>
            <a:r>
              <a:rPr lang="x-none" sz="2400" b="0" i="0" u="none" baseline="0">
                <a:solidFill>
                  <a:srgbClr val="066E9F"/>
                </a:solidFill>
                <a:latin typeface="Segoe UI Semibold" pitchFamily="34" charset="0"/>
              </a:rPr>
              <a:t>Indicateurs personnalisés et formulaires</a:t>
            </a:r>
            <a:endParaRPr lang="x-none" sz="2400" dirty="0"/>
          </a:p>
          <a:p>
            <a:pPr marL="0" indent="0" algn="l" rtl="0">
              <a:spcAft>
                <a:spcPts val="1200"/>
              </a:spcAft>
              <a:buNone/>
            </a:pPr>
            <a:r>
              <a:rPr lang="x-none" b="0" i="0" u="none" baseline="0"/>
              <a:t>La base de données intégrée des données MTN contient des indicateurs par défaut pour chaque formulaire de saisie de données. </a:t>
            </a:r>
          </a:p>
          <a:p>
            <a:pPr marL="525780" algn="l" rtl="0">
              <a:spcAft>
                <a:spcPts val="1200"/>
              </a:spcAft>
              <a:buSzPct val="100000"/>
              <a:buFont typeface="Wingdings" charset="2"/>
              <a:buChar char="§"/>
            </a:pPr>
            <a:r>
              <a:rPr lang="x-none" b="0" i="0" u="none" baseline="0"/>
              <a:t>Vous pouvez ajouter des indicateurs personnalisés à tout formulaire, voire ajouter des formulaires complètement inédits. </a:t>
            </a:r>
          </a:p>
          <a:p>
            <a:pPr marL="525780" algn="l" rtl="0">
              <a:spcAft>
                <a:spcPts val="800"/>
              </a:spcAft>
              <a:buSzPct val="100000"/>
              <a:buFont typeface="Wingdings" charset="2"/>
              <a:buChar char="§"/>
            </a:pPr>
            <a:r>
              <a:rPr lang="x-none" b="0" i="0" u="none" baseline="0"/>
              <a:t>Ces nouveaux indicateurs et formulaires s'afficheront automatiquement dans le créateur de rapports personnalisés. </a:t>
            </a:r>
          </a:p>
          <a:p>
            <a:pPr marL="0" indent="0" algn="l" rtl="0">
              <a:buNone/>
            </a:pPr>
            <a:endParaRPr lang="x-none" dirty="0"/>
          </a:p>
        </p:txBody>
      </p:sp>
      <p:sp>
        <p:nvSpPr>
          <p:cNvPr id="2" name="Title 1"/>
          <p:cNvSpPr>
            <a:spLocks noGrp="1"/>
          </p:cNvSpPr>
          <p:nvPr>
            <p:ph type="title"/>
          </p:nvPr>
        </p:nvSpPr>
        <p:spPr>
          <a:xfrm>
            <a:off x="152400" y="369094"/>
            <a:ext cx="6799803" cy="516255"/>
          </a:xfrm>
        </p:spPr>
        <p:txBody>
          <a:bodyPr/>
          <a:lstStyle/>
          <a:p>
            <a:pPr algn="l" rtl="0"/>
            <a:r>
              <a:rPr lang="x-none" b="1" i="0" u="none" baseline="0"/>
              <a:t>Caractéristiques de la saisie de données</a:t>
            </a:r>
          </a:p>
        </p:txBody>
      </p:sp>
      <p:pic>
        <p:nvPicPr>
          <p:cNvPr id="3" name="Picture 2" descr="75.PNG"/>
          <p:cNvPicPr>
            <a:picLocks noChangeAspect="1"/>
          </p:cNvPicPr>
          <p:nvPr/>
        </p:nvPicPr>
        <p:blipFill rotWithShape="1">
          <a:blip r:embed="rId3">
            <a:extLst>
              <a:ext uri="{28A0092B-C50C-407E-A947-70E740481C1C}">
                <a14:useLocalDpi xmlns:a14="http://schemas.microsoft.com/office/drawing/2010/main" val="0"/>
              </a:ext>
            </a:extLst>
          </a:blip>
          <a:srcRect l="972" t="10736" r="38599" b="35654"/>
          <a:stretch/>
        </p:blipFill>
        <p:spPr>
          <a:xfrm>
            <a:off x="5181600" y="5105400"/>
            <a:ext cx="2911310" cy="10668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3"/>
          </p:nvPr>
        </p:nvSpPr>
        <p:spPr>
          <a:xfrm>
            <a:off x="171331" y="42335"/>
            <a:ext cx="7689801" cy="307777"/>
          </a:xfrm>
        </p:spPr>
        <p:txBody>
          <a:bodyPr/>
          <a:lstStyle/>
          <a:p>
            <a:pPr algn="l" rtl="0"/>
            <a:r>
              <a:rPr lang="x-none" b="0" i="0" u="none" baseline="0"/>
              <a:t>s</a:t>
            </a:r>
            <a:r>
              <a:rPr lang="x-none" b="0" i="0" u="none" baseline="0">
                <a:solidFill>
                  <a:srgbClr val="DCE6F2"/>
                </a:solidFill>
              </a:rPr>
              <a:t>aisie de données : formulaire par formulaire : caractéristiques de la saisie de données</a:t>
            </a:r>
          </a:p>
        </p:txBody>
      </p:sp>
      <p:sp>
        <p:nvSpPr>
          <p:cNvPr id="4" name="Content Placeholder 3"/>
          <p:cNvSpPr>
            <a:spLocks noGrp="1"/>
          </p:cNvSpPr>
          <p:nvPr>
            <p:ph idx="1"/>
          </p:nvPr>
        </p:nvSpPr>
        <p:spPr/>
        <p:txBody>
          <a:bodyPr/>
          <a:lstStyle/>
          <a:p>
            <a:pPr marL="0" indent="0" algn="l" rtl="0">
              <a:spcAft>
                <a:spcPts val="1200"/>
              </a:spcAft>
              <a:buNone/>
            </a:pPr>
            <a:r>
              <a:rPr lang="x-none" b="0" i="0" u="none" baseline="0" dirty="0"/>
              <a:t>De nombreuses statistiques sont fournies en bas des formulaires de saisie de données pour vous aider à analyser votre programme. </a:t>
            </a:r>
            <a:endParaRPr lang="fr-CA" b="0" i="0" u="none" baseline="0" dirty="0"/>
          </a:p>
          <a:p>
            <a:pPr marL="0" indent="0" algn="l" rtl="0">
              <a:spcAft>
                <a:spcPts val="1200"/>
              </a:spcAft>
              <a:buNone/>
            </a:pPr>
            <a:r>
              <a:rPr lang="x-none" b="0" i="0" u="none" baseline="0" dirty="0"/>
              <a:t>Pour calculer ces valeurs, cliquez sur Calculer </a:t>
            </a:r>
          </a:p>
          <a:p>
            <a:pPr marL="0" indent="0" algn="l" rtl="0">
              <a:buNone/>
            </a:pPr>
            <a:r>
              <a:rPr lang="x-none" b="0" i="0" u="none" baseline="0" dirty="0"/>
              <a:t>Ces champs calculés font aussi partie du créateur de rapports personnalisés.    	</a:t>
            </a:r>
            <a:endParaRPr lang="x-none" dirty="0"/>
          </a:p>
        </p:txBody>
      </p:sp>
      <p:sp>
        <p:nvSpPr>
          <p:cNvPr id="12" name="Title 20"/>
          <p:cNvSpPr>
            <a:spLocks noGrp="1"/>
          </p:cNvSpPr>
          <p:nvPr>
            <p:ph type="title"/>
          </p:nvPr>
        </p:nvSpPr>
        <p:spPr>
          <a:xfrm>
            <a:off x="152400" y="369094"/>
            <a:ext cx="3123466" cy="516255"/>
          </a:xfrm>
        </p:spPr>
        <p:txBody>
          <a:bodyPr/>
          <a:lstStyle/>
          <a:p>
            <a:pPr algn="l" rtl="0"/>
            <a:r>
              <a:rPr lang="x-none" b="1" i="0" u="none" baseline="0"/>
              <a:t>Champs calculés</a:t>
            </a:r>
            <a:endParaRPr lang="x-none" sz="2600" dirty="0">
              <a:solidFill>
                <a:srgbClr val="066E9F"/>
              </a:solidFill>
            </a:endParaRPr>
          </a:p>
        </p:txBody>
      </p:sp>
      <p:pic>
        <p:nvPicPr>
          <p:cNvPr id="2" name="Picture 1" descr="76.PNG"/>
          <p:cNvPicPr>
            <a:picLocks noChangeAspect="1"/>
          </p:cNvPicPr>
          <p:nvPr/>
        </p:nvPicPr>
        <p:blipFill rotWithShape="1">
          <a:blip r:embed="rId3">
            <a:extLst>
              <a:ext uri="{28A0092B-C50C-407E-A947-70E740481C1C}">
                <a14:useLocalDpi xmlns:a14="http://schemas.microsoft.com/office/drawing/2010/main" val="0"/>
              </a:ext>
            </a:extLst>
          </a:blip>
          <a:srcRect l="5581" r="21419" b="25225"/>
          <a:stretch/>
        </p:blipFill>
        <p:spPr>
          <a:xfrm>
            <a:off x="4114800" y="3810000"/>
            <a:ext cx="3654056" cy="1447800"/>
          </a:xfrm>
          <a:prstGeom prst="rect">
            <a:avLst/>
          </a:prstGeom>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86000"/>
            <a:ext cx="9220199" cy="42785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sp>
        <p:nvSpPr>
          <p:cNvPr id="3" name="Content Placeholder 2"/>
          <p:cNvSpPr>
            <a:spLocks noGrp="1"/>
          </p:cNvSpPr>
          <p:nvPr>
            <p:ph idx="1"/>
          </p:nvPr>
        </p:nvSpPr>
        <p:spPr>
          <a:xfrm>
            <a:off x="441862" y="1219200"/>
            <a:ext cx="8321137" cy="1524000"/>
          </a:xfrm>
        </p:spPr>
        <p:txBody>
          <a:bodyPr/>
          <a:lstStyle/>
          <a:p>
            <a:pPr marL="182880" algn="l" rtl="0">
              <a:spcAft>
                <a:spcPts val="800"/>
              </a:spcAft>
              <a:buNone/>
            </a:pPr>
            <a:r>
              <a:rPr lang="x-none" sz="2000" b="0" i="0" u="none" baseline="0" dirty="0">
                <a:latin typeface="Segoe UI Semibold" pitchFamily="34" charset="0"/>
              </a:rPr>
              <a:t>La base de données peut être utilisée dans divers scénarios</a:t>
            </a:r>
          </a:p>
          <a:p>
            <a:pPr marL="525780" indent="-342900" algn="l" rtl="0">
              <a:spcAft>
                <a:spcPts val="800"/>
              </a:spcAft>
              <a:buSzPct val="100000"/>
            </a:pPr>
            <a:endParaRPr lang="x-none" sz="2200" dirty="0">
              <a:latin typeface="Segoe UI Semibold" pitchFamily="34" charset="0"/>
            </a:endParaRPr>
          </a:p>
        </p:txBody>
      </p:sp>
      <p:sp>
        <p:nvSpPr>
          <p:cNvPr id="6" name="Rectangle 5"/>
          <p:cNvSpPr/>
          <p:nvPr/>
        </p:nvSpPr>
        <p:spPr>
          <a:xfrm>
            <a:off x="304800" y="2667000"/>
            <a:ext cx="3020476" cy="3920220"/>
          </a:xfrm>
          <a:prstGeom prst="rect">
            <a:avLst/>
          </a:prstGeom>
          <a:solidFill>
            <a:srgbClr val="562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sz="1600" b="1" i="0" u="none" baseline="0">
                <a:solidFill>
                  <a:schemeClr val="bg1"/>
                </a:solidFill>
                <a:latin typeface="Segoe UI" pitchFamily="34" charset="0"/>
              </a:rPr>
              <a:t>Stockage de données</a:t>
            </a:r>
          </a:p>
          <a:p>
            <a:pPr marL="285750" lvl="1" indent="-285750" algn="l" rtl="0">
              <a:spcAft>
                <a:spcPts val="600"/>
              </a:spcAft>
              <a:buSzPct val="110000"/>
              <a:buFont typeface="Arial" panose="020B0604020202020204" pitchFamily="34" charset="0"/>
              <a:buChar char="•"/>
            </a:pPr>
            <a:r>
              <a:rPr lang="x-none" sz="1600" b="0" i="0" u="none" baseline="0">
                <a:solidFill>
                  <a:schemeClr val="bg1"/>
                </a:solidFill>
                <a:latin typeface="Segoe UI" pitchFamily="34" charset="0"/>
              </a:rPr>
              <a:t>Traitement des données</a:t>
            </a:r>
          </a:p>
          <a:p>
            <a:pPr marL="285750" lvl="1" indent="-285750" algn="l" rtl="0">
              <a:spcAft>
                <a:spcPts val="600"/>
              </a:spcAft>
              <a:buSzPct val="110000"/>
              <a:buFont typeface="Arial" panose="020B0604020202020204" pitchFamily="34" charset="0"/>
              <a:buChar char="•"/>
            </a:pPr>
            <a:r>
              <a:rPr lang="x-none" sz="1600" b="0" i="0" u="none" baseline="0">
                <a:solidFill>
                  <a:schemeClr val="bg1"/>
                </a:solidFill>
                <a:latin typeface="Segoe UI" pitchFamily="34" charset="0"/>
              </a:rPr>
              <a:t>Données des enquêtes</a:t>
            </a:r>
          </a:p>
          <a:p>
            <a:pPr marL="285750" lvl="1" indent="-285750" algn="l" rtl="0">
              <a:spcAft>
                <a:spcPts val="600"/>
              </a:spcAft>
              <a:buSzPct val="110000"/>
              <a:buFont typeface="Arial" panose="020B0604020202020204" pitchFamily="34" charset="0"/>
              <a:buChar char="•"/>
            </a:pPr>
            <a:r>
              <a:rPr lang="x-none" sz="1600" b="0" i="0" u="none" baseline="0">
                <a:solidFill>
                  <a:schemeClr val="bg1"/>
                </a:solidFill>
                <a:latin typeface="Segoe UI" pitchFamily="34" charset="0"/>
              </a:rPr>
              <a:t>Gestion de la chaîne d’approvisionnement</a:t>
            </a:r>
          </a:p>
          <a:p>
            <a:pPr marL="285750" lvl="1" indent="-285750" algn="l" rtl="0">
              <a:spcAft>
                <a:spcPts val="600"/>
              </a:spcAft>
              <a:buSzPct val="110000"/>
              <a:buFont typeface="Arial" panose="020B0604020202020204" pitchFamily="34" charset="0"/>
              <a:buChar char="•"/>
            </a:pPr>
            <a:r>
              <a:rPr lang="x-none" sz="1600" b="0" i="0" u="none" baseline="0">
                <a:solidFill>
                  <a:schemeClr val="bg1"/>
                </a:solidFill>
                <a:latin typeface="Segoe UI" pitchFamily="34" charset="0"/>
              </a:rPr>
              <a:t>Données sur les formations</a:t>
            </a:r>
          </a:p>
          <a:p>
            <a:pPr marL="285750" lvl="1" indent="-285750" algn="l" rtl="0">
              <a:spcAft>
                <a:spcPts val="600"/>
              </a:spcAft>
              <a:buSzPct val="110000"/>
              <a:buFont typeface="Arial" panose="020B0604020202020204" pitchFamily="34" charset="0"/>
              <a:buChar char="•"/>
            </a:pPr>
            <a:r>
              <a:rPr lang="x-none" sz="1600" b="0" i="0" u="none" baseline="0">
                <a:solidFill>
                  <a:schemeClr val="bg1"/>
                </a:solidFill>
                <a:latin typeface="Segoe UI" pitchFamily="34" charset="0"/>
              </a:rPr>
              <a:t>Autres interventions</a:t>
            </a:r>
          </a:p>
        </p:txBody>
      </p:sp>
      <p:sp>
        <p:nvSpPr>
          <p:cNvPr id="8" name="Rectangle 7"/>
          <p:cNvSpPr/>
          <p:nvPr/>
        </p:nvSpPr>
        <p:spPr>
          <a:xfrm>
            <a:off x="3505199" y="2667000"/>
            <a:ext cx="2732685" cy="3920220"/>
          </a:xfrm>
          <a:prstGeom prst="rect">
            <a:avLst/>
          </a:prstGeom>
          <a:solidFill>
            <a:srgbClr val="C55F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b="1" i="0" u="none" baseline="0">
                <a:solidFill>
                  <a:schemeClr val="bg1"/>
                </a:solidFill>
                <a:latin typeface="Segoe UI" pitchFamily="34" charset="0"/>
              </a:rPr>
              <a:t>Examen et analyse</a:t>
            </a:r>
          </a:p>
          <a:p>
            <a:pPr marL="285750" lvl="1" indent="-285750" algn="l" rtl="0">
              <a:spcAft>
                <a:spcPts val="600"/>
              </a:spcAft>
              <a:buSzPct val="110000"/>
              <a:buFont typeface="Arial" panose="020B0604020202020204" pitchFamily="34" charset="0"/>
              <a:buChar char="•"/>
            </a:pPr>
            <a:r>
              <a:rPr lang="x-none" b="0" i="0" u="none" baseline="0">
                <a:solidFill>
                  <a:schemeClr val="bg1"/>
                </a:solidFill>
                <a:latin typeface="Segoe UI" pitchFamily="34" charset="0"/>
              </a:rPr>
              <a:t>Réunions de synthèse</a:t>
            </a:r>
          </a:p>
          <a:p>
            <a:pPr marL="285750" lvl="1" indent="-285750" algn="l" rtl="0">
              <a:spcAft>
                <a:spcPts val="600"/>
              </a:spcAft>
              <a:buSzPct val="110000"/>
              <a:buFont typeface="Arial" panose="020B0604020202020204" pitchFamily="34" charset="0"/>
              <a:buChar char="•"/>
            </a:pPr>
            <a:r>
              <a:rPr lang="x-none" b="0" i="0" u="none" baseline="0">
                <a:solidFill>
                  <a:schemeClr val="bg1"/>
                </a:solidFill>
                <a:latin typeface="Segoe UI" pitchFamily="34" charset="0"/>
              </a:rPr>
              <a:t>Commentaires aux niveaux infranationaux</a:t>
            </a:r>
          </a:p>
          <a:p>
            <a:pPr marL="285750" lvl="1" indent="-285750" algn="l" rtl="0">
              <a:spcAft>
                <a:spcPts val="600"/>
              </a:spcAft>
              <a:buSzPct val="110000"/>
              <a:buFont typeface="Arial" panose="020B0604020202020204" pitchFamily="34" charset="0"/>
              <a:buChar char="•"/>
            </a:pPr>
            <a:r>
              <a:rPr lang="x-none" b="0" i="0" u="none" baseline="0">
                <a:solidFill>
                  <a:schemeClr val="bg1"/>
                </a:solidFill>
                <a:latin typeface="Segoe UI" pitchFamily="34" charset="0"/>
              </a:rPr>
              <a:t>Guide de planification du travail</a:t>
            </a:r>
          </a:p>
        </p:txBody>
      </p:sp>
      <p:sp>
        <p:nvSpPr>
          <p:cNvPr id="9" name="Rectangle 8"/>
          <p:cNvSpPr/>
          <p:nvPr/>
        </p:nvSpPr>
        <p:spPr>
          <a:xfrm>
            <a:off x="6412116" y="2667000"/>
            <a:ext cx="2597319" cy="3920220"/>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b="1" i="0" u="none" baseline="0" dirty="0">
                <a:solidFill>
                  <a:schemeClr val="bg1"/>
                </a:solidFill>
                <a:latin typeface="Segoe UI" pitchFamily="34" charset="0"/>
              </a:rPr>
              <a:t>Rapport</a:t>
            </a:r>
          </a:p>
          <a:p>
            <a:pPr marL="285750" lvl="1" indent="-285750" algn="l" rtl="0">
              <a:spcAft>
                <a:spcPts val="600"/>
              </a:spcAft>
              <a:buSzPct val="110000"/>
              <a:buFont typeface="Arial" panose="020B0604020202020204" pitchFamily="34" charset="0"/>
              <a:buChar char="•"/>
            </a:pPr>
            <a:r>
              <a:rPr lang="x-none" b="0" i="0" u="none" baseline="0" dirty="0">
                <a:solidFill>
                  <a:schemeClr val="bg1"/>
                </a:solidFill>
                <a:latin typeface="Segoe UI" pitchFamily="34" charset="0"/>
              </a:rPr>
              <a:t>Rapport nationaux</a:t>
            </a:r>
          </a:p>
          <a:p>
            <a:pPr marL="285750" lvl="1" indent="-285750" algn="l" rtl="0">
              <a:spcAft>
                <a:spcPts val="600"/>
              </a:spcAft>
              <a:buSzPct val="110000"/>
              <a:buFont typeface="Arial" panose="020B0604020202020204" pitchFamily="34" charset="0"/>
              <a:buChar char="•"/>
            </a:pPr>
            <a:r>
              <a:rPr lang="x-none" b="0" i="0" u="none" baseline="0" dirty="0">
                <a:solidFill>
                  <a:schemeClr val="bg1"/>
                </a:solidFill>
                <a:latin typeface="Segoe UI" pitchFamily="34" charset="0"/>
              </a:rPr>
              <a:t>Demandes de données ponctuelles</a:t>
            </a:r>
          </a:p>
          <a:p>
            <a:pPr marL="285750" lvl="1" indent="-285750" algn="l" rtl="0">
              <a:spcAft>
                <a:spcPts val="600"/>
              </a:spcAft>
              <a:buSzPct val="110000"/>
              <a:buFont typeface="Arial" panose="020B0604020202020204" pitchFamily="34" charset="0"/>
              <a:buChar char="•"/>
            </a:pPr>
            <a:r>
              <a:rPr lang="x-none" b="0" i="0" u="none" baseline="0" dirty="0">
                <a:solidFill>
                  <a:schemeClr val="bg1"/>
                </a:solidFill>
                <a:latin typeface="Segoe UI" pitchFamily="34" charset="0"/>
              </a:rPr>
              <a:t>Rapport de l’OMS (JRF, Formulaire d'éligibilité pour une EET, dossier d'élimination)</a:t>
            </a:r>
          </a:p>
          <a:p>
            <a:pPr marL="285750" lvl="1" indent="-285750" algn="l" rtl="0">
              <a:spcAft>
                <a:spcPts val="600"/>
              </a:spcAft>
              <a:buSzPct val="110000"/>
              <a:buFont typeface="Arial" panose="020B0604020202020204" pitchFamily="34" charset="0"/>
              <a:buChar char="•"/>
            </a:pPr>
            <a:r>
              <a:rPr lang="x-none" b="0" i="0" u="none" baseline="0" dirty="0">
                <a:solidFill>
                  <a:schemeClr val="bg1"/>
                </a:solidFill>
                <a:latin typeface="Segoe UI" pitchFamily="34" charset="0"/>
              </a:rPr>
              <a:t>Partenaires</a:t>
            </a:r>
          </a:p>
        </p:txBody>
      </p:sp>
      <p:sp>
        <p:nvSpPr>
          <p:cNvPr id="4" name="Title 3"/>
          <p:cNvSpPr>
            <a:spLocks noGrp="1"/>
          </p:cNvSpPr>
          <p:nvPr>
            <p:ph type="title"/>
          </p:nvPr>
        </p:nvSpPr>
        <p:spPr>
          <a:xfrm>
            <a:off x="135469" y="206613"/>
            <a:ext cx="6393417" cy="548521"/>
          </a:xfrm>
        </p:spPr>
        <p:txBody>
          <a:bodyPr/>
          <a:lstStyle/>
          <a:p>
            <a:pPr algn="l" rtl="0"/>
            <a:r>
              <a:rPr lang="x-none" sz="2800" b="1" i="0" u="none" baseline="0"/>
              <a:t>Comment et quand utiliser cet outil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71.PNG"/>
          <p:cNvPicPr>
            <a:picLocks noChangeAspect="1"/>
          </p:cNvPicPr>
          <p:nvPr/>
        </p:nvPicPr>
        <p:blipFill rotWithShape="1">
          <a:blip r:embed="rId3">
            <a:extLst>
              <a:ext uri="{28A0092B-C50C-407E-A947-70E740481C1C}">
                <a14:useLocalDpi xmlns:a14="http://schemas.microsoft.com/office/drawing/2010/main" val="0"/>
              </a:ext>
            </a:extLst>
          </a:blip>
          <a:srcRect l="25718" t="7114" r="48595" b="50723"/>
          <a:stretch/>
        </p:blipFill>
        <p:spPr>
          <a:xfrm>
            <a:off x="5334000" y="2362200"/>
            <a:ext cx="2438400" cy="3106479"/>
          </a:xfrm>
          <a:prstGeom prst="rect">
            <a:avLst/>
          </a:prstGeom>
          <a:effectLst>
            <a:outerShdw blurRad="63500" sx="102000" sy="102000" algn="ctr" rotWithShape="0">
              <a:schemeClr val="bg1">
                <a:lumMod val="65000"/>
                <a:alpha val="40000"/>
              </a:schemeClr>
            </a:outerShdw>
          </a:effectLst>
        </p:spPr>
      </p:pic>
      <p:sp>
        <p:nvSpPr>
          <p:cNvPr id="7" name="Text Placeholder 2"/>
          <p:cNvSpPr>
            <a:spLocks noGrp="1"/>
          </p:cNvSpPr>
          <p:nvPr>
            <p:ph type="body" sz="quarter" idx="13"/>
          </p:nvPr>
        </p:nvSpPr>
        <p:spPr/>
        <p:txBody>
          <a:bodyPr>
            <a:normAutofit/>
          </a:bodyPr>
          <a:lstStyle/>
          <a:p>
            <a:pPr algn="l" rtl="0"/>
            <a:r>
              <a:rPr lang="x-none" b="0" i="0" u="none" baseline="0"/>
              <a:t>s</a:t>
            </a:r>
            <a:r>
              <a:rPr lang="x-none" b="0" i="0" u="none" baseline="0">
                <a:solidFill>
                  <a:srgbClr val="DCE6F2"/>
                </a:solidFill>
              </a:rPr>
              <a:t>aisie de données : formulaire par formulaire</a:t>
            </a:r>
          </a:p>
        </p:txBody>
      </p:sp>
      <p:sp>
        <p:nvSpPr>
          <p:cNvPr id="4" name="Content Placeholder 3"/>
          <p:cNvSpPr>
            <a:spLocks noGrp="1"/>
          </p:cNvSpPr>
          <p:nvPr>
            <p:ph idx="1"/>
          </p:nvPr>
        </p:nvSpPr>
        <p:spPr>
          <a:xfrm>
            <a:off x="685800" y="1143001"/>
            <a:ext cx="7848600" cy="914400"/>
          </a:xfrm>
        </p:spPr>
        <p:txBody>
          <a:bodyPr/>
          <a:lstStyle/>
          <a:p>
            <a:pPr marL="0" indent="0" algn="l" rtl="0">
              <a:spcAft>
                <a:spcPts val="1200"/>
              </a:spcAft>
              <a:buNone/>
            </a:pPr>
            <a:r>
              <a:rPr lang="x-none" b="0" i="0" u="none" baseline="0"/>
              <a:t>La base de données intégrée des données MTN stocke les données démographiques que vous avez saisies dans l'outil. </a:t>
            </a:r>
          </a:p>
        </p:txBody>
      </p:sp>
      <p:sp>
        <p:nvSpPr>
          <p:cNvPr id="2" name="Title 1"/>
          <p:cNvSpPr>
            <a:spLocks noGrp="1"/>
          </p:cNvSpPr>
          <p:nvPr>
            <p:ph type="title"/>
          </p:nvPr>
        </p:nvSpPr>
        <p:spPr>
          <a:xfrm>
            <a:off x="152400" y="369094"/>
            <a:ext cx="2548316" cy="516255"/>
          </a:xfrm>
        </p:spPr>
        <p:txBody>
          <a:bodyPr/>
          <a:lstStyle/>
          <a:p>
            <a:pPr algn="l" rtl="0"/>
            <a:r>
              <a:rPr lang="x-none" b="1" i="0" u="none" baseline="0"/>
              <a:t>Démographie</a:t>
            </a:r>
          </a:p>
        </p:txBody>
      </p:sp>
      <p:sp>
        <p:nvSpPr>
          <p:cNvPr id="13" name="Rounded Rectangle 12"/>
          <p:cNvSpPr/>
          <p:nvPr/>
        </p:nvSpPr>
        <p:spPr>
          <a:xfrm rot="10800000">
            <a:off x="5531760" y="2827199"/>
            <a:ext cx="1447800" cy="3505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4" name="Right Arrow 13"/>
          <p:cNvSpPr/>
          <p:nvPr/>
        </p:nvSpPr>
        <p:spPr>
          <a:xfrm>
            <a:off x="5105400" y="2849879"/>
            <a:ext cx="381000" cy="31699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3" name="Rectangle 2"/>
          <p:cNvSpPr/>
          <p:nvPr/>
        </p:nvSpPr>
        <p:spPr>
          <a:xfrm>
            <a:off x="685800" y="2209800"/>
            <a:ext cx="3733800" cy="3139321"/>
          </a:xfrm>
          <a:prstGeom prst="rect">
            <a:avLst/>
          </a:prstGeom>
        </p:spPr>
        <p:txBody>
          <a:bodyPr wrap="square">
            <a:spAutoFit/>
          </a:bodyPr>
          <a:lstStyle/>
          <a:p>
            <a:pPr algn="l" rtl="0">
              <a:spcBef>
                <a:spcPct val="20000"/>
              </a:spcBef>
              <a:spcAft>
                <a:spcPts val="1200"/>
              </a:spcAft>
              <a:buClr>
                <a:srgbClr val="066E9F"/>
              </a:buClr>
              <a:buSzPct val="100000"/>
            </a:pPr>
            <a:r>
              <a:rPr lang="x-none" sz="2200" b="0" i="0" u="none" baseline="0">
                <a:solidFill>
                  <a:schemeClr val="tx2">
                    <a:lumMod val="75000"/>
                  </a:schemeClr>
                </a:solidFill>
                <a:latin typeface="Segoe UI" pitchFamily="34" charset="0"/>
                <a:ea typeface="Segoe UI" pitchFamily="34" charset="0"/>
                <a:cs typeface="Segoe UI" pitchFamily="34" charset="0"/>
              </a:rPr>
              <a:t>Vous pouvez modifier les données démographiques à partir du tableau de bord pour le niveau de cumul de données inférieur mais, pour les niveaux supérieurs, vous pouvez uniquement afficher les données, car ces chiffres sont cumulés pour vous. </a:t>
            </a:r>
          </a:p>
        </p:txBody>
      </p:sp>
    </p:spTree>
    <p:extLst>
      <p:ext uri="{BB962C8B-B14F-4D97-AF65-F5344CB8AC3E}">
        <p14:creationId xmlns:p14="http://schemas.microsoft.com/office/powerpoint/2010/main" val="129373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l" rtl="0">
              <a:spcAft>
                <a:spcPts val="1200"/>
              </a:spcAft>
              <a:buNone/>
            </a:pPr>
            <a:r>
              <a:rPr lang="x-none" b="0" i="0" u="none" baseline="0"/>
              <a:t>La base de données intégrée des données MTN crée automatiquement des formulaires de distribution de la maladie dans l'outil.</a:t>
            </a:r>
          </a:p>
          <a:p>
            <a:pPr marL="0" indent="0" algn="l" rtl="0">
              <a:buNone/>
            </a:pPr>
            <a:r>
              <a:rPr lang="x-none" b="0" i="0" u="none" baseline="0"/>
              <a:t>La plupart de ces formulaires </a:t>
            </a:r>
            <a:r>
              <a:rPr lang="x-none"/>
              <a:t/>
            </a:r>
            <a:br>
              <a:rPr lang="x-none"/>
            </a:br>
            <a:r>
              <a:rPr lang="x-none" b="0" i="0" u="none" baseline="0"/>
              <a:t>contiennent des indicateurs </a:t>
            </a:r>
            <a:r>
              <a:rPr lang="x-none"/>
              <a:t/>
            </a:r>
            <a:br>
              <a:rPr lang="x-none"/>
            </a:br>
            <a:r>
              <a:rPr lang="x-none" b="0" i="0" u="none" baseline="0"/>
              <a:t>fournis par défaut par l'OMS. </a:t>
            </a:r>
          </a:p>
          <a:p>
            <a:pPr marL="0" indent="0" algn="l" rtl="0">
              <a:buNone/>
            </a:pPr>
            <a:endParaRPr lang="x-none" dirty="0"/>
          </a:p>
          <a:p>
            <a:endParaRPr lang="x-none" dirty="0"/>
          </a:p>
          <a:p>
            <a:endParaRPr lang="x-none" dirty="0"/>
          </a:p>
          <a:p>
            <a:endParaRPr lang="x-none" dirty="0"/>
          </a:p>
          <a:p>
            <a:pPr algn="l" rtl="0">
              <a:buNone/>
            </a:pPr>
            <a:endParaRPr lang="x-none" dirty="0"/>
          </a:p>
        </p:txBody>
      </p:sp>
      <p:pic>
        <p:nvPicPr>
          <p:cNvPr id="5" name="Picture 4" descr="78.PNG"/>
          <p:cNvPicPr>
            <a:picLocks noChangeAspect="1"/>
          </p:cNvPicPr>
          <p:nvPr/>
        </p:nvPicPr>
        <p:blipFill rotWithShape="1">
          <a:blip r:embed="rId3">
            <a:extLst>
              <a:ext uri="{28A0092B-C50C-407E-A947-70E740481C1C}">
                <a14:useLocalDpi xmlns:a14="http://schemas.microsoft.com/office/drawing/2010/main" val="0"/>
              </a:ext>
            </a:extLst>
          </a:blip>
          <a:srcRect l="5740" t="5020" r="49800" b="13219"/>
          <a:stretch/>
        </p:blipFill>
        <p:spPr>
          <a:xfrm>
            <a:off x="5004914" y="2514600"/>
            <a:ext cx="3148486" cy="3200400"/>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p:txBody>
          <a:bodyPr>
            <a:normAutofit/>
          </a:bodyPr>
          <a:lstStyle/>
          <a:p>
            <a:pPr algn="l" rtl="0"/>
            <a:r>
              <a:rPr lang="x-none" b="0" i="0" u="none" baseline="0"/>
              <a:t>s</a:t>
            </a:r>
            <a:r>
              <a:rPr lang="x-none" b="0" i="0" u="none" baseline="0">
                <a:solidFill>
                  <a:srgbClr val="DCE6F2"/>
                </a:solidFill>
              </a:rPr>
              <a:t>aisie de données : formulaire par formulaire</a:t>
            </a:r>
          </a:p>
        </p:txBody>
      </p:sp>
      <p:sp>
        <p:nvSpPr>
          <p:cNvPr id="2" name="Title 1"/>
          <p:cNvSpPr>
            <a:spLocks noGrp="1"/>
          </p:cNvSpPr>
          <p:nvPr>
            <p:ph type="title"/>
          </p:nvPr>
        </p:nvSpPr>
        <p:spPr>
          <a:xfrm>
            <a:off x="152400" y="369094"/>
            <a:ext cx="4469570" cy="516255"/>
          </a:xfrm>
        </p:spPr>
        <p:txBody>
          <a:bodyPr/>
          <a:lstStyle/>
          <a:p>
            <a:pPr algn="l" rtl="0"/>
            <a:r>
              <a:rPr lang="x-none" b="1" i="0" u="none" baseline="0"/>
              <a:t>Distribution de la maladie</a:t>
            </a:r>
            <a:endParaRPr lang="x-none" dirty="0">
              <a:solidFill>
                <a:srgbClr val="066E9F"/>
              </a:solidFill>
            </a:endParaRPr>
          </a:p>
        </p:txBody>
      </p:sp>
      <p:sp>
        <p:nvSpPr>
          <p:cNvPr id="13" name="Rounded Rectangle 12"/>
          <p:cNvSpPr/>
          <p:nvPr/>
        </p:nvSpPr>
        <p:spPr>
          <a:xfrm rot="10800000">
            <a:off x="5267533" y="3505200"/>
            <a:ext cx="19685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14" name="Right Arrow 13"/>
          <p:cNvSpPr/>
          <p:nvPr/>
        </p:nvSpPr>
        <p:spPr>
          <a:xfrm>
            <a:off x="4776313" y="35052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Tree>
    <p:extLst>
      <p:ext uri="{BB962C8B-B14F-4D97-AF65-F5344CB8AC3E}">
        <p14:creationId xmlns:p14="http://schemas.microsoft.com/office/powerpoint/2010/main" val="3374341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066800"/>
            <a:ext cx="7848600" cy="1676400"/>
          </a:xfrm>
        </p:spPr>
        <p:txBody>
          <a:bodyPr>
            <a:noAutofit/>
          </a:bodyPr>
          <a:lstStyle/>
          <a:p>
            <a:pPr marL="457200" indent="-457200" algn="l" rtl="0">
              <a:spcAft>
                <a:spcPts val="600"/>
              </a:spcAft>
              <a:buAutoNum type="arabicPeriod"/>
            </a:pPr>
            <a:r>
              <a:rPr lang="x-none" sz="1700" b="0" i="0" u="none" baseline="0"/>
              <a:t>Sélectionnez </a:t>
            </a:r>
            <a:r>
              <a:rPr lang="x-none" sz="1700" b="1" i="0" u="none" baseline="0"/>
              <a:t>Kora</a:t>
            </a:r>
            <a:r>
              <a:rPr lang="x-none" sz="1700" b="0" i="0" u="none" baseline="0"/>
              <a:t> (dans la province du Nord) dans l'arborescence de l'unité administrative.</a:t>
            </a:r>
          </a:p>
          <a:p>
            <a:pPr marL="457200" indent="-457200" algn="l" rtl="0">
              <a:spcAft>
                <a:spcPts val="600"/>
              </a:spcAft>
              <a:buAutoNum type="arabicPeriod"/>
            </a:pPr>
            <a:r>
              <a:rPr lang="x-none" sz="1700" b="0" i="0" u="none" baseline="0"/>
              <a:t>Choisissez </a:t>
            </a:r>
            <a:r>
              <a:rPr lang="x-none" sz="1700" b="1" i="0" u="none" baseline="0"/>
              <a:t>Lèpre</a:t>
            </a:r>
            <a:r>
              <a:rPr lang="x-none" sz="1700" b="0" i="0" u="none" baseline="0"/>
              <a:t> à partir de la liste déroulante Distribution de la maladie.</a:t>
            </a:r>
          </a:p>
          <a:p>
            <a:pPr marL="457200" indent="-457200" algn="l" rtl="0">
              <a:spcAft>
                <a:spcPts val="600"/>
              </a:spcAft>
              <a:buAutoNum type="arabicPeriod"/>
            </a:pPr>
            <a:r>
              <a:rPr lang="x-none" sz="1700" b="0" i="0" u="none" baseline="0"/>
              <a:t>Saisissez les données indiquées ci-dessous dans le formulaire.</a:t>
            </a:r>
          </a:p>
          <a:p>
            <a:pPr marL="0" indent="0" algn="l" rtl="0">
              <a:buNone/>
            </a:pPr>
            <a:endParaRPr lang="x-none" dirty="0"/>
          </a:p>
        </p:txBody>
      </p:sp>
      <p:sp>
        <p:nvSpPr>
          <p:cNvPr id="9" name="Text Placeholder 1"/>
          <p:cNvSpPr txBox="1">
            <a:spLocks/>
          </p:cNvSpPr>
          <p:nvPr/>
        </p:nvSpPr>
        <p:spPr>
          <a:xfrm>
            <a:off x="457200" y="2743200"/>
            <a:ext cx="4134300" cy="3581400"/>
          </a:xfrm>
          <a:prstGeom prst="rect">
            <a:avLst/>
          </a:prstGeom>
        </p:spPr>
        <p:txBody>
          <a:bodyPr vert="horz" lIns="91440" tIns="45720" rIns="91440" bIns="45720" numCol="1" rtlCol="0">
            <a:noAutofit/>
          </a:bodyPr>
          <a:lstStyle/>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lang="x-none" sz="1400" b="0" i="0" u="none" baseline="0" dirty="0">
                <a:solidFill>
                  <a:srgbClr val="17375D"/>
                </a:solidFill>
                <a:latin typeface="Segoe UI" pitchFamily="34" charset="0"/>
              </a:rPr>
              <a:t>Date de démarrage </a:t>
            </a:r>
            <a:r>
              <a:rPr kumimoji="0" lang="x-none" sz="1400" b="0" i="0" u="none" strike="noStrike" kern="1200" cap="none" spc="0" normalizeH="0" baseline="0" dirty="0">
                <a:ln>
                  <a:noFill/>
                </a:ln>
                <a:solidFill>
                  <a:srgbClr val="17375D"/>
                </a:solidFill>
                <a:effectLst/>
                <a:uLnTx/>
                <a:uFillTx/>
                <a:latin typeface="Segoe UI" pitchFamily="34" charset="0"/>
              </a:rPr>
              <a:t>à laquelle s'appliquent les données : </a:t>
            </a:r>
            <a:r>
              <a:rPr kumimoji="0" lang="x-none" sz="1400" b="1" i="0" u="none" strike="noStrike" kern="1200" cap="none" spc="0" normalizeH="0" baseline="0" dirty="0">
                <a:ln>
                  <a:noFill/>
                </a:ln>
                <a:solidFill>
                  <a:srgbClr val="17375D"/>
                </a:solidFill>
                <a:effectLst/>
                <a:uLnTx/>
                <a:uFillTx/>
                <a:latin typeface="Segoe UI" pitchFamily="34" charset="0"/>
              </a:rPr>
              <a:t>1</a:t>
            </a:r>
            <a:r>
              <a:rPr kumimoji="0" lang="x-none" sz="1400" b="1" i="0" u="none" strike="noStrike" kern="1200" cap="none" spc="0" normalizeH="0" baseline="30000" dirty="0">
                <a:ln>
                  <a:noFill/>
                </a:ln>
                <a:solidFill>
                  <a:srgbClr val="17375D"/>
                </a:solidFill>
                <a:effectLst/>
                <a:uLnTx/>
                <a:uFillTx/>
                <a:latin typeface="Segoe UI" pitchFamily="34" charset="0"/>
              </a:rPr>
              <a:t>er</a:t>
            </a:r>
            <a:r>
              <a:rPr lang="x-none" sz="1400" b="1" i="0" u="none" baseline="0" dirty="0">
                <a:solidFill>
                  <a:srgbClr val="17375D"/>
                </a:solidFill>
                <a:latin typeface="Segoe UI" pitchFamily="34" charset="0"/>
              </a:rPr>
              <a:t> mars </a:t>
            </a:r>
            <a:r>
              <a:rPr kumimoji="0" lang="x-none" sz="1400" b="1" i="0" u="none" strike="noStrike" kern="1200" cap="none" spc="0" normalizeH="0" baseline="0" dirty="0">
                <a:ln>
                  <a:noFill/>
                </a:ln>
                <a:solidFill>
                  <a:srgbClr val="17375D"/>
                </a:solidFill>
                <a:effectLst/>
                <a:uLnTx/>
                <a:uFillTx/>
                <a:latin typeface="Segoe UI" pitchFamily="34" charset="0"/>
              </a:rPr>
              <a:t>2014</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x-none" sz="1400" b="0" i="0" u="none" strike="noStrike" kern="1200" cap="none" spc="0" normalizeH="0" baseline="0" dirty="0">
                <a:ln>
                  <a:noFill/>
                </a:ln>
                <a:solidFill>
                  <a:srgbClr val="17375D"/>
                </a:solidFill>
                <a:effectLst/>
                <a:uLnTx/>
                <a:uFillTx/>
                <a:latin typeface="Segoe UI" pitchFamily="34" charset="0"/>
              </a:rPr>
              <a:t>Stratégie de dépistage des cas : </a:t>
            </a:r>
            <a:r>
              <a:rPr kumimoji="0" lang="x-none" sz="1400" b="1" i="0" u="none" strike="noStrike" kern="1200" cap="none" spc="0" normalizeH="0" baseline="0" dirty="0">
                <a:ln>
                  <a:noFill/>
                </a:ln>
                <a:solidFill>
                  <a:srgbClr val="17375D"/>
                </a:solidFill>
                <a:effectLst/>
                <a:uLnTx/>
                <a:uFillTx/>
                <a:latin typeface="Segoe UI" pitchFamily="34" charset="0"/>
              </a:rPr>
              <a:t>Active</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x-none" sz="1400" b="0" i="0" u="none" strike="noStrike" kern="1200" cap="none" spc="0" normalizeH="0" baseline="0" dirty="0">
                <a:ln>
                  <a:noFill/>
                </a:ln>
                <a:solidFill>
                  <a:srgbClr val="17375D"/>
                </a:solidFill>
                <a:effectLst/>
                <a:uLnTx/>
                <a:uFillTx/>
                <a:latin typeface="Segoe UI" pitchFamily="34" charset="0"/>
              </a:rPr>
              <a:t>Nombre total de MB parmi les nouveaux cas : </a:t>
            </a:r>
            <a:r>
              <a:rPr kumimoji="0" lang="x-none" sz="1400" b="1" i="0" u="none" strike="noStrike" kern="1200" cap="none" spc="0" normalizeH="0" baseline="0" dirty="0">
                <a:ln>
                  <a:noFill/>
                </a:ln>
                <a:solidFill>
                  <a:srgbClr val="17375D"/>
                </a:solidFill>
                <a:effectLst/>
                <a:uLnTx/>
                <a:uFillTx/>
                <a:latin typeface="Segoe UI" pitchFamily="34" charset="0"/>
              </a:rPr>
              <a:t>100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x-none" sz="1400" b="0" i="0" u="none" strike="noStrike" kern="1200" cap="none" spc="0" normalizeH="0" baseline="0" dirty="0">
                <a:ln>
                  <a:noFill/>
                </a:ln>
                <a:solidFill>
                  <a:srgbClr val="17375D"/>
                </a:solidFill>
                <a:effectLst/>
                <a:uLnTx/>
                <a:uFillTx/>
                <a:latin typeface="Segoe UI" pitchFamily="34" charset="0"/>
              </a:rPr>
              <a:t>Nombre total de femmes parmi les nouveaux cas : </a:t>
            </a:r>
            <a:r>
              <a:rPr kumimoji="0" lang="x-none" sz="1400" b="1" i="0" u="none" strike="noStrike" kern="1200" cap="none" spc="0" normalizeH="0" baseline="0" dirty="0">
                <a:ln>
                  <a:noFill/>
                </a:ln>
                <a:solidFill>
                  <a:srgbClr val="17375D"/>
                </a:solidFill>
                <a:effectLst/>
                <a:uLnTx/>
                <a:uFillTx/>
                <a:latin typeface="Segoe UI" pitchFamily="34" charset="0"/>
              </a:rPr>
              <a:t>40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x-none" sz="1400" b="0" i="0" u="none" strike="noStrike" kern="1200" cap="none" spc="0" normalizeH="0" baseline="0" dirty="0">
                <a:ln>
                  <a:noFill/>
                </a:ln>
                <a:solidFill>
                  <a:srgbClr val="17375D"/>
                </a:solidFill>
                <a:effectLst/>
                <a:uLnTx/>
                <a:uFillTx/>
                <a:latin typeface="Segoe UI" pitchFamily="34" charset="0"/>
              </a:rPr>
              <a:t>Cas MB inscrits pour un PCT au début de l'année : </a:t>
            </a:r>
            <a:r>
              <a:rPr kumimoji="0" lang="x-none" sz="1400" b="1" i="0" u="none" strike="noStrike" kern="1200" cap="none" spc="0" normalizeH="0" baseline="0" dirty="0">
                <a:ln>
                  <a:noFill/>
                </a:ln>
                <a:solidFill>
                  <a:srgbClr val="17375D"/>
                </a:solidFill>
                <a:effectLst/>
                <a:uLnTx/>
                <a:uFillTx/>
                <a:latin typeface="Segoe UI" pitchFamily="34" charset="0"/>
              </a:rPr>
              <a:t>10</a:t>
            </a:r>
            <a:endParaRPr kumimoji="0" lang="x-none"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10" name="TextBox 9"/>
          <p:cNvSpPr txBox="1"/>
          <p:nvPr/>
        </p:nvSpPr>
        <p:spPr>
          <a:xfrm>
            <a:off x="4823280" y="5715000"/>
            <a:ext cx="3429000" cy="1061829"/>
          </a:xfrm>
          <a:prstGeom prst="rect">
            <a:avLst/>
          </a:prstGeom>
          <a:noFill/>
        </p:spPr>
        <p:txBody>
          <a:bodyPr wrap="square" rtlCol="0">
            <a:spAutoFit/>
          </a:bodyPr>
          <a:lstStyle/>
          <a:p>
            <a:pPr marL="0" lvl="1" indent="0" algn="l" rtl="0">
              <a:spcAft>
                <a:spcPts val="1200"/>
              </a:spcAft>
              <a:buNone/>
              <a:defRPr/>
            </a:pPr>
            <a:r>
              <a:rPr lang="x-none" sz="1700" b="1" i="0" u="none" baseline="0">
                <a:solidFill>
                  <a:srgbClr val="17375D"/>
                </a:solidFill>
                <a:latin typeface="Segoe UI Semibold" pitchFamily="34" charset="0"/>
              </a:rPr>
              <a:t>Lorsque vous avez terminé, cliquez sur Sauvegarder</a:t>
            </a:r>
            <a:r>
              <a:rPr lang="x-none" b="0" i="0" u="none" baseline="0"/>
              <a:t>.</a:t>
            </a:r>
            <a:endParaRPr lang="x-none" dirty="0">
              <a:solidFill>
                <a:srgbClr val="17375D"/>
              </a:solidFill>
            </a:endParaRPr>
          </a:p>
          <a:p>
            <a:endParaRPr lang="x-none" dirty="0"/>
          </a:p>
        </p:txBody>
      </p:sp>
      <p:sp>
        <p:nvSpPr>
          <p:cNvPr id="5" name="Title 4"/>
          <p:cNvSpPr>
            <a:spLocks noGrp="1"/>
          </p:cNvSpPr>
          <p:nvPr>
            <p:ph type="title"/>
          </p:nvPr>
        </p:nvSpPr>
        <p:spPr/>
        <p:txBody>
          <a:bodyPr/>
          <a:lstStyle/>
          <a:p>
            <a:pPr rtl="0"/>
            <a:r>
              <a:rPr lang="x-none" b="1" i="0" u="none" baseline="0"/>
              <a:t>Saisissez la distribution de la maladie - lèpre</a:t>
            </a:r>
          </a:p>
        </p:txBody>
      </p:sp>
      <p:sp>
        <p:nvSpPr>
          <p:cNvPr id="3" name="Rectangle 2"/>
          <p:cNvSpPr/>
          <p:nvPr/>
        </p:nvSpPr>
        <p:spPr>
          <a:xfrm>
            <a:off x="4648200" y="2667000"/>
            <a:ext cx="4267200" cy="2456057"/>
          </a:xfrm>
          <a:prstGeom prst="rect">
            <a:avLst/>
          </a:prstGeom>
        </p:spPr>
        <p:txBody>
          <a:bodyPr wrap="square">
            <a:spAutoFit/>
          </a:bodyPr>
          <a:lstStyle/>
          <a:p>
            <a:pPr marL="0" lvl="1" algn="l" rtl="0">
              <a:spcBef>
                <a:spcPct val="20000"/>
              </a:spcBef>
              <a:spcAft>
                <a:spcPts val="1200"/>
              </a:spcAft>
              <a:buClr>
                <a:srgbClr val="066E9F"/>
              </a:buClr>
              <a:buSzPct val="120000"/>
              <a:defRPr/>
            </a:pPr>
            <a:r>
              <a:rPr lang="x-none" sz="1400" b="0" i="0" u="none" baseline="0" dirty="0">
                <a:solidFill>
                  <a:srgbClr val="17375D"/>
                </a:solidFill>
                <a:latin typeface="Segoe UI" pitchFamily="34" charset="0"/>
              </a:rPr>
              <a:t>Statut d'endémicité : </a:t>
            </a:r>
            <a:r>
              <a:rPr lang="x-none" sz="1400" b="1" i="0" u="none" baseline="0" dirty="0">
                <a:solidFill>
                  <a:srgbClr val="17375D"/>
                </a:solidFill>
                <a:latin typeface="Segoe UI" pitchFamily="34" charset="0"/>
              </a:rPr>
              <a:t>Élevé</a:t>
            </a:r>
          </a:p>
          <a:p>
            <a:pPr marL="0" lvl="1" algn="l" rtl="0">
              <a:spcBef>
                <a:spcPct val="20000"/>
              </a:spcBef>
              <a:spcAft>
                <a:spcPts val="1200"/>
              </a:spcAft>
              <a:buClr>
                <a:srgbClr val="066E9F"/>
              </a:buClr>
              <a:buSzPct val="120000"/>
              <a:defRPr/>
            </a:pPr>
            <a:r>
              <a:rPr lang="x-none" sz="1400" b="0" i="0" u="none" baseline="0" dirty="0">
                <a:solidFill>
                  <a:srgbClr val="17375D"/>
                </a:solidFill>
                <a:latin typeface="Segoe UI" pitchFamily="34" charset="0"/>
              </a:rPr>
              <a:t>Nombre total de nouveaux cas : </a:t>
            </a:r>
            <a:r>
              <a:rPr lang="x-none" sz="1400" b="1" i="0" u="none" baseline="0" dirty="0">
                <a:solidFill>
                  <a:srgbClr val="17375D"/>
                </a:solidFill>
                <a:latin typeface="Segoe UI" pitchFamily="34" charset="0"/>
              </a:rPr>
              <a:t>120</a:t>
            </a:r>
          </a:p>
          <a:p>
            <a:pPr marL="0" lvl="1" algn="l" rtl="0">
              <a:spcBef>
                <a:spcPct val="20000"/>
              </a:spcBef>
              <a:spcAft>
                <a:spcPts val="1200"/>
              </a:spcAft>
              <a:buClr>
                <a:srgbClr val="066E9F"/>
              </a:buClr>
              <a:buSzPct val="120000"/>
              <a:defRPr/>
            </a:pPr>
            <a:r>
              <a:rPr lang="x-none" sz="1400" b="0" i="0" u="none" baseline="0" dirty="0">
                <a:solidFill>
                  <a:srgbClr val="17375D"/>
                </a:solidFill>
                <a:latin typeface="Segoe UI" pitchFamily="34" charset="0"/>
              </a:rPr>
              <a:t>Nombre total d'enfants parmi les nouveaux cas : </a:t>
            </a:r>
            <a:r>
              <a:rPr lang="x-none" sz="1400" b="1" i="0" u="none" baseline="0" dirty="0">
                <a:solidFill>
                  <a:srgbClr val="17375D"/>
                </a:solidFill>
                <a:latin typeface="Segoe UI" pitchFamily="34" charset="0"/>
              </a:rPr>
              <a:t>30</a:t>
            </a:r>
          </a:p>
          <a:p>
            <a:pPr marL="0" lvl="1" algn="l" rtl="0">
              <a:spcBef>
                <a:spcPct val="20000"/>
              </a:spcBef>
              <a:spcAft>
                <a:spcPts val="1200"/>
              </a:spcAft>
              <a:buClr>
                <a:srgbClr val="066E9F"/>
              </a:buClr>
              <a:buSzPct val="120000"/>
              <a:defRPr/>
            </a:pPr>
            <a:r>
              <a:rPr lang="x-none" sz="1400" b="0" i="0" u="none" baseline="0" dirty="0">
                <a:solidFill>
                  <a:srgbClr val="17375D"/>
                </a:solidFill>
                <a:latin typeface="Segoe UI" pitchFamily="34" charset="0"/>
              </a:rPr>
              <a:t>Prévalence (cas inscrits pour un PCT) au début de l'année : </a:t>
            </a:r>
            <a:r>
              <a:rPr lang="x-none" sz="1400" b="1" i="0" u="none" baseline="0" dirty="0">
                <a:solidFill>
                  <a:srgbClr val="17375D"/>
                </a:solidFill>
                <a:latin typeface="Segoe UI" pitchFamily="34" charset="0"/>
              </a:rPr>
              <a:t>20</a:t>
            </a:r>
          </a:p>
          <a:p>
            <a:pPr marL="0" lvl="1" algn="l" rtl="0">
              <a:spcBef>
                <a:spcPct val="20000"/>
              </a:spcBef>
              <a:spcAft>
                <a:spcPts val="1200"/>
              </a:spcAft>
              <a:buClr>
                <a:srgbClr val="066E9F"/>
              </a:buClr>
              <a:buSzPct val="120000"/>
              <a:defRPr/>
            </a:pPr>
            <a:r>
              <a:rPr lang="x-none" sz="1400" b="0" i="0" u="none" baseline="0" dirty="0">
                <a:solidFill>
                  <a:srgbClr val="17375D"/>
                </a:solidFill>
                <a:latin typeface="Segoe UI" pitchFamily="34" charset="0"/>
              </a:rPr>
              <a:t>Prévalence (cas inscrits</a:t>
            </a:r>
            <a:r>
              <a:rPr lang="x-none" sz="1600" b="0" i="0" u="none" baseline="0" dirty="0">
                <a:solidFill>
                  <a:srgbClr val="17375D"/>
                </a:solidFill>
                <a:latin typeface="Segoe UI" pitchFamily="34" charset="0"/>
              </a:rPr>
              <a:t> pour un PCT) en fin d'année : </a:t>
            </a:r>
            <a:r>
              <a:rPr lang="x-none" sz="1600" b="1" i="0" u="none" baseline="0" dirty="0">
                <a:solidFill>
                  <a:srgbClr val="17375D"/>
                </a:solidFill>
                <a:latin typeface="Segoe UI" pitchFamily="34" charset="0"/>
              </a:rPr>
              <a:t>35</a:t>
            </a:r>
            <a:endParaRPr lang="x-none" sz="1600" b="1" dirty="0">
              <a:solidFill>
                <a:srgbClr val="17375D"/>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57201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257800"/>
            <a:ext cx="9144000" cy="13271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x-none"/>
          </a:p>
        </p:txBody>
      </p:sp>
      <p:sp>
        <p:nvSpPr>
          <p:cNvPr id="8" name="Text Placeholder 2"/>
          <p:cNvSpPr>
            <a:spLocks noGrp="1"/>
          </p:cNvSpPr>
          <p:nvPr>
            <p:ph type="body" sz="quarter" idx="13"/>
          </p:nvPr>
        </p:nvSpPr>
        <p:spPr>
          <a:xfrm>
            <a:off x="171331" y="42335"/>
            <a:ext cx="5010269" cy="307777"/>
          </a:xfrm>
        </p:spPr>
        <p:txBody>
          <a:bodyPr>
            <a:normAutofit/>
          </a:bodyPr>
          <a:lstStyle/>
          <a:p>
            <a:pPr algn="l" rtl="0"/>
            <a:r>
              <a:rPr lang="x-none" b="0" i="0" u="none" baseline="0">
                <a:solidFill>
                  <a:schemeClr val="accent1">
                    <a:lumMod val="20000"/>
                    <a:lumOff val="80000"/>
                  </a:schemeClr>
                </a:solidFill>
              </a:rPr>
              <a:t>saisie de données : formulaire par formulaire</a:t>
            </a:r>
          </a:p>
        </p:txBody>
      </p:sp>
      <p:sp>
        <p:nvSpPr>
          <p:cNvPr id="2" name="Title 1"/>
          <p:cNvSpPr>
            <a:spLocks noGrp="1"/>
          </p:cNvSpPr>
          <p:nvPr>
            <p:ph type="title"/>
          </p:nvPr>
        </p:nvSpPr>
        <p:spPr>
          <a:xfrm>
            <a:off x="152400" y="369094"/>
            <a:ext cx="1906240" cy="516255"/>
          </a:xfrm>
        </p:spPr>
        <p:txBody>
          <a:bodyPr/>
          <a:lstStyle/>
          <a:p>
            <a:pPr algn="l" rtl="0"/>
            <a:r>
              <a:rPr lang="x-none" b="1" i="0" u="none" baseline="0"/>
              <a:t>Enquêtes</a:t>
            </a:r>
            <a:endParaRPr lang="x-none" dirty="0">
              <a:solidFill>
                <a:srgbClr val="066E9F"/>
              </a:solidFill>
            </a:endParaRPr>
          </a:p>
        </p:txBody>
      </p:sp>
      <p:sp>
        <p:nvSpPr>
          <p:cNvPr id="12" name="Content Placeholder 3"/>
          <p:cNvSpPr>
            <a:spLocks noGrp="1"/>
          </p:cNvSpPr>
          <p:nvPr>
            <p:ph idx="1"/>
          </p:nvPr>
        </p:nvSpPr>
        <p:spPr>
          <a:xfrm>
            <a:off x="685800" y="914400"/>
            <a:ext cx="7543800" cy="4191000"/>
          </a:xfrm>
        </p:spPr>
        <p:txBody>
          <a:bodyPr>
            <a:noAutofit/>
          </a:bodyPr>
          <a:lstStyle/>
          <a:p>
            <a:pPr marL="0" indent="0" algn="l" rtl="0">
              <a:spcAft>
                <a:spcPts val="1200"/>
              </a:spcAft>
              <a:buNone/>
            </a:pPr>
            <a:r>
              <a:rPr lang="x-none" b="0" i="0" u="none" baseline="0" dirty="0"/>
              <a:t>Le module d'enquête est l'endroit où vous enregistrez les enquêtes ayant eu lieu dans votre pays.</a:t>
            </a:r>
          </a:p>
          <a:p>
            <a:pPr marL="502920" indent="-320040" algn="l" rtl="0">
              <a:spcAft>
                <a:spcPts val="1200"/>
              </a:spcAft>
            </a:pPr>
            <a:r>
              <a:rPr lang="x-none" sz="1800" b="0" i="0" u="none" baseline="0" dirty="0">
                <a:latin typeface="Segoe UI Semibold" pitchFamily="34" charset="0"/>
              </a:rPr>
              <a:t>Il comprend, entre autres, les enquêtes de cartographie, de base, à mi-parcours. </a:t>
            </a:r>
          </a:p>
          <a:p>
            <a:pPr marL="502920" indent="-320040" algn="l" rtl="0"/>
            <a:r>
              <a:rPr lang="x-none" sz="1800" b="0" i="0" u="none" baseline="0" dirty="0">
                <a:latin typeface="Segoe UI Semibold" pitchFamily="34" charset="0"/>
              </a:rPr>
              <a:t>Vous permet de choisir plusieurs sites recouvrant une zone écologique, une unité d'évaluation ou des sous-districts. </a:t>
            </a:r>
          </a:p>
          <a:p>
            <a:pPr marL="502920" indent="-320040" algn="l" rtl="0">
              <a:spcAft>
                <a:spcPts val="1800"/>
              </a:spcAft>
            </a:pPr>
            <a:endParaRPr lang="fr-CA" sz="1800" b="0" i="0" u="none" baseline="0" dirty="0">
              <a:latin typeface="Segoe UI Semibold" pitchFamily="34" charset="0"/>
            </a:endParaRPr>
          </a:p>
          <a:p>
            <a:pPr marL="502920" indent="-320040" algn="l" rtl="0">
              <a:spcAft>
                <a:spcPts val="1800"/>
              </a:spcAft>
            </a:pPr>
            <a:r>
              <a:rPr lang="x-none" sz="1800" b="0" i="0" u="none" baseline="0" dirty="0">
                <a:latin typeface="Segoe UI Semibold" pitchFamily="34" charset="0"/>
              </a:rPr>
              <a:t>Permet d'ajouter des sites sentinelles à votre outil, vous donnant la possibilité de choisir de nouveau le même site à l'avenir. </a:t>
            </a:r>
            <a:endParaRPr lang="x-none" sz="1800" dirty="0"/>
          </a:p>
        </p:txBody>
      </p:sp>
    </p:spTree>
    <p:extLst>
      <p:ext uri="{BB962C8B-B14F-4D97-AF65-F5344CB8AC3E}">
        <p14:creationId xmlns:p14="http://schemas.microsoft.com/office/powerpoint/2010/main" val="2532086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400" b="1" i="0" u="none" baseline="0"/>
              <a:t>Saisissez l'enquête sur l'évaluation de la transmission de la filariose lymphatique</a:t>
            </a:r>
          </a:p>
        </p:txBody>
      </p:sp>
      <p:sp>
        <p:nvSpPr>
          <p:cNvPr id="2" name="Text Placeholder 1"/>
          <p:cNvSpPr>
            <a:spLocks noGrp="1"/>
          </p:cNvSpPr>
          <p:nvPr>
            <p:ph type="body" sz="quarter" idx="10"/>
          </p:nvPr>
        </p:nvSpPr>
        <p:spPr/>
        <p:txBody>
          <a:bodyPr>
            <a:noAutofit/>
          </a:bodyPr>
          <a:lstStyle/>
          <a:p>
            <a:pPr marL="457200" indent="-457200" algn="l" rtl="0">
              <a:spcAft>
                <a:spcPts val="600"/>
              </a:spcAft>
              <a:buAutoNum type="arabicPeriod"/>
            </a:pPr>
            <a:r>
              <a:rPr lang="x-none" sz="1600" b="0" i="0" u="none" baseline="0"/>
              <a:t>Sélectionnez </a:t>
            </a:r>
            <a:r>
              <a:rPr lang="x-none" sz="1600" b="1" i="0" u="none" baseline="0"/>
              <a:t>Lusson</a:t>
            </a:r>
            <a:r>
              <a:rPr lang="x-none" sz="1600" b="0" i="0" u="none" baseline="0"/>
              <a:t> dans l'arborescence de l'unité administrative.</a:t>
            </a:r>
          </a:p>
          <a:p>
            <a:pPr algn="l" rtl="0">
              <a:spcAft>
                <a:spcPts val="600"/>
              </a:spcAft>
            </a:pPr>
            <a:r>
              <a:rPr lang="x-none" sz="1600" b="0" i="0" u="none" baseline="0"/>
              <a:t>Choisissez</a:t>
            </a:r>
            <a:r>
              <a:rPr lang="x-none" sz="1600" b="1" i="0" u="none" baseline="0"/>
              <a:t> l'enquête sur l'évaluation de la transmission de la filariose lymphatique </a:t>
            </a:r>
            <a:r>
              <a:rPr lang="x-none" sz="1600" b="0" i="0" u="none" baseline="0"/>
              <a:t>à partir de la liste déroulante des enquêtes</a:t>
            </a:r>
          </a:p>
          <a:p>
            <a:pPr marL="457200" indent="-457200" algn="l" rtl="0">
              <a:spcAft>
                <a:spcPts val="600"/>
              </a:spcAft>
              <a:buAutoNum type="arabicPeriod"/>
            </a:pPr>
            <a:r>
              <a:rPr lang="x-none" sz="1600" b="0" i="0" u="none" baseline="0"/>
              <a:t>Choisissez</a:t>
            </a:r>
            <a:r>
              <a:rPr lang="x-none" sz="1600" b="1" i="0" u="none" baseline="0"/>
              <a:t> District </a:t>
            </a:r>
            <a:r>
              <a:rPr lang="x-none" sz="1600" b="0" i="0" u="none" baseline="0"/>
              <a:t>pour le niveau de mise en œuvre</a:t>
            </a:r>
          </a:p>
          <a:p>
            <a:pPr marL="457200" indent="-457200" algn="l" rtl="0">
              <a:buAutoNum type="arabicPeriod"/>
            </a:pPr>
            <a:r>
              <a:rPr lang="x-none" sz="1600" b="0" i="0" u="none" baseline="0"/>
              <a:t>Sélectionnez les districts suivants pour l'enquête :</a:t>
            </a:r>
          </a:p>
          <a:p>
            <a:pPr marL="742950" lvl="2" indent="-285750" algn="l" rtl="0">
              <a:buSzPct val="100000"/>
              <a:buFont typeface="Wingdings" charset="2"/>
              <a:buChar char="§"/>
            </a:pPr>
            <a:r>
              <a:rPr lang="x-none" sz="1600" b="1" i="0" u="none" baseline="0"/>
              <a:t>Kora</a:t>
            </a:r>
            <a:r>
              <a:rPr lang="x-none" sz="1600" b="0" i="0" u="none" baseline="0"/>
              <a:t> (dans la province du Nord)</a:t>
            </a:r>
          </a:p>
          <a:p>
            <a:pPr marL="742950" lvl="2" indent="-285750" algn="l" rtl="0">
              <a:spcAft>
                <a:spcPts val="600"/>
              </a:spcAft>
              <a:buSzPct val="100000"/>
              <a:buFont typeface="Wingdings" charset="2"/>
              <a:buChar char="§"/>
            </a:pPr>
            <a:r>
              <a:rPr lang="x-none" sz="1600" b="1" i="0" u="none" baseline="0"/>
              <a:t>Lusson</a:t>
            </a:r>
            <a:r>
              <a:rPr lang="x-none" sz="1600" b="0" i="0" u="none" baseline="0"/>
              <a:t> (dans la province du Nord)</a:t>
            </a:r>
          </a:p>
          <a:p>
            <a:pPr algn="l" rtl="0">
              <a:spcAft>
                <a:spcPts val="600"/>
              </a:spcAft>
            </a:pPr>
            <a:r>
              <a:rPr lang="x-none" sz="1600" b="0" i="0" u="none" baseline="0"/>
              <a:t>Cliquez sur le bouton Sélectionner</a:t>
            </a:r>
          </a:p>
          <a:p>
            <a:pPr algn="l" rtl="0">
              <a:spcAft>
                <a:spcPts val="600"/>
              </a:spcAft>
            </a:pPr>
            <a:r>
              <a:rPr lang="x-none" sz="1600" b="0" i="0" u="none" baseline="0"/>
              <a:t>Pour ajouter le nom de l'UE, cliquez sur A</a:t>
            </a:r>
            <a:r>
              <a:rPr lang="x-none" sz="1600" b="1" i="0" u="none" baseline="0"/>
              <a:t>jouter un nouveau site&gt;</a:t>
            </a:r>
          </a:p>
          <a:p>
            <a:pPr algn="l" rtl="0">
              <a:spcAft>
                <a:spcPts val="600"/>
              </a:spcAft>
            </a:pPr>
            <a:r>
              <a:rPr lang="x-none" sz="1600" b="0" i="0" u="none" baseline="0"/>
              <a:t>Nom : </a:t>
            </a:r>
            <a:r>
              <a:rPr lang="x-none" sz="1600" b="1" i="0" u="none" baseline="0"/>
              <a:t>Unité d'évaluation 1</a:t>
            </a:r>
          </a:p>
          <a:p>
            <a:pPr algn="l" rtl="0">
              <a:spcAft>
                <a:spcPts val="600"/>
              </a:spcAft>
            </a:pPr>
            <a:r>
              <a:rPr lang="x-none" sz="1600" b="0" i="0" u="none" baseline="0"/>
              <a:t>Cliquez sur </a:t>
            </a:r>
            <a:r>
              <a:rPr lang="x-none" sz="1600" b="1" i="0" u="none" baseline="0"/>
              <a:t>Sauvegarder</a:t>
            </a:r>
            <a:r>
              <a:rPr lang="x-none" sz="1600" b="0" i="0" u="none" baseline="0"/>
              <a:t> et continuez à saisir les données de la diapositive suivante.</a:t>
            </a:r>
          </a:p>
          <a:p>
            <a:pPr marL="0" indent="0" algn="l" rtl="0">
              <a:buNone/>
            </a:pPr>
            <a:endParaRPr lang="x-none" dirty="0"/>
          </a:p>
        </p:txBody>
      </p:sp>
    </p:spTree>
    <p:extLst>
      <p:ext uri="{BB962C8B-B14F-4D97-AF65-F5344CB8AC3E}">
        <p14:creationId xmlns:p14="http://schemas.microsoft.com/office/powerpoint/2010/main" val="33294666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noAutofit/>
          </a:bodyPr>
          <a:lstStyle/>
          <a:p>
            <a:pPr marL="0" lvl="1" indent="0" algn="l" rtl="0">
              <a:spcAft>
                <a:spcPts val="600"/>
              </a:spcAft>
              <a:buNone/>
              <a:defRPr/>
            </a:pPr>
            <a:r>
              <a:rPr lang="x-none" sz="1200" b="0" i="0" u="none" baseline="0" dirty="0"/>
              <a:t>Date de début à laquelle les données s'appliquent : </a:t>
            </a:r>
            <a:r>
              <a:rPr lang="x-none" sz="1200" b="1" i="0" u="none" baseline="0" dirty="0"/>
              <a:t>1</a:t>
            </a:r>
            <a:r>
              <a:rPr lang="x-none" sz="1200" b="1" i="0" u="none" baseline="30000" dirty="0"/>
              <a:t>er</a:t>
            </a:r>
            <a:r>
              <a:rPr lang="x-none" sz="1200" b="1" i="0" u="none" baseline="0" dirty="0"/>
              <a:t> février 2014</a:t>
            </a:r>
          </a:p>
          <a:p>
            <a:pPr marL="0" lvl="1" indent="0" algn="l" rtl="0">
              <a:spcAft>
                <a:spcPts val="600"/>
              </a:spcAft>
              <a:buNone/>
              <a:defRPr/>
            </a:pPr>
            <a:r>
              <a:rPr lang="x-none" sz="1200" b="0" i="0" u="none" baseline="0" dirty="0"/>
              <a:t>Population totale de l'UE : </a:t>
            </a:r>
            <a:r>
              <a:rPr lang="x-none" sz="1200" b="1" i="0" u="none" baseline="0" dirty="0"/>
              <a:t>96 346</a:t>
            </a:r>
          </a:p>
          <a:p>
            <a:pPr marL="0" lvl="1" indent="0" algn="l" rtl="0">
              <a:spcAft>
                <a:spcPts val="600"/>
              </a:spcAft>
              <a:buNone/>
              <a:defRPr/>
            </a:pPr>
            <a:r>
              <a:rPr lang="x-none" sz="1200" b="0" i="0" u="none" baseline="0" dirty="0">
                <a:ea typeface="MS PGothic" charset="0"/>
              </a:rPr>
              <a:t>Nombre de districts endémiques LF entourant cette unité d'évaluation qui n'ont pas commencé le traitement : </a:t>
            </a:r>
            <a:r>
              <a:rPr lang="x-none" sz="1200" b="1" i="0" u="none" baseline="0" dirty="0">
                <a:ea typeface="MS PGothic" charset="0"/>
              </a:rPr>
              <a:t>0</a:t>
            </a:r>
          </a:p>
          <a:p>
            <a:pPr marL="0" lvl="1" indent="0" algn="l" rtl="0">
              <a:spcAft>
                <a:spcPts val="600"/>
              </a:spcAft>
              <a:buNone/>
              <a:defRPr/>
            </a:pPr>
            <a:r>
              <a:rPr lang="x-none" sz="1200" b="0" i="0" u="none" baseline="0" dirty="0">
                <a:ea typeface="MS PGothic" charset="0"/>
              </a:rPr>
              <a:t>Espèces de parasites dans l'UE : </a:t>
            </a:r>
            <a:r>
              <a:rPr lang="x-none" sz="1200" b="1" i="0" u="none" baseline="0" dirty="0">
                <a:ea typeface="MS PGothic" charset="0"/>
              </a:rPr>
              <a:t>W. bancrofti</a:t>
            </a:r>
            <a:endParaRPr lang="x-none" sz="1200" b="1" dirty="0">
              <a:ea typeface="MS PGothic" charset="0"/>
            </a:endParaRPr>
          </a:p>
          <a:p>
            <a:pPr marL="0" lvl="1" indent="0" algn="l" rtl="0">
              <a:spcAft>
                <a:spcPts val="600"/>
              </a:spcAft>
              <a:buNone/>
              <a:defRPr/>
            </a:pPr>
            <a:r>
              <a:rPr lang="x-none" sz="1200" b="0" i="0" u="none" baseline="0" dirty="0">
                <a:ea typeface="MS PGothic" charset="0"/>
              </a:rPr>
              <a:t># TMM effectifs terminés : </a:t>
            </a:r>
            <a:r>
              <a:rPr lang="x-none" sz="1200" b="1" i="0" u="none" baseline="0" dirty="0">
                <a:ea typeface="MS PGothic" charset="0"/>
              </a:rPr>
              <a:t>5</a:t>
            </a:r>
            <a:endParaRPr lang="x-none" sz="1200" dirty="0">
              <a:ea typeface="MS PGothic" charset="0"/>
            </a:endParaRPr>
          </a:p>
          <a:p>
            <a:pPr marL="0" lvl="1" indent="0" algn="l" rtl="0">
              <a:spcAft>
                <a:spcPts val="600"/>
              </a:spcAft>
              <a:buNone/>
              <a:defRPr/>
            </a:pPr>
            <a:r>
              <a:rPr lang="x-none" sz="1200" b="0" i="0" u="none" baseline="0" dirty="0">
                <a:ea typeface="MS PGothic" charset="0"/>
              </a:rPr>
              <a:t>Année de TMM effectif la plus récente : </a:t>
            </a:r>
            <a:r>
              <a:rPr lang="x-none" sz="1200" b="1" i="0" u="none" baseline="0" dirty="0">
                <a:ea typeface="MS PGothic" charset="0"/>
              </a:rPr>
              <a:t>2013</a:t>
            </a:r>
            <a:endParaRPr lang="x-none" sz="1200" dirty="0">
              <a:ea typeface="MS PGothic" charset="0"/>
            </a:endParaRPr>
          </a:p>
          <a:p>
            <a:pPr marL="0" lvl="1" indent="0" algn="l" rtl="0">
              <a:spcAft>
                <a:spcPts val="600"/>
              </a:spcAft>
              <a:buNone/>
              <a:defRPr/>
            </a:pPr>
            <a:r>
              <a:rPr lang="x-none" sz="1200" b="0" i="0" u="none" baseline="0" dirty="0">
                <a:ea typeface="MS PGothic" charset="0"/>
              </a:rPr>
              <a:t>Taux net de scolarisation dans les établissements d'enseignement primaire de l'UE : </a:t>
            </a:r>
            <a:r>
              <a:rPr lang="x-none" sz="1200" b="1" i="0" u="none" baseline="0" dirty="0">
                <a:ea typeface="MS PGothic" charset="0"/>
              </a:rPr>
              <a:t>80</a:t>
            </a:r>
            <a:endParaRPr lang="x-none" sz="1200" dirty="0">
              <a:ea typeface="MS PGothic" charset="0"/>
            </a:endParaRPr>
          </a:p>
          <a:p>
            <a:pPr marL="0" lvl="1" indent="0" algn="l" rtl="0">
              <a:spcAft>
                <a:spcPts val="600"/>
              </a:spcAft>
              <a:buNone/>
              <a:defRPr/>
            </a:pPr>
            <a:r>
              <a:rPr lang="x-none" sz="1200" b="0" i="0" u="none" baseline="0" dirty="0">
                <a:ea typeface="MS PGothic" charset="0"/>
              </a:rPr>
              <a:t>Type d'emplacement : </a:t>
            </a:r>
            <a:r>
              <a:rPr lang="x-none" sz="1200" b="1" i="0" u="none" baseline="0" dirty="0">
                <a:ea typeface="MS PGothic" charset="0"/>
              </a:rPr>
              <a:t>École</a:t>
            </a:r>
            <a:endParaRPr lang="x-none" sz="1200" dirty="0">
              <a:ea typeface="MS PGothic" charset="0"/>
            </a:endParaRPr>
          </a:p>
          <a:p>
            <a:pPr marL="0" lvl="1" indent="0" algn="l" rtl="0">
              <a:spcAft>
                <a:spcPts val="600"/>
              </a:spcAft>
              <a:buNone/>
              <a:defRPr/>
            </a:pPr>
            <a:r>
              <a:rPr lang="x-none" sz="1200" b="0" i="0" u="none" baseline="0" dirty="0">
                <a:ea typeface="MS PGothic" charset="0"/>
              </a:rPr>
              <a:t>Date de fin de l'enquête : </a:t>
            </a:r>
            <a:r>
              <a:rPr lang="x-none" sz="1200" b="1" i="0" u="none" baseline="0" dirty="0">
                <a:ea typeface="MS PGothic" charset="0"/>
              </a:rPr>
              <a:t>25 février 2014</a:t>
            </a:r>
            <a:endParaRPr lang="x-none" sz="1200" dirty="0">
              <a:ea typeface="MS PGothic" charset="0"/>
            </a:endParaRPr>
          </a:p>
          <a:p>
            <a:pPr marL="0" lvl="1" indent="0" algn="l" rtl="0">
              <a:spcAft>
                <a:spcPts val="600"/>
              </a:spcAft>
              <a:buNone/>
              <a:defRPr/>
            </a:pPr>
            <a:r>
              <a:rPr lang="x-none" sz="1200" b="0" i="0" u="none" baseline="0" dirty="0">
                <a:ea typeface="MS PGothic" charset="0"/>
              </a:rPr>
              <a:t>Tranche d'âge : </a:t>
            </a:r>
            <a:r>
              <a:rPr lang="x-none" sz="1200" b="1" i="0" u="none" baseline="0" dirty="0">
                <a:ea typeface="MS PGothic" charset="0"/>
              </a:rPr>
              <a:t>6-7</a:t>
            </a:r>
            <a:endParaRPr lang="x-none" sz="1200" dirty="0">
              <a:ea typeface="MS PGothic" charset="0"/>
            </a:endParaRPr>
          </a:p>
          <a:p>
            <a:pPr marL="0" lvl="1" indent="0" algn="l" rtl="0">
              <a:spcAft>
                <a:spcPts val="600"/>
              </a:spcAft>
              <a:buNone/>
              <a:defRPr/>
            </a:pPr>
            <a:r>
              <a:rPr lang="x-none" sz="1200" b="0" i="0" u="none" baseline="0" dirty="0">
                <a:ea typeface="MS PGothic" charset="0"/>
              </a:rPr>
              <a:t>Taille de l'échantillon ciblé : </a:t>
            </a:r>
            <a:r>
              <a:rPr lang="x-none" sz="1200" b="1" i="0" u="none" baseline="0" dirty="0">
                <a:ea typeface="MS PGothic" charset="0"/>
              </a:rPr>
              <a:t>1 539</a:t>
            </a:r>
            <a:endParaRPr lang="x-none" sz="1200" dirty="0">
              <a:ea typeface="MS PGothic" charset="0"/>
            </a:endParaRPr>
          </a:p>
          <a:p>
            <a:pPr marL="0" lvl="1" indent="0" algn="l" rtl="0">
              <a:spcAft>
                <a:spcPts val="600"/>
              </a:spcAft>
              <a:buNone/>
              <a:defRPr/>
            </a:pPr>
            <a:r>
              <a:rPr lang="x-none" sz="1200" b="0" i="0" u="none" baseline="0" dirty="0">
                <a:ea typeface="MS PGothic" charset="0"/>
              </a:rPr>
              <a:t>Taux de non-réponse estimé : </a:t>
            </a:r>
            <a:r>
              <a:rPr lang="x-none" sz="1200" b="1" i="0" u="none" baseline="0" dirty="0">
                <a:ea typeface="MS PGothic" charset="0"/>
              </a:rPr>
              <a:t>5</a:t>
            </a:r>
            <a:endParaRPr lang="x-none" sz="1200" dirty="0">
              <a:ea typeface="MS PGothic" charset="0"/>
            </a:endParaRPr>
          </a:p>
          <a:p>
            <a:pPr marL="0" lvl="1" indent="0" algn="l" rtl="0">
              <a:spcAft>
                <a:spcPts val="600"/>
              </a:spcAft>
              <a:buNone/>
              <a:defRPr/>
            </a:pPr>
            <a:r>
              <a:rPr lang="x-none" sz="1200" b="0" i="0" u="none" baseline="0" dirty="0">
                <a:ea typeface="MS PGothic" charset="0"/>
              </a:rPr>
              <a:t>Nombre actuel d'écoles ou d'AE ayant fait l'objet d'une enquête : </a:t>
            </a:r>
            <a:r>
              <a:rPr lang="x-none" sz="1200" b="1" i="0" u="none" baseline="0" dirty="0">
                <a:ea typeface="MS PGothic" charset="0"/>
              </a:rPr>
              <a:t>69</a:t>
            </a:r>
            <a:endParaRPr lang="x-none" sz="1200" dirty="0">
              <a:ea typeface="MS PGothic" charset="0"/>
            </a:endParaRPr>
          </a:p>
          <a:p>
            <a:pPr marL="0" lvl="1" indent="0" algn="l" rtl="0">
              <a:spcAft>
                <a:spcPts val="600"/>
              </a:spcAft>
              <a:buNone/>
              <a:defRPr/>
            </a:pPr>
            <a:r>
              <a:rPr lang="x-none" sz="1200" b="0" i="0" u="none" baseline="0" dirty="0">
                <a:ea typeface="MS PGothic" charset="0"/>
              </a:rPr>
              <a:t>Taille actuelle de l'échantillon testé - positif : </a:t>
            </a:r>
            <a:r>
              <a:rPr lang="x-none" sz="1200" b="1" i="0" u="none" baseline="0" dirty="0">
                <a:ea typeface="MS PGothic" charset="0"/>
              </a:rPr>
              <a:t>5</a:t>
            </a:r>
            <a:endParaRPr lang="x-none" sz="1200" dirty="0">
              <a:ea typeface="MS PGothic" charset="0"/>
            </a:endParaRPr>
          </a:p>
          <a:p>
            <a:pPr marL="0" lvl="1" indent="0" algn="l" rtl="0">
              <a:spcAft>
                <a:spcPts val="600"/>
              </a:spcAft>
              <a:buNone/>
              <a:defRPr/>
            </a:pPr>
            <a:r>
              <a:rPr lang="x-none" sz="1200" b="0" i="0" u="none" baseline="0" dirty="0">
                <a:ea typeface="MS PGothic" charset="0"/>
              </a:rPr>
              <a:t>Taux de non-réponse actuel - Absent : </a:t>
            </a:r>
            <a:r>
              <a:rPr lang="x-none" sz="1200" b="1" i="0" u="none" baseline="0" dirty="0">
                <a:ea typeface="MS PGothic" charset="0"/>
              </a:rPr>
              <a:t>29</a:t>
            </a:r>
          </a:p>
          <a:p>
            <a:pPr marL="0" lvl="1" indent="0" algn="l" rtl="0">
              <a:spcAft>
                <a:spcPts val="600"/>
              </a:spcAft>
              <a:buNone/>
              <a:defRPr/>
            </a:pPr>
            <a:r>
              <a:rPr lang="x-none" sz="1200" b="0" i="0" u="none" baseline="0" dirty="0"/>
              <a:t>Taux de non-réponse actuel -  impossible d'effectuer le test de diagnostic : </a:t>
            </a:r>
            <a:r>
              <a:rPr lang="x-none" sz="1200" b="1" i="0" u="none" baseline="0" dirty="0"/>
              <a:t>2</a:t>
            </a:r>
            <a:endParaRPr lang="x-none" sz="1200" dirty="0"/>
          </a:p>
          <a:p>
            <a:pPr marL="0" lvl="1" indent="0" algn="l" rtl="0">
              <a:spcAft>
                <a:spcPts val="600"/>
              </a:spcAft>
              <a:buNone/>
              <a:defRPr/>
            </a:pPr>
            <a:r>
              <a:rPr lang="x-none" sz="1200" b="0" i="0" u="none" baseline="0" dirty="0"/>
              <a:t>Nom UE : </a:t>
            </a:r>
            <a:r>
              <a:rPr lang="x-none" sz="1200" b="1" i="0" u="none" baseline="0" dirty="0"/>
              <a:t>Unité d'évaluation 1</a:t>
            </a:r>
            <a:r>
              <a:rPr lang="x-none" sz="1200" b="0" i="0" u="none" baseline="0" dirty="0"/>
              <a:t> (sélectionner)</a:t>
            </a:r>
          </a:p>
          <a:p>
            <a:pPr marL="0" lvl="1" indent="0" algn="l" rtl="0">
              <a:spcAft>
                <a:spcPts val="600"/>
              </a:spcAft>
              <a:buNone/>
              <a:defRPr/>
            </a:pPr>
            <a:r>
              <a:rPr lang="x-none" sz="1200" b="0" i="0" u="none" baseline="0" dirty="0"/>
              <a:t>Superficie totale de l'UE (km</a:t>
            </a:r>
            <a:r>
              <a:rPr lang="x-none" sz="1200" b="0" i="0" u="none" baseline="30000" dirty="0"/>
              <a:t>2</a:t>
            </a:r>
            <a:r>
              <a:rPr lang="x-none" sz="1200" b="0" i="0" u="none" baseline="0" dirty="0"/>
              <a:t>)</a:t>
            </a:r>
          </a:p>
          <a:p>
            <a:pPr marL="0" lvl="1" indent="0" algn="l" rtl="0">
              <a:spcAft>
                <a:spcPts val="600"/>
              </a:spcAft>
              <a:buNone/>
              <a:defRPr/>
            </a:pPr>
            <a:r>
              <a:rPr lang="x-none" sz="1200" b="0" i="0" u="none" baseline="0" dirty="0"/>
              <a:t>Nombre de tournées de CP terminées avant la mise en œuvre de l'enquête </a:t>
            </a:r>
            <a:r>
              <a:rPr lang="x-none" sz="1200" b="1" i="0" u="none" baseline="0" dirty="0"/>
              <a:t>6</a:t>
            </a:r>
            <a:endParaRPr lang="x-none" sz="1200" dirty="0"/>
          </a:p>
          <a:p>
            <a:pPr marL="0" lvl="1" indent="0" algn="l" rtl="0">
              <a:spcAft>
                <a:spcPts val="600"/>
              </a:spcAft>
              <a:buNone/>
              <a:defRPr/>
            </a:pPr>
            <a:r>
              <a:rPr lang="x-none" sz="1200" b="0" i="0" u="none" baseline="0" dirty="0"/>
              <a:t>Vecteur prédominant dans l'UE : </a:t>
            </a:r>
            <a:r>
              <a:rPr lang="x-none" sz="1200" b="1" i="0" u="none" baseline="0" dirty="0"/>
              <a:t>Anophèles</a:t>
            </a:r>
            <a:endParaRPr lang="x-none" sz="1200" dirty="0"/>
          </a:p>
          <a:p>
            <a:pPr marL="0" lvl="1" indent="0" algn="l" rtl="0">
              <a:spcAft>
                <a:spcPts val="600"/>
              </a:spcAft>
              <a:buNone/>
              <a:defRPr/>
            </a:pPr>
            <a:r>
              <a:rPr lang="x-none" sz="1200" b="0" i="0" u="none" baseline="0" dirty="0"/>
              <a:t>Année du TMM effectif le plus récent : </a:t>
            </a:r>
            <a:r>
              <a:rPr lang="x-none" sz="1200" b="1" i="0" u="none" baseline="0" dirty="0"/>
              <a:t>2007</a:t>
            </a:r>
            <a:endParaRPr lang="x-none" sz="1200" dirty="0"/>
          </a:p>
          <a:p>
            <a:pPr marL="0" lvl="1" indent="0" algn="l" rtl="0">
              <a:spcAft>
                <a:spcPts val="600"/>
              </a:spcAft>
              <a:buNone/>
              <a:defRPr/>
            </a:pPr>
            <a:r>
              <a:rPr lang="x-none" sz="1200" b="0" i="0" u="none" baseline="0" dirty="0"/>
              <a:t>Objectif de l'EET : </a:t>
            </a:r>
            <a:r>
              <a:rPr lang="x-none" sz="1200" b="1" i="0" u="none" baseline="0" dirty="0"/>
              <a:t>Arrêt du TMM</a:t>
            </a:r>
            <a:endParaRPr lang="x-none" sz="1200" dirty="0"/>
          </a:p>
          <a:p>
            <a:pPr marL="0" lvl="1" indent="0" algn="l" rtl="0">
              <a:spcAft>
                <a:spcPts val="600"/>
              </a:spcAft>
              <a:buNone/>
              <a:defRPr/>
            </a:pPr>
            <a:r>
              <a:rPr lang="x-none" sz="1200" b="0" i="0" u="none" baseline="0" dirty="0"/>
              <a:t>Test de diagnostic : </a:t>
            </a:r>
            <a:r>
              <a:rPr lang="x-none" sz="1200" b="1" i="0" u="none" baseline="0" dirty="0"/>
              <a:t>ICT</a:t>
            </a:r>
            <a:endParaRPr lang="x-none" sz="1200" dirty="0"/>
          </a:p>
          <a:p>
            <a:pPr marL="0" lvl="1" indent="0" algn="l" rtl="0">
              <a:spcAft>
                <a:spcPts val="600"/>
              </a:spcAft>
              <a:buNone/>
              <a:defRPr/>
            </a:pPr>
            <a:r>
              <a:rPr lang="x-none" sz="1200" b="0" i="0" u="none" baseline="0" dirty="0"/>
              <a:t>Date de début de l'enquête : </a:t>
            </a:r>
            <a:r>
              <a:rPr lang="x-none" sz="1200" b="1" i="0" u="none" baseline="0" dirty="0"/>
              <a:t>1</a:t>
            </a:r>
            <a:r>
              <a:rPr lang="x-none" sz="1200" b="1" i="0" u="none" baseline="30000" dirty="0"/>
              <a:t>er</a:t>
            </a:r>
            <a:r>
              <a:rPr lang="x-none" sz="1200" b="1" i="0" u="none" baseline="0" dirty="0"/>
              <a:t> février 2014</a:t>
            </a:r>
            <a:endParaRPr lang="x-none" sz="1200" dirty="0"/>
          </a:p>
          <a:p>
            <a:pPr marL="0" lvl="1" indent="0" algn="l" rtl="0">
              <a:spcAft>
                <a:spcPts val="600"/>
              </a:spcAft>
              <a:buNone/>
              <a:defRPr/>
            </a:pPr>
            <a:r>
              <a:rPr lang="x-none" sz="1200" b="0" i="0" u="none" baseline="0" dirty="0"/>
              <a:t>Type d'enquête : </a:t>
            </a:r>
            <a:r>
              <a:rPr lang="x-none" sz="1200" b="1" i="0" u="none" baseline="0" dirty="0"/>
              <a:t>Grappe</a:t>
            </a:r>
            <a:endParaRPr lang="x-none" sz="1200" dirty="0"/>
          </a:p>
          <a:p>
            <a:pPr marL="0" lvl="1" indent="0" algn="l" rtl="0">
              <a:spcAft>
                <a:spcPts val="600"/>
              </a:spcAft>
              <a:buNone/>
              <a:defRPr/>
            </a:pPr>
            <a:r>
              <a:rPr lang="x-none" sz="1200" b="0" i="0" u="none" baseline="0" dirty="0"/>
              <a:t>Nombre actuel d'écoles ou d'AE ciblées : </a:t>
            </a:r>
            <a:r>
              <a:rPr lang="x-none" sz="1200" b="1" i="0" u="none" baseline="0" dirty="0"/>
              <a:t>69</a:t>
            </a:r>
            <a:endParaRPr lang="x-none" sz="1200" dirty="0"/>
          </a:p>
          <a:p>
            <a:pPr marL="0" lvl="1" indent="0" algn="l" rtl="0">
              <a:spcAft>
                <a:spcPts val="600"/>
              </a:spcAft>
              <a:buNone/>
              <a:defRPr/>
            </a:pPr>
            <a:r>
              <a:rPr lang="x-none" sz="1200" b="0" i="0" u="none" baseline="0" dirty="0"/>
              <a:t>Valeur critique d'arrêt : </a:t>
            </a:r>
            <a:r>
              <a:rPr lang="x-none" sz="1200" b="1" i="0" u="none" baseline="0" dirty="0"/>
              <a:t>18</a:t>
            </a:r>
            <a:endParaRPr lang="x-none" sz="1200" dirty="0"/>
          </a:p>
          <a:p>
            <a:pPr marL="0" lvl="1" indent="0" algn="l" rtl="0">
              <a:spcAft>
                <a:spcPts val="600"/>
              </a:spcAft>
              <a:buNone/>
              <a:defRPr/>
            </a:pPr>
            <a:r>
              <a:rPr lang="x-none" sz="1200" b="0" i="0" u="none" baseline="0" dirty="0"/>
              <a:t>Intervalle d'échantillonnage : </a:t>
            </a:r>
          </a:p>
          <a:p>
            <a:pPr marL="0" lvl="1" indent="0" algn="l" rtl="0">
              <a:spcAft>
                <a:spcPts val="600"/>
              </a:spcAft>
              <a:buNone/>
              <a:defRPr/>
            </a:pPr>
            <a:r>
              <a:rPr lang="x-none" sz="1200" b="0" i="0" u="none" baseline="0" dirty="0"/>
              <a:t>Taille actuelle de l'échantillon testé : </a:t>
            </a:r>
            <a:r>
              <a:rPr lang="x-none" sz="1200" b="1" i="0" u="none" baseline="0" dirty="0"/>
              <a:t>1 545</a:t>
            </a:r>
            <a:endParaRPr lang="x-none" sz="1200" dirty="0"/>
          </a:p>
          <a:p>
            <a:pPr marL="0" lvl="1" indent="0" algn="l" rtl="0">
              <a:spcAft>
                <a:spcPts val="600"/>
              </a:spcAft>
              <a:buNone/>
              <a:defRPr/>
            </a:pPr>
            <a:r>
              <a:rPr lang="x-none" sz="1200" b="0" i="0" u="none" baseline="0" dirty="0"/>
              <a:t>Taille actuelle de l'échantillon testé - négatif : </a:t>
            </a:r>
            <a:r>
              <a:rPr lang="x-none" sz="1200" b="1" i="0" u="none" baseline="0" dirty="0"/>
              <a:t>1 505</a:t>
            </a:r>
          </a:p>
          <a:p>
            <a:pPr marL="0" lvl="1" indent="0" algn="l" rtl="0">
              <a:spcAft>
                <a:spcPts val="600"/>
              </a:spcAft>
              <a:buNone/>
              <a:defRPr/>
            </a:pPr>
            <a:r>
              <a:rPr lang="x-none" sz="1200" b="0" i="0" u="none" baseline="0" dirty="0"/>
              <a:t>Taux de non-réponse actuel - refus ou absence de consentement : </a:t>
            </a:r>
            <a:r>
              <a:rPr lang="x-none" sz="1200" b="1" i="0" u="none" baseline="0" dirty="0"/>
              <a:t>9</a:t>
            </a:r>
          </a:p>
          <a:p>
            <a:pPr marL="0" lvl="1" indent="0" algn="l" rtl="0">
              <a:spcAft>
                <a:spcPts val="600"/>
              </a:spcAft>
              <a:buNone/>
              <a:defRPr/>
            </a:pPr>
            <a:r>
              <a:rPr lang="x-none" sz="1200" b="0" i="0" u="none" baseline="0" dirty="0"/>
              <a:t>Taux de non-réponse actuel - total : </a:t>
            </a:r>
            <a:r>
              <a:rPr lang="x-none" sz="1200" b="1" i="0" u="none" baseline="0" dirty="0"/>
              <a:t>40</a:t>
            </a:r>
            <a:endParaRPr lang="x-none" sz="1200" dirty="0"/>
          </a:p>
        </p:txBody>
      </p:sp>
    </p:spTree>
    <p:extLst>
      <p:ext uri="{BB962C8B-B14F-4D97-AF65-F5344CB8AC3E}">
        <p14:creationId xmlns:p14="http://schemas.microsoft.com/office/powerpoint/2010/main" val="26447083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924800" cy="3733800"/>
          </a:xfrm>
        </p:spPr>
        <p:txBody>
          <a:bodyPr numCol="2">
            <a:noAutofit/>
          </a:bodyPr>
          <a:lstStyle/>
          <a:p>
            <a:pPr marL="0" lvl="1" indent="0" algn="l" rtl="0">
              <a:spcAft>
                <a:spcPts val="600"/>
              </a:spcAft>
              <a:buNone/>
              <a:defRPr/>
            </a:pPr>
            <a:r>
              <a:rPr lang="x-none" sz="1200" b="0" i="0" u="none" baseline="0" dirty="0"/>
              <a:t>Taux de non-réponse actuel - total (%) : </a:t>
            </a:r>
            <a:r>
              <a:rPr lang="x-none" sz="1200" b="1" i="0" u="none" baseline="0" dirty="0"/>
              <a:t>2,5</a:t>
            </a:r>
          </a:p>
          <a:p>
            <a:pPr marL="0" lvl="1" indent="0" algn="l" rtl="0">
              <a:spcAft>
                <a:spcPts val="600"/>
              </a:spcAft>
              <a:buNone/>
              <a:defRPr/>
            </a:pPr>
            <a:r>
              <a:rPr lang="x-none" sz="1200" b="0" i="0" u="none" baseline="0" dirty="0"/>
              <a:t>Échéancier et ressources de l'EET - Date de début : </a:t>
            </a:r>
            <a:r>
              <a:rPr lang="x-none" sz="1200" b="1" i="0" u="none" baseline="0" dirty="0"/>
              <a:t>1</a:t>
            </a:r>
            <a:r>
              <a:rPr lang="x-none" sz="1200" b="1" i="0" u="none" baseline="30000" dirty="0"/>
              <a:t>er</a:t>
            </a:r>
            <a:r>
              <a:rPr lang="x-none" sz="1200" b="1" i="0" u="none" baseline="0" dirty="0"/>
              <a:t> février 2014</a:t>
            </a:r>
            <a:r>
              <a:rPr lang="x-none" sz="1200" b="0" i="0" u="none" baseline="0" dirty="0"/>
              <a:t> </a:t>
            </a:r>
          </a:p>
          <a:p>
            <a:pPr marL="0" lvl="1" indent="0" algn="l" rtl="0">
              <a:spcAft>
                <a:spcPts val="600"/>
              </a:spcAft>
              <a:buNone/>
              <a:defRPr/>
            </a:pPr>
            <a:r>
              <a:rPr lang="x-none" sz="1200" b="0" i="0" u="none" baseline="0" dirty="0"/>
              <a:t>Échéancier et ressources de l'EET – </a:t>
            </a:r>
            <a:r>
              <a:rPr lang="fr-CA" sz="1200" dirty="0"/>
              <a:t>                             </a:t>
            </a:r>
            <a:r>
              <a:rPr lang="x-none" sz="1200" b="0" i="0" u="none" baseline="0" dirty="0"/>
              <a:t>Coût actuel : </a:t>
            </a:r>
            <a:r>
              <a:rPr lang="x-none" sz="1200" b="1" i="0" u="none" baseline="0" dirty="0"/>
              <a:t>75 000</a:t>
            </a:r>
          </a:p>
          <a:p>
            <a:pPr marL="0" lvl="1" indent="0" algn="l" rtl="0">
              <a:spcAft>
                <a:spcPts val="600"/>
              </a:spcAft>
              <a:buNone/>
              <a:defRPr/>
            </a:pPr>
            <a:r>
              <a:rPr lang="x-none" sz="1200" b="0" i="0" u="none" baseline="0" dirty="0"/>
              <a:t>Échéancier et ressources de l'EET - Source de financement : </a:t>
            </a:r>
            <a:r>
              <a:rPr lang="x-none" sz="1200" b="1" i="0" u="none" baseline="0" dirty="0"/>
              <a:t>Ministère de la Santé</a:t>
            </a:r>
          </a:p>
          <a:p>
            <a:pPr marL="0" lvl="1" indent="0" algn="l" rtl="0">
              <a:spcAft>
                <a:spcPts val="600"/>
              </a:spcAft>
              <a:buNone/>
              <a:defRPr/>
            </a:pPr>
            <a:r>
              <a:rPr lang="x-none" sz="1200" b="0" i="0" u="none" baseline="0" dirty="0"/>
              <a:t>Si mise en œuvre d'une EET dans les écoles, classe(s) avec une majorité d'enfants âgés de 6 à 7 ans : </a:t>
            </a:r>
            <a:r>
              <a:rPr lang="x-none" sz="1200" b="1" i="0" u="none" baseline="0" dirty="0"/>
              <a:t>1 et 2</a:t>
            </a:r>
          </a:p>
          <a:p>
            <a:pPr marL="0" lvl="1" indent="0" algn="l" rtl="0">
              <a:spcAft>
                <a:spcPts val="600"/>
              </a:spcAft>
              <a:buNone/>
              <a:defRPr/>
            </a:pPr>
            <a:r>
              <a:rPr lang="x-none" sz="1200" b="0" i="0" u="none" baseline="0" dirty="0"/>
              <a:t>Si mise en œuvre d'une EET dans les écoles, nombre total d'écoles primaires dans l'UE : </a:t>
            </a:r>
            <a:r>
              <a:rPr lang="x-none" sz="1200" b="1" i="0" u="none" baseline="0" dirty="0"/>
              <a:t>116</a:t>
            </a:r>
          </a:p>
          <a:p>
            <a:pPr marL="0" lvl="1" indent="0" algn="l" rtl="0">
              <a:spcAft>
                <a:spcPts val="600"/>
              </a:spcAft>
              <a:buNone/>
              <a:defRPr/>
            </a:pPr>
            <a:r>
              <a:rPr lang="x-none" sz="1200" b="0" i="0" u="none" baseline="0" dirty="0"/>
              <a:t>Si mise en œuvre d'une EET dans les communautés, nombre total d'aires d'énumération dans l'UE : </a:t>
            </a:r>
            <a:r>
              <a:rPr lang="x-none" sz="1200" b="1" i="0" u="none" baseline="0" dirty="0"/>
              <a:t>Ne rien inscrire</a:t>
            </a:r>
          </a:p>
          <a:p>
            <a:pPr marL="0" lvl="1" indent="0" algn="l" rtl="0">
              <a:spcAft>
                <a:spcPts val="600"/>
              </a:spcAft>
              <a:buNone/>
              <a:defRPr/>
            </a:pPr>
            <a:endParaRPr lang="x-none" sz="1200" dirty="0"/>
          </a:p>
          <a:p>
            <a:pPr marL="0" lvl="1" indent="0" algn="l" rtl="0">
              <a:spcAft>
                <a:spcPts val="600"/>
              </a:spcAft>
              <a:buNone/>
              <a:defRPr/>
            </a:pPr>
            <a:r>
              <a:rPr lang="x-none" sz="1200" b="0" i="0" u="none" baseline="0" dirty="0"/>
              <a:t>Seuil de coupure : </a:t>
            </a:r>
            <a:r>
              <a:rPr lang="x-none" sz="1200" b="1" i="0" u="none" baseline="0" dirty="0"/>
              <a:t>Arrêt du TMM</a:t>
            </a:r>
            <a:endParaRPr lang="x-none" sz="1200" dirty="0"/>
          </a:p>
          <a:p>
            <a:pPr marL="0" lvl="1" indent="0" algn="l" rtl="0">
              <a:spcAft>
                <a:spcPts val="600"/>
              </a:spcAft>
              <a:buNone/>
              <a:defRPr/>
            </a:pPr>
            <a:r>
              <a:rPr lang="x-none" sz="1200" b="0" i="0" u="none" baseline="0" dirty="0"/>
              <a:t>Échéancier et ressources de l'EET - Nombre de journées nécessaires pour l'enquête : </a:t>
            </a:r>
            <a:r>
              <a:rPr lang="x-none" sz="1200" b="1" i="0" u="none" baseline="0" dirty="0"/>
              <a:t>25 jours</a:t>
            </a:r>
            <a:endParaRPr lang="x-none" sz="1200" dirty="0"/>
          </a:p>
          <a:p>
            <a:pPr marL="0" lvl="1" indent="0" algn="l" rtl="0">
              <a:spcAft>
                <a:spcPts val="600"/>
              </a:spcAft>
              <a:buNone/>
              <a:defRPr/>
            </a:pPr>
            <a:r>
              <a:rPr lang="x-none" sz="1200" b="0" i="0" u="none" baseline="0" dirty="0"/>
              <a:t>Échéancier et ressources de l'EET - Devise du coût actuel : </a:t>
            </a:r>
            <a:r>
              <a:rPr lang="x-none" sz="1200" b="1" i="0" u="none" baseline="0" dirty="0"/>
              <a:t>Dollard US</a:t>
            </a:r>
          </a:p>
          <a:p>
            <a:pPr marL="0" lvl="1" indent="0" algn="l" rtl="0">
              <a:spcAft>
                <a:spcPts val="600"/>
              </a:spcAft>
              <a:buNone/>
              <a:defRPr/>
            </a:pPr>
            <a:r>
              <a:rPr lang="x-none" sz="1200" b="0" i="0" u="none" baseline="0" dirty="0"/>
              <a:t>Échéancier et ressources de l'EET - Nombre de tests ICT ou Brugia Rapid utilisés : </a:t>
            </a:r>
            <a:r>
              <a:rPr lang="x-none" sz="1200" b="1" i="0" u="none" baseline="0" dirty="0"/>
              <a:t>1 530</a:t>
            </a:r>
          </a:p>
          <a:p>
            <a:pPr marL="0" lvl="1" indent="0" algn="l" rtl="0">
              <a:spcAft>
                <a:spcPts val="600"/>
              </a:spcAft>
              <a:buNone/>
              <a:defRPr/>
            </a:pPr>
            <a:r>
              <a:rPr lang="x-none" sz="1200" b="0" i="0" u="none" baseline="0" dirty="0"/>
              <a:t>Si mise en œuvre d'une EET dans les écoles, nombre total d'enfants dans la (les) classe(s) sélectionnées dans l'UE : </a:t>
            </a:r>
            <a:r>
              <a:rPr lang="x-none" sz="1200" b="1" i="0" u="none" baseline="0" dirty="0"/>
              <a:t>3 700</a:t>
            </a:r>
          </a:p>
          <a:p>
            <a:pPr marL="0" lvl="1" indent="0" algn="l" rtl="0">
              <a:spcAft>
                <a:spcPts val="600"/>
              </a:spcAft>
              <a:buNone/>
              <a:defRPr/>
            </a:pPr>
            <a:r>
              <a:rPr lang="x-none" sz="1200" b="0" i="0" u="none" baseline="0" dirty="0"/>
              <a:t>Si mise en œuvre d'une EET dans les communautés, nombre total d'enfants âgés de 6 à 7 ans dans l'UE : </a:t>
            </a:r>
            <a:r>
              <a:rPr lang="x-none" sz="1200" b="1" i="0" u="none" baseline="0" dirty="0"/>
              <a:t>Ne rien inscrire</a:t>
            </a:r>
          </a:p>
          <a:p>
            <a:pPr marL="0" lvl="1" indent="0" algn="l" rtl="0">
              <a:spcAft>
                <a:spcPts val="600"/>
              </a:spcAft>
              <a:buNone/>
              <a:defRPr/>
            </a:pPr>
            <a:r>
              <a:rPr lang="x-none" sz="1200" b="0" i="0" u="none" baseline="0" dirty="0"/>
              <a:t>Donateurs/Partenaires : </a:t>
            </a:r>
            <a:r>
              <a:rPr lang="x-none" sz="1200" b="1" i="0" u="none" baseline="0" dirty="0"/>
              <a:t>CDC</a:t>
            </a:r>
            <a:r>
              <a:rPr lang="x-none" sz="1200" b="0" i="0" u="none" baseline="0" dirty="0"/>
              <a:t> (ajouter)</a:t>
            </a:r>
          </a:p>
        </p:txBody>
      </p:sp>
      <p:sp>
        <p:nvSpPr>
          <p:cNvPr id="4" name="TextBox 3"/>
          <p:cNvSpPr txBox="1"/>
          <p:nvPr/>
        </p:nvSpPr>
        <p:spPr>
          <a:xfrm>
            <a:off x="914400" y="4800600"/>
            <a:ext cx="6400800" cy="507831"/>
          </a:xfrm>
          <a:prstGeom prst="rect">
            <a:avLst/>
          </a:prstGeom>
          <a:noFill/>
        </p:spPr>
        <p:txBody>
          <a:bodyPr wrap="square" rtlCol="0">
            <a:spAutoFit/>
          </a:bodyPr>
          <a:lstStyle/>
          <a:p>
            <a:pPr marL="0" lvl="1" algn="l" rtl="0">
              <a:spcAft>
                <a:spcPts val="600"/>
              </a:spcAft>
            </a:pPr>
            <a:r>
              <a:rPr lang="x-none" sz="1100" b="1" i="0" u="none" baseline="0">
                <a:solidFill>
                  <a:srgbClr val="17375D"/>
                </a:solidFill>
                <a:latin typeface="Segoe UI Semibold" pitchFamily="34" charset="0"/>
                <a:ea typeface="Segoe UI" pitchFamily="34" charset="0"/>
                <a:cs typeface="Segoe UI" pitchFamily="34" charset="0"/>
              </a:rPr>
              <a:t>Une fois terminé, cliquez sur </a:t>
            </a:r>
            <a:r>
              <a:rPr lang="x-none" sz="1100" b="1" i="0" u="none" baseline="0">
                <a:solidFill>
                  <a:srgbClr val="17375D"/>
                </a:solidFill>
                <a:latin typeface="Segoe UI" pitchFamily="34" charset="0"/>
                <a:ea typeface="Segoe UI" pitchFamily="34" charset="0"/>
                <a:cs typeface="Segoe UI" pitchFamily="34" charset="0"/>
              </a:rPr>
              <a:t>Enregistrer</a:t>
            </a:r>
          </a:p>
          <a:p>
            <a:pPr marL="0" lvl="1" algn="l" rtl="0"/>
            <a:r>
              <a:rPr lang="x-none" sz="1100" b="1" i="0" u="none" baseline="0">
                <a:solidFill>
                  <a:srgbClr val="17375D"/>
                </a:solidFill>
                <a:latin typeface="Segoe UI Semibold" pitchFamily="34" charset="0"/>
                <a:ea typeface="Segoe UI" pitchFamily="34" charset="0"/>
                <a:cs typeface="Segoe UI" pitchFamily="34" charset="0"/>
              </a:rPr>
              <a:t>Trouvez le formulaire d'enquête que vous venez de saisir dans la boîte de liste de l'enquête pour Kora et Lusson</a:t>
            </a:r>
            <a:endParaRPr lang="x-none" sz="1100" b="1"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29593460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000" b="1" i="0" u="none" baseline="0"/>
              <a:t>Saisir les enquêtes sur le site sentinelle/de contrôle </a:t>
            </a:r>
            <a:r>
              <a:rPr lang="x-none" sz="2000"/>
              <a:t/>
            </a:r>
            <a:br>
              <a:rPr lang="x-none" sz="2000"/>
            </a:br>
            <a:r>
              <a:rPr lang="x-none" sz="2000" b="1" i="0" u="none" baseline="0"/>
              <a:t>ponctuel pour la schistosomiase</a:t>
            </a:r>
          </a:p>
        </p:txBody>
      </p:sp>
      <p:sp>
        <p:nvSpPr>
          <p:cNvPr id="2" name="Text Placeholder 1"/>
          <p:cNvSpPr>
            <a:spLocks noGrp="1"/>
          </p:cNvSpPr>
          <p:nvPr>
            <p:ph type="body" sz="quarter" idx="10"/>
          </p:nvPr>
        </p:nvSpPr>
        <p:spPr>
          <a:xfrm>
            <a:off x="762000" y="1222380"/>
            <a:ext cx="7315200" cy="5181600"/>
          </a:xfrm>
        </p:spPr>
        <p:txBody>
          <a:bodyPr>
            <a:noAutofit/>
          </a:bodyPr>
          <a:lstStyle/>
          <a:p>
            <a:pPr marL="457200" indent="-457200" algn="l" rtl="0">
              <a:spcAft>
                <a:spcPts val="600"/>
              </a:spcAft>
              <a:buAutoNum type="arabicPeriod"/>
            </a:pPr>
            <a:r>
              <a:rPr lang="x-none" sz="1400" b="0" i="0" u="none" baseline="0" dirty="0"/>
              <a:t>Sélectionnez </a:t>
            </a:r>
            <a:r>
              <a:rPr lang="x-none" sz="1400" b="1" i="0" u="none" baseline="0" dirty="0"/>
              <a:t>Lusson</a:t>
            </a:r>
            <a:r>
              <a:rPr lang="x-none" sz="1400" b="0" i="0" u="none" baseline="0" dirty="0"/>
              <a:t> à partir de l'arborescence de l'unité administrative.</a:t>
            </a:r>
          </a:p>
          <a:p>
            <a:pPr algn="l" rtl="0">
              <a:spcAft>
                <a:spcPts val="600"/>
              </a:spcAft>
            </a:pPr>
            <a:r>
              <a:rPr lang="x-none" sz="1400" b="0" i="0" u="none" baseline="0" dirty="0"/>
              <a:t>À partir de la liste déroulante Enquête, choisissez </a:t>
            </a:r>
            <a:r>
              <a:rPr lang="x-none" sz="1400" b="1" i="0" u="none" baseline="0" dirty="0"/>
              <a:t>Enquête du site sentinelle/ Enquête ponctuelle du site de schistosomiase.</a:t>
            </a:r>
          </a:p>
          <a:p>
            <a:pPr marL="457200" indent="-457200" algn="l" rtl="0">
              <a:spcAft>
                <a:spcPts val="600"/>
              </a:spcAft>
              <a:buAutoNum type="arabicPeriod"/>
            </a:pPr>
            <a:r>
              <a:rPr lang="x-none" sz="1400" b="0" i="0" u="none" baseline="0" dirty="0"/>
              <a:t>Choisissez </a:t>
            </a:r>
            <a:r>
              <a:rPr lang="x-none" sz="1400" b="1" i="0" u="none" baseline="0" dirty="0"/>
              <a:t>District</a:t>
            </a:r>
            <a:r>
              <a:rPr lang="x-none" sz="1400" b="0" i="0" u="none" baseline="0" dirty="0"/>
              <a:t> comme Niveau de mise en œuvre.</a:t>
            </a:r>
          </a:p>
          <a:p>
            <a:pPr marL="457200" indent="-457200" algn="l" rtl="0">
              <a:buAutoNum type="arabicPeriod"/>
            </a:pPr>
            <a:r>
              <a:rPr lang="x-none" sz="1400" b="0" i="0" u="none" baseline="0" dirty="0"/>
              <a:t>Sélectionnez les districts suivants pour l'enquête :</a:t>
            </a:r>
          </a:p>
          <a:p>
            <a:pPr marL="742950" lvl="2" indent="-285750" algn="l" rtl="0">
              <a:buSzPct val="100000"/>
              <a:buFont typeface="Wingdings" charset="2"/>
              <a:buChar char="§"/>
            </a:pPr>
            <a:r>
              <a:rPr lang="x-none" sz="1400" b="1" i="0" u="none" baseline="0" dirty="0"/>
              <a:t>Kora </a:t>
            </a:r>
            <a:r>
              <a:rPr lang="x-none" sz="1400" b="0" i="0" u="none" baseline="0" dirty="0"/>
              <a:t>(dans la province Nord)</a:t>
            </a:r>
          </a:p>
          <a:p>
            <a:pPr marL="457200" indent="-457200" algn="l" rtl="0">
              <a:spcAft>
                <a:spcPts val="600"/>
              </a:spcAft>
              <a:buAutoNum type="arabicPeriod"/>
            </a:pPr>
            <a:r>
              <a:rPr lang="x-none" sz="1400" b="0" i="0" u="none" baseline="0" dirty="0"/>
              <a:t>Cliquez sur </a:t>
            </a:r>
            <a:r>
              <a:rPr lang="x-none" sz="1400" b="1" i="0" u="none" baseline="0" dirty="0"/>
              <a:t>Sélectionner.</a:t>
            </a:r>
          </a:p>
          <a:p>
            <a:pPr marL="457200" indent="-457200" algn="l" rtl="0">
              <a:spcAft>
                <a:spcPts val="600"/>
              </a:spcAft>
              <a:buAutoNum type="arabicPeriod"/>
            </a:pPr>
            <a:r>
              <a:rPr lang="x-none" sz="1400" b="0" i="0" u="none" baseline="0" dirty="0"/>
              <a:t>Saisissez le type de site : </a:t>
            </a:r>
            <a:r>
              <a:rPr lang="x-none" sz="1400" b="1" i="0" u="none" baseline="0" dirty="0"/>
              <a:t>Sentinelle</a:t>
            </a:r>
            <a:endParaRPr lang="fr-CA" sz="1400" b="1" i="0" u="none" baseline="0" dirty="0"/>
          </a:p>
          <a:p>
            <a:pPr>
              <a:spcAft>
                <a:spcPts val="600"/>
              </a:spcAft>
            </a:pPr>
            <a:r>
              <a:rPr lang="en-US" sz="1400" dirty="0" err="1"/>
              <a:t>Cliquez</a:t>
            </a:r>
            <a:r>
              <a:rPr lang="en-US" sz="1400" dirty="0"/>
              <a:t> </a:t>
            </a:r>
            <a:r>
              <a:rPr lang="en-US" sz="1400" dirty="0" err="1"/>
              <a:t>sur</a:t>
            </a:r>
            <a:r>
              <a:rPr lang="en-US" sz="1400" dirty="0"/>
              <a:t> &lt; </a:t>
            </a:r>
            <a:r>
              <a:rPr lang="en-US" sz="1400" dirty="0" err="1"/>
              <a:t>Ajouter</a:t>
            </a:r>
            <a:r>
              <a:rPr lang="en-US" sz="1400" dirty="0"/>
              <a:t>/modifier/</a:t>
            </a:r>
            <a:r>
              <a:rPr lang="en-US" sz="1400" dirty="0" err="1"/>
              <a:t>supprimer</a:t>
            </a:r>
            <a:r>
              <a:rPr lang="en-US" sz="1400" dirty="0"/>
              <a:t> le site </a:t>
            </a:r>
            <a:r>
              <a:rPr lang="en-US" sz="1400" dirty="0" err="1"/>
              <a:t>sentinelle</a:t>
            </a:r>
            <a:r>
              <a:rPr lang="en-US" sz="1400" dirty="0"/>
              <a:t>&gt;</a:t>
            </a:r>
          </a:p>
          <a:p>
            <a:pPr marL="0" indent="0" algn="l" rtl="0">
              <a:spcAft>
                <a:spcPts val="600"/>
              </a:spcAft>
              <a:buNone/>
            </a:pPr>
            <a:endParaRPr lang="x-none" sz="1400" b="1" i="0" u="none" baseline="0" dirty="0"/>
          </a:p>
          <a:p>
            <a:pPr marL="457200" indent="-457200" algn="l" rtl="0">
              <a:spcAft>
                <a:spcPts val="600"/>
              </a:spcAft>
              <a:buAutoNum type="arabicPeriod"/>
            </a:pPr>
            <a:r>
              <a:rPr lang="x-none" sz="1400" b="0" i="0" u="none" baseline="0" dirty="0"/>
              <a:t>Cliquez sur </a:t>
            </a:r>
            <a:r>
              <a:rPr lang="x-none" sz="1400" b="1" i="0" u="none" baseline="0" dirty="0"/>
              <a:t>Ajouter un nouveau site</a:t>
            </a:r>
            <a:r>
              <a:rPr lang="x-none" sz="1400" b="0" i="0" u="none" baseline="0" dirty="0"/>
              <a:t> </a:t>
            </a:r>
            <a:endParaRPr lang="fr-CA" sz="1400" dirty="0"/>
          </a:p>
          <a:p>
            <a:pPr marL="457200" indent="-457200" algn="l" rtl="0">
              <a:spcAft>
                <a:spcPts val="600"/>
              </a:spcAft>
              <a:buAutoNum type="arabicPeriod"/>
            </a:pPr>
            <a:r>
              <a:rPr lang="x-none" sz="1400" b="0" i="0" u="none" baseline="0" dirty="0"/>
              <a:t>Nom du site : </a:t>
            </a:r>
            <a:r>
              <a:rPr lang="x-none" sz="1400" b="1" i="0" u="none" baseline="0" dirty="0"/>
              <a:t>Principale école :    </a:t>
            </a:r>
          </a:p>
          <a:p>
            <a:pPr marL="457200" indent="-457200" algn="l" rtl="0">
              <a:spcAft>
                <a:spcPts val="600"/>
              </a:spcAft>
              <a:buAutoNum type="arabicPeriod"/>
            </a:pPr>
            <a:r>
              <a:rPr lang="x-none" sz="1400" b="0" i="0" u="none" baseline="0" dirty="0"/>
              <a:t>Latitude : </a:t>
            </a:r>
            <a:r>
              <a:rPr lang="x-none" sz="1400" b="1" i="0" u="none" baseline="0" dirty="0"/>
              <a:t>10</a:t>
            </a:r>
            <a:r>
              <a:rPr lang="x-none" sz="1400" b="0" i="0" u="none" baseline="0" dirty="0"/>
              <a:t>	</a:t>
            </a:r>
            <a:endParaRPr lang="x-none" sz="1400" dirty="0"/>
          </a:p>
          <a:p>
            <a:pPr marL="457200" indent="-457200" algn="l" rtl="0">
              <a:spcAft>
                <a:spcPts val="600"/>
              </a:spcAft>
              <a:buAutoNum type="arabicPeriod"/>
            </a:pPr>
            <a:r>
              <a:rPr lang="x-none" sz="1400" b="0" i="0" u="none" baseline="0" dirty="0"/>
              <a:t>Longitude : </a:t>
            </a:r>
            <a:r>
              <a:rPr lang="x-none" sz="1400" b="1" i="0" u="none" baseline="0" dirty="0"/>
              <a:t>20</a:t>
            </a:r>
          </a:p>
          <a:p>
            <a:pPr marL="457200" indent="-457200" algn="l" rtl="0">
              <a:buAutoNum type="arabicPeriod"/>
            </a:pPr>
            <a:r>
              <a:rPr lang="x-none" sz="1400" b="0" i="0" u="none" baseline="0" dirty="0"/>
              <a:t>Cliquez sur </a:t>
            </a:r>
            <a:r>
              <a:rPr lang="x-none" sz="1400" b="1" i="0" u="none" baseline="0" dirty="0"/>
              <a:t>Sauvegarder</a:t>
            </a:r>
            <a:r>
              <a:rPr lang="x-none" sz="1400" b="0" i="0" u="none" baseline="0" dirty="0"/>
              <a:t>, puis continuez à saisir les données de la diapositive suivante.</a:t>
            </a:r>
          </a:p>
          <a:p>
            <a:pPr marL="0" indent="0" algn="l" rtl="0">
              <a:buNone/>
            </a:pPr>
            <a:endParaRPr lang="x-none" dirty="0"/>
          </a:p>
        </p:txBody>
      </p:sp>
    </p:spTree>
    <p:extLst>
      <p:ext uri="{BB962C8B-B14F-4D97-AF65-F5344CB8AC3E}">
        <p14:creationId xmlns:p14="http://schemas.microsoft.com/office/powerpoint/2010/main" val="3735277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829736"/>
            <a:ext cx="4343400" cy="5571064"/>
          </a:xfrm>
        </p:spPr>
        <p:txBody>
          <a:bodyPr numCol="1">
            <a:noAutofit/>
          </a:bodyPr>
          <a:lstStyle/>
          <a:p>
            <a:pPr marL="0" lvl="1" indent="0" algn="l" rtl="0">
              <a:spcAft>
                <a:spcPts val="600"/>
              </a:spcAft>
              <a:buNone/>
              <a:defRPr/>
            </a:pPr>
            <a:r>
              <a:rPr lang="x-none" sz="1400" b="0" i="0" u="none" baseline="0" dirty="0"/>
              <a:t>Date de démarrage à laquelle s'appliquent les données : </a:t>
            </a:r>
            <a:r>
              <a:rPr lang="x-none" sz="1400" dirty="0"/>
              <a:t/>
            </a:r>
            <a:br>
              <a:rPr lang="x-none" sz="1400" dirty="0"/>
            </a:br>
            <a:r>
              <a:rPr lang="x-none" sz="1400" b="1" i="0" u="none" baseline="0" dirty="0"/>
              <a:t>1</a:t>
            </a:r>
            <a:r>
              <a:rPr lang="x-none" sz="1400" b="1" i="0" u="none" baseline="30000" dirty="0"/>
              <a:t>er </a:t>
            </a:r>
            <a:r>
              <a:rPr lang="x-none" sz="1400" b="1" i="0" u="none" baseline="0" dirty="0"/>
              <a:t>février 2014</a:t>
            </a:r>
          </a:p>
          <a:p>
            <a:pPr marL="0" lvl="1" indent="0" algn="l" rtl="0">
              <a:spcAft>
                <a:spcPts val="600"/>
              </a:spcAft>
              <a:buNone/>
              <a:defRPr/>
            </a:pPr>
            <a:r>
              <a:rPr lang="x-none" sz="1400" b="0" i="0" u="none" baseline="0" dirty="0"/>
              <a:t>Agent causal : </a:t>
            </a:r>
            <a:r>
              <a:rPr lang="x-none" sz="1400" b="1" i="0" u="none" baseline="0" dirty="0"/>
              <a:t>S. mansoni et S. mekongi</a:t>
            </a:r>
            <a:endParaRPr lang="fr-CA" sz="1400" b="1" i="0" u="none" baseline="0" dirty="0"/>
          </a:p>
          <a:p>
            <a:pPr marL="0" lvl="1" indent="0">
              <a:spcAft>
                <a:spcPts val="600"/>
              </a:spcAft>
              <a:buNone/>
              <a:defRPr/>
            </a:pPr>
            <a:r>
              <a:rPr lang="en-US" sz="1400" dirty="0"/>
              <a:t>Date de la plus </a:t>
            </a:r>
            <a:r>
              <a:rPr lang="en-US" sz="1400" dirty="0" err="1"/>
              <a:t>récente</a:t>
            </a:r>
            <a:r>
              <a:rPr lang="en-US" sz="1400" dirty="0"/>
              <a:t> CP : </a:t>
            </a:r>
            <a:r>
              <a:rPr lang="en-US" sz="1400" b="1" dirty="0"/>
              <a:t>1er </a:t>
            </a:r>
            <a:r>
              <a:rPr lang="en-US" sz="1400" b="1" dirty="0" err="1"/>
              <a:t>août</a:t>
            </a:r>
            <a:r>
              <a:rPr lang="en-US" sz="1400" b="1" dirty="0"/>
              <a:t> 2013</a:t>
            </a:r>
          </a:p>
          <a:p>
            <a:pPr marL="0" lvl="1" indent="0">
              <a:spcAft>
                <a:spcPts val="600"/>
              </a:spcAft>
              <a:buNone/>
              <a:defRPr/>
            </a:pPr>
            <a:r>
              <a:rPr lang="x-none" sz="1400" dirty="0"/>
              <a:t>Période de l'enquête : </a:t>
            </a:r>
            <a:r>
              <a:rPr lang="x-none" sz="1400" b="1" dirty="0"/>
              <a:t>Mi-parcours</a:t>
            </a:r>
          </a:p>
          <a:p>
            <a:pPr marL="0" lvl="1" indent="0">
              <a:spcAft>
                <a:spcPts val="600"/>
              </a:spcAft>
              <a:buNone/>
              <a:defRPr/>
            </a:pPr>
            <a:r>
              <a:rPr lang="en-US" sz="1400" dirty="0"/>
              <a:t>Type de site : </a:t>
            </a:r>
            <a:r>
              <a:rPr lang="en-US" sz="1400" b="1" dirty="0" err="1"/>
              <a:t>École</a:t>
            </a:r>
            <a:endParaRPr lang="en-US" sz="1400" b="1" dirty="0"/>
          </a:p>
          <a:p>
            <a:pPr marL="0" lvl="1" indent="0">
              <a:spcAft>
                <a:spcPts val="600"/>
              </a:spcAft>
              <a:buNone/>
              <a:defRPr/>
            </a:pPr>
            <a:r>
              <a:rPr lang="x-none" sz="1400" dirty="0"/>
              <a:t>Date de début de l'enquête : </a:t>
            </a:r>
            <a:r>
              <a:rPr lang="x-none" sz="1400" b="1" dirty="0"/>
              <a:t>1er mars 2013</a:t>
            </a:r>
          </a:p>
          <a:p>
            <a:pPr marL="0" lvl="1" indent="0">
              <a:spcAft>
                <a:spcPts val="600"/>
              </a:spcAft>
              <a:buNone/>
              <a:defRPr/>
            </a:pPr>
            <a:r>
              <a:rPr lang="x-none" sz="1400" dirty="0"/>
              <a:t>Taille de l'échantillon cible : </a:t>
            </a:r>
            <a:r>
              <a:rPr lang="x-none" sz="1400" b="1" dirty="0"/>
              <a:t>200</a:t>
            </a:r>
          </a:p>
          <a:p>
            <a:pPr marL="0" lvl="1" indent="0" algn="l" rtl="0">
              <a:spcAft>
                <a:spcPts val="600"/>
              </a:spcAft>
              <a:buNone/>
              <a:defRPr/>
            </a:pPr>
            <a:r>
              <a:rPr lang="x-none" sz="1400" b="0" i="0" u="none" baseline="0" dirty="0"/>
              <a:t>Nombre de personnes n'ayant pas répondu : </a:t>
            </a:r>
            <a:r>
              <a:rPr lang="x-none" sz="1400" b="1" i="0" u="none" baseline="0" dirty="0"/>
              <a:t>10</a:t>
            </a:r>
          </a:p>
          <a:p>
            <a:pPr marL="0" lvl="1" indent="0" algn="l" rtl="0">
              <a:spcAft>
                <a:spcPts val="600"/>
              </a:spcAft>
              <a:buNone/>
              <a:defRPr/>
            </a:pPr>
            <a:r>
              <a:rPr lang="x-none" sz="1400" b="0" i="0" u="none" baseline="0" dirty="0"/>
              <a:t>Nombre de personnes positives pour une hématurie dans l'urine : </a:t>
            </a:r>
            <a:r>
              <a:rPr lang="x-none" sz="1400" b="1" i="0" u="none" baseline="0" dirty="0"/>
              <a:t>20</a:t>
            </a:r>
            <a:endParaRPr lang="fr-CA" sz="1400" b="1" i="0" u="none" baseline="0" dirty="0"/>
          </a:p>
          <a:p>
            <a:pPr marL="0" lvl="1" indent="0">
              <a:spcAft>
                <a:spcPts val="600"/>
              </a:spcAft>
              <a:buNone/>
              <a:defRPr/>
            </a:pPr>
            <a:r>
              <a:rPr lang="en-US" sz="1400" dirty="0" err="1">
                <a:solidFill>
                  <a:srgbClr val="000000"/>
                </a:solidFill>
                <a:latin typeface="Calibri"/>
                <a:ea typeface="Calibri"/>
                <a:cs typeface="Calibri"/>
              </a:rPr>
              <a:t>Nombre</a:t>
            </a:r>
            <a:r>
              <a:rPr lang="en-US" sz="1400" dirty="0">
                <a:solidFill>
                  <a:srgbClr val="000000"/>
                </a:solidFill>
                <a:latin typeface="Calibri"/>
                <a:ea typeface="Calibri"/>
                <a:cs typeface="Calibri"/>
              </a:rPr>
              <a:t> </a:t>
            </a:r>
            <a:r>
              <a:rPr lang="en-US" sz="1400" dirty="0" err="1">
                <a:solidFill>
                  <a:srgbClr val="000000"/>
                </a:solidFill>
                <a:latin typeface="Calibri"/>
                <a:ea typeface="Calibri"/>
                <a:cs typeface="Calibri"/>
              </a:rPr>
              <a:t>d’infections</a:t>
            </a:r>
            <a:r>
              <a:rPr lang="en-US" sz="1400" dirty="0">
                <a:solidFill>
                  <a:srgbClr val="000000"/>
                </a:solidFill>
                <a:latin typeface="Calibri"/>
                <a:ea typeface="Calibri"/>
                <a:cs typeface="Calibri"/>
              </a:rPr>
              <a:t> </a:t>
            </a:r>
            <a:r>
              <a:rPr lang="en-US" sz="1400" dirty="0" err="1">
                <a:solidFill>
                  <a:srgbClr val="000000"/>
                </a:solidFill>
                <a:latin typeface="Calibri"/>
                <a:ea typeface="Calibri"/>
                <a:cs typeface="Calibri"/>
              </a:rPr>
              <a:t>schistosome</a:t>
            </a:r>
            <a:r>
              <a:rPr lang="en-US" sz="1400" dirty="0">
                <a:solidFill>
                  <a:srgbClr val="000000"/>
                </a:solidFill>
                <a:latin typeface="Calibri"/>
                <a:ea typeface="Calibri"/>
                <a:cs typeface="Calibri"/>
              </a:rPr>
              <a:t> </a:t>
            </a:r>
            <a:r>
              <a:rPr lang="en-US" sz="1400" dirty="0" err="1">
                <a:solidFill>
                  <a:srgbClr val="000000"/>
                </a:solidFill>
                <a:latin typeface="Calibri"/>
                <a:ea typeface="Calibri"/>
                <a:cs typeface="Calibri"/>
              </a:rPr>
              <a:t>urinaire</a:t>
            </a:r>
            <a:r>
              <a:rPr lang="en-US" sz="1400" dirty="0">
                <a:solidFill>
                  <a:srgbClr val="000000"/>
                </a:solidFill>
                <a:latin typeface="Calibri"/>
                <a:ea typeface="Calibri"/>
                <a:cs typeface="Calibri"/>
              </a:rPr>
              <a:t> de haute </a:t>
            </a:r>
            <a:r>
              <a:rPr lang="en-US" sz="1400" dirty="0" err="1">
                <a:solidFill>
                  <a:srgbClr val="000000"/>
                </a:solidFill>
                <a:latin typeface="Calibri"/>
                <a:ea typeface="Calibri"/>
                <a:cs typeface="Calibri"/>
              </a:rPr>
              <a:t>intensité</a:t>
            </a:r>
            <a:r>
              <a:rPr lang="x-none" sz="1400" dirty="0"/>
              <a:t> : </a:t>
            </a:r>
            <a:r>
              <a:rPr lang="fr-CA" sz="1400" b="1" dirty="0"/>
              <a:t>10</a:t>
            </a:r>
            <a:endParaRPr lang="x-none" sz="1400" b="1" dirty="0"/>
          </a:p>
          <a:p>
            <a:pPr marL="0" lvl="1" indent="0">
              <a:spcAft>
                <a:spcPts val="600"/>
              </a:spcAft>
              <a:buNone/>
              <a:defRPr/>
            </a:pPr>
            <a:r>
              <a:rPr lang="x-none" sz="1400" dirty="0"/>
              <a:t>Nombre de personnes examinées pour des schistosomes intestinaux</a:t>
            </a:r>
            <a:r>
              <a:rPr lang="fr-CA" sz="1400" dirty="0"/>
              <a:t> </a:t>
            </a:r>
            <a:r>
              <a:rPr lang="x-none" sz="1400" b="0" i="0" u="none" baseline="0" dirty="0"/>
              <a:t> : </a:t>
            </a:r>
            <a:r>
              <a:rPr lang="x-none" sz="1400" b="1" i="0" u="none" baseline="0" dirty="0"/>
              <a:t>1</a:t>
            </a:r>
            <a:r>
              <a:rPr lang="fr-CA" sz="1400" b="1" i="0" u="none" baseline="0" dirty="0"/>
              <a:t>50</a:t>
            </a:r>
          </a:p>
          <a:p>
            <a:pPr marL="0" lvl="1" indent="0">
              <a:spcAft>
                <a:spcPts val="600"/>
              </a:spcAft>
              <a:buNone/>
              <a:defRPr/>
            </a:pPr>
            <a:r>
              <a:rPr lang="en-US" sz="1400" dirty="0" err="1">
                <a:solidFill>
                  <a:srgbClr val="000000"/>
                </a:solidFill>
                <a:latin typeface="Calibri"/>
                <a:ea typeface="Calibri"/>
                <a:cs typeface="Calibri"/>
              </a:rPr>
              <a:t>Nombre</a:t>
            </a:r>
            <a:r>
              <a:rPr lang="en-US" sz="1400" dirty="0">
                <a:solidFill>
                  <a:srgbClr val="000000"/>
                </a:solidFill>
                <a:latin typeface="Calibri"/>
                <a:ea typeface="Calibri"/>
                <a:cs typeface="Calibri"/>
              </a:rPr>
              <a:t> </a:t>
            </a:r>
            <a:r>
              <a:rPr lang="en-US" sz="1400" dirty="0" err="1">
                <a:solidFill>
                  <a:srgbClr val="000000"/>
                </a:solidFill>
                <a:latin typeface="Calibri"/>
                <a:ea typeface="Calibri"/>
                <a:cs typeface="Calibri"/>
              </a:rPr>
              <a:t>d’infections</a:t>
            </a:r>
            <a:r>
              <a:rPr lang="en-US" sz="1400" dirty="0">
                <a:solidFill>
                  <a:srgbClr val="000000"/>
                </a:solidFill>
                <a:latin typeface="Calibri"/>
                <a:ea typeface="Calibri"/>
                <a:cs typeface="Calibri"/>
              </a:rPr>
              <a:t> </a:t>
            </a:r>
            <a:r>
              <a:rPr lang="en-US" sz="1400" dirty="0" err="1">
                <a:solidFill>
                  <a:srgbClr val="000000"/>
                </a:solidFill>
                <a:latin typeface="Calibri"/>
                <a:ea typeface="Calibri"/>
                <a:cs typeface="Calibri"/>
              </a:rPr>
              <a:t>schistosome</a:t>
            </a:r>
            <a:r>
              <a:rPr lang="en-US" sz="1400" dirty="0">
                <a:solidFill>
                  <a:srgbClr val="000000"/>
                </a:solidFill>
                <a:latin typeface="Calibri"/>
                <a:ea typeface="Calibri"/>
                <a:cs typeface="Calibri"/>
              </a:rPr>
              <a:t> intestinal de haute </a:t>
            </a:r>
            <a:r>
              <a:rPr lang="en-US" sz="1400" dirty="0" err="1">
                <a:solidFill>
                  <a:srgbClr val="000000"/>
                </a:solidFill>
                <a:latin typeface="Calibri"/>
                <a:ea typeface="Calibri"/>
                <a:cs typeface="Calibri"/>
              </a:rPr>
              <a:t>intensité</a:t>
            </a:r>
            <a:r>
              <a:rPr lang="x-none" sz="1400" dirty="0"/>
              <a:t> : </a:t>
            </a:r>
            <a:r>
              <a:rPr lang="fr-CA" sz="1400" b="1" dirty="0"/>
              <a:t>1</a:t>
            </a:r>
            <a:r>
              <a:rPr lang="x-none" sz="1400" b="1" dirty="0"/>
              <a:t>0</a:t>
            </a:r>
          </a:p>
          <a:p>
            <a:pPr marL="0" lvl="1" indent="0" algn="l" rtl="0">
              <a:spcAft>
                <a:spcPts val="600"/>
              </a:spcAft>
              <a:buNone/>
              <a:defRPr/>
            </a:pPr>
            <a:endParaRPr lang="x-none" sz="1200" b="1" i="0" u="none" baseline="0" dirty="0"/>
          </a:p>
        </p:txBody>
      </p:sp>
      <p:sp>
        <p:nvSpPr>
          <p:cNvPr id="4" name="TextBox 3"/>
          <p:cNvSpPr txBox="1"/>
          <p:nvPr/>
        </p:nvSpPr>
        <p:spPr>
          <a:xfrm>
            <a:off x="3886200" y="6172200"/>
            <a:ext cx="4648200" cy="1000274"/>
          </a:xfrm>
          <a:prstGeom prst="rect">
            <a:avLst/>
          </a:prstGeom>
          <a:noFill/>
        </p:spPr>
        <p:txBody>
          <a:bodyPr wrap="square" rtlCol="0">
            <a:spAutoFit/>
          </a:bodyPr>
          <a:lstStyle/>
          <a:p>
            <a:pPr marL="0" lvl="1" algn="l" rtl="0">
              <a:spcAft>
                <a:spcPts val="600"/>
              </a:spcAft>
            </a:pPr>
            <a:r>
              <a:rPr lang="x-none" sz="1200" b="1" i="0" u="none" baseline="0">
                <a:solidFill>
                  <a:srgbClr val="17375D"/>
                </a:solidFill>
                <a:latin typeface="Segoe UI Semibold" pitchFamily="34" charset="0"/>
              </a:rPr>
              <a:t>Lorsque vous avez terminé, cliquez sur Sauvegarder. Trouvez le formulaire d'enquête que vous venez d'enregistrer dans la zone de liste Enquête pour Kora et Lusson.</a:t>
            </a:r>
            <a:endParaRPr lang="x-none" sz="1200" b="1" dirty="0">
              <a:solidFill>
                <a:srgbClr val="17375D"/>
              </a:solidFill>
              <a:latin typeface="Segoe UI Semibold" pitchFamily="34" charset="0"/>
              <a:ea typeface="Segoe UI" pitchFamily="34" charset="0"/>
              <a:cs typeface="Segoe UI" pitchFamily="34" charset="0"/>
            </a:endParaRPr>
          </a:p>
          <a:p>
            <a:endParaRPr lang="x-none" dirty="0"/>
          </a:p>
        </p:txBody>
      </p:sp>
      <p:sp>
        <p:nvSpPr>
          <p:cNvPr id="3" name="Rectangle 2"/>
          <p:cNvSpPr/>
          <p:nvPr/>
        </p:nvSpPr>
        <p:spPr>
          <a:xfrm>
            <a:off x="4724400" y="533400"/>
            <a:ext cx="4038600" cy="5696945"/>
          </a:xfrm>
          <a:prstGeom prst="rect">
            <a:avLst/>
          </a:prstGeom>
        </p:spPr>
        <p:txBody>
          <a:bodyPr wrap="square">
            <a:spAutoFit/>
          </a:bodyPr>
          <a:lstStyle/>
          <a:p>
            <a:pPr marL="0" lvl="1" algn="l" rtl="0">
              <a:spcBef>
                <a:spcPct val="20000"/>
              </a:spcBef>
              <a:spcAft>
                <a:spcPts val="600"/>
              </a:spcAft>
              <a:buClr>
                <a:srgbClr val="598841"/>
              </a:buClr>
              <a:buSzPct val="100000"/>
              <a:defRPr/>
            </a:pPr>
            <a:r>
              <a:rPr lang="x-none" sz="1300" b="0" i="0" u="none" baseline="0" dirty="0">
                <a:solidFill>
                  <a:srgbClr val="17375D"/>
                </a:solidFill>
                <a:latin typeface="Segoe UI" pitchFamily="34" charset="0"/>
                <a:ea typeface="Segoe UI" pitchFamily="34" charset="0"/>
                <a:cs typeface="Segoe UI" pitchFamily="34" charset="0"/>
              </a:rPr>
              <a:t>Description de la zone écologique : </a:t>
            </a:r>
            <a:r>
              <a:rPr lang="x-none" sz="1300" dirty="0">
                <a:solidFill>
                  <a:srgbClr val="17375D"/>
                </a:solidFill>
                <a:latin typeface="Segoe UI" pitchFamily="34" charset="0"/>
                <a:ea typeface="Segoe UI" pitchFamily="34" charset="0"/>
                <a:cs typeface="Segoe UI" pitchFamily="34" charset="0"/>
              </a:rPr>
              <a:t/>
            </a:r>
            <a:br>
              <a:rPr lang="x-none" sz="1300" dirty="0">
                <a:solidFill>
                  <a:srgbClr val="17375D"/>
                </a:solidFill>
                <a:latin typeface="Segoe UI" pitchFamily="34" charset="0"/>
                <a:ea typeface="Segoe UI" pitchFamily="34" charset="0"/>
                <a:cs typeface="Segoe UI" pitchFamily="34" charset="0"/>
              </a:rPr>
            </a:br>
            <a:r>
              <a:rPr lang="x-none" sz="1300" b="1" i="0" u="none" baseline="0" dirty="0">
                <a:solidFill>
                  <a:srgbClr val="17375D"/>
                </a:solidFill>
                <a:latin typeface="Segoe UI" pitchFamily="34" charset="0"/>
                <a:ea typeface="Segoe UI" pitchFamily="34" charset="0"/>
                <a:cs typeface="Segoe UI" pitchFamily="34" charset="0"/>
              </a:rPr>
              <a:t>Bord d'un fleuve </a:t>
            </a:r>
            <a:endParaRPr lang="fr-CA" sz="1300" b="1" i="0" u="none" baseline="0" dirty="0">
              <a:solidFill>
                <a:srgbClr val="17375D"/>
              </a:solidFill>
              <a:latin typeface="Segoe UI" pitchFamily="34" charset="0"/>
              <a:ea typeface="Segoe UI" pitchFamily="34" charset="0"/>
              <a:cs typeface="Segoe UI" pitchFamily="34" charset="0"/>
            </a:endParaRPr>
          </a:p>
          <a:p>
            <a:pPr marL="0" lvl="1">
              <a:spcBef>
                <a:spcPct val="20000"/>
              </a:spcBef>
              <a:spcAft>
                <a:spcPts val="600"/>
              </a:spcAft>
              <a:buClr>
                <a:srgbClr val="598841"/>
              </a:buClr>
              <a:buSzPct val="100000"/>
              <a:defRPr/>
            </a:pPr>
            <a:r>
              <a:rPr lang="fr-CA" sz="1300" dirty="0"/>
              <a:t>Date de la première tournée de CP (année) : </a:t>
            </a:r>
            <a:r>
              <a:rPr lang="fr-CA" sz="1300" b="1" dirty="0"/>
              <a:t>2010</a:t>
            </a:r>
          </a:p>
          <a:p>
            <a:pPr marL="0" lvl="1">
              <a:spcBef>
                <a:spcPct val="20000"/>
              </a:spcBef>
              <a:spcAft>
                <a:spcPts val="600"/>
              </a:spcAft>
              <a:buClr>
                <a:srgbClr val="598841"/>
              </a:buClr>
              <a:buSzPct val="100000"/>
              <a:defRPr/>
            </a:pPr>
            <a:r>
              <a:rPr lang="x-none" sz="1300" dirty="0"/>
              <a:t>Nombre de tournées de CP terminées                                                               avant la mise en œuvre de l'enquête : </a:t>
            </a:r>
            <a:r>
              <a:rPr lang="x-none" sz="1300" b="1" dirty="0"/>
              <a:t>2</a:t>
            </a:r>
          </a:p>
          <a:p>
            <a:pPr marL="0" lvl="1">
              <a:spcBef>
                <a:spcPct val="20000"/>
              </a:spcBef>
              <a:spcAft>
                <a:spcPts val="600"/>
              </a:spcAft>
              <a:buClr>
                <a:srgbClr val="598841"/>
              </a:buClr>
              <a:buSzPct val="100000"/>
              <a:defRPr/>
            </a:pPr>
            <a:r>
              <a:rPr lang="fr-CA" sz="1300" dirty="0"/>
              <a:t>Cette enquête fait-elle partie d’une étude en cohorte? </a:t>
            </a:r>
            <a:r>
              <a:rPr lang="fr-CA" sz="1300" b="1" dirty="0"/>
              <a:t>Non</a:t>
            </a:r>
          </a:p>
          <a:p>
            <a:pPr marL="0" lvl="1">
              <a:spcBef>
                <a:spcPct val="20000"/>
              </a:spcBef>
              <a:spcAft>
                <a:spcPts val="600"/>
              </a:spcAft>
              <a:buClr>
                <a:srgbClr val="598841"/>
              </a:buClr>
              <a:buSzPct val="100000"/>
              <a:defRPr/>
            </a:pPr>
            <a:r>
              <a:rPr lang="x-none" sz="1300" dirty="0"/>
              <a:t>Type de test : </a:t>
            </a:r>
            <a:r>
              <a:rPr lang="x-none" sz="1300" b="1" dirty="0"/>
              <a:t>ACC</a:t>
            </a:r>
          </a:p>
          <a:p>
            <a:pPr marL="0" lvl="1">
              <a:spcBef>
                <a:spcPct val="20000"/>
              </a:spcBef>
              <a:spcAft>
                <a:spcPts val="600"/>
              </a:spcAft>
              <a:buClr>
                <a:srgbClr val="598841"/>
              </a:buClr>
              <a:buSzPct val="100000"/>
              <a:defRPr/>
            </a:pPr>
            <a:r>
              <a:rPr lang="x-none" sz="1300" dirty="0"/>
              <a:t>Date de fin de l'enquête : </a:t>
            </a:r>
            <a:r>
              <a:rPr lang="x-none" sz="1300" b="1" dirty="0"/>
              <a:t>5 mars 2013</a:t>
            </a:r>
            <a:endParaRPr lang="x-none" sz="1300" b="1" dirty="0">
              <a:ea typeface="MS PGothic" charset="0"/>
            </a:endParaRPr>
          </a:p>
          <a:p>
            <a:pPr marL="0" lvl="1">
              <a:spcBef>
                <a:spcPct val="20000"/>
              </a:spcBef>
              <a:spcAft>
                <a:spcPts val="600"/>
              </a:spcAft>
              <a:buClr>
                <a:srgbClr val="598841"/>
              </a:buClr>
              <a:buSzPct val="100000"/>
              <a:defRPr/>
            </a:pPr>
            <a:r>
              <a:rPr lang="x-none" sz="1300" dirty="0"/>
              <a:t>Tranche d'âge interrogée : </a:t>
            </a:r>
            <a:r>
              <a:rPr lang="x-none" sz="1300" b="1" dirty="0"/>
              <a:t>EAS</a:t>
            </a:r>
          </a:p>
          <a:p>
            <a:pPr marL="0" lvl="1" algn="l" rtl="0">
              <a:spcBef>
                <a:spcPct val="20000"/>
              </a:spcBef>
              <a:spcAft>
                <a:spcPts val="600"/>
              </a:spcAft>
              <a:buClr>
                <a:srgbClr val="598841"/>
              </a:buClr>
              <a:buSzPct val="100000"/>
              <a:defRPr/>
            </a:pPr>
            <a:r>
              <a:rPr lang="x-none" sz="1300" b="0" i="0" u="none" baseline="0" dirty="0">
                <a:solidFill>
                  <a:srgbClr val="17375D"/>
                </a:solidFill>
                <a:latin typeface="Segoe UI" pitchFamily="34" charset="0"/>
                <a:ea typeface="Segoe UI" pitchFamily="34" charset="0"/>
                <a:cs typeface="Segoe UI" pitchFamily="34" charset="0"/>
              </a:rPr>
              <a:t>Nombre de personnes examinées pour des schistosomes urinaires : </a:t>
            </a:r>
            <a:r>
              <a:rPr lang="x-none" sz="1300" b="1" i="0" u="none" baseline="0" dirty="0">
                <a:solidFill>
                  <a:srgbClr val="17375D"/>
                </a:solidFill>
                <a:latin typeface="Segoe UI" pitchFamily="34" charset="0"/>
                <a:ea typeface="Segoe UI" pitchFamily="34" charset="0"/>
                <a:cs typeface="Segoe UI" pitchFamily="34" charset="0"/>
              </a:rPr>
              <a:t>150</a:t>
            </a:r>
            <a:endParaRPr lang="fr-CA" sz="1300" b="1" i="0" u="none" baseline="0" dirty="0">
              <a:solidFill>
                <a:srgbClr val="17375D"/>
              </a:solidFill>
              <a:latin typeface="Segoe UI" pitchFamily="34" charset="0"/>
              <a:ea typeface="Segoe UI" pitchFamily="34" charset="0"/>
              <a:cs typeface="Segoe UI" pitchFamily="34" charset="0"/>
            </a:endParaRPr>
          </a:p>
          <a:p>
            <a:pPr marL="0" lvl="1">
              <a:spcBef>
                <a:spcPct val="20000"/>
              </a:spcBef>
              <a:spcAft>
                <a:spcPts val="600"/>
              </a:spcAft>
              <a:buClr>
                <a:srgbClr val="598841"/>
              </a:buClr>
              <a:buSzPct val="100000"/>
              <a:defRPr/>
            </a:pPr>
            <a:r>
              <a:rPr lang="en-US" sz="1300" dirty="0" err="1">
                <a:solidFill>
                  <a:srgbClr val="000000"/>
                </a:solidFill>
                <a:ea typeface="Calibri"/>
                <a:cs typeface="Calibri"/>
              </a:rPr>
              <a:t>Nombre</a:t>
            </a:r>
            <a:r>
              <a:rPr lang="en-US" sz="1300" dirty="0">
                <a:solidFill>
                  <a:srgbClr val="000000"/>
                </a:solidFill>
                <a:ea typeface="Calibri"/>
                <a:cs typeface="Calibri"/>
              </a:rPr>
              <a:t> de </a:t>
            </a:r>
            <a:r>
              <a:rPr lang="en-US" sz="1300" dirty="0" err="1">
                <a:solidFill>
                  <a:srgbClr val="000000"/>
                </a:solidFill>
                <a:ea typeface="Calibri"/>
                <a:cs typeface="Calibri"/>
              </a:rPr>
              <a:t>personnes</a:t>
            </a:r>
            <a:r>
              <a:rPr lang="en-US" sz="1300" dirty="0">
                <a:solidFill>
                  <a:srgbClr val="000000"/>
                </a:solidFill>
                <a:ea typeface="Calibri"/>
                <a:cs typeface="Calibri"/>
              </a:rPr>
              <a:t> positives pour les </a:t>
            </a:r>
            <a:r>
              <a:rPr lang="en-US" sz="1300" dirty="0" err="1">
                <a:solidFill>
                  <a:srgbClr val="000000"/>
                </a:solidFill>
                <a:ea typeface="Calibri"/>
                <a:cs typeface="Calibri"/>
              </a:rPr>
              <a:t>œufs</a:t>
            </a:r>
            <a:r>
              <a:rPr lang="en-US" sz="1300" dirty="0">
                <a:solidFill>
                  <a:srgbClr val="000000"/>
                </a:solidFill>
                <a:ea typeface="Calibri"/>
                <a:cs typeface="Calibri"/>
              </a:rPr>
              <a:t> de parasites </a:t>
            </a:r>
            <a:r>
              <a:rPr lang="en-US" sz="1300" dirty="0" err="1">
                <a:solidFill>
                  <a:srgbClr val="000000"/>
                </a:solidFill>
                <a:ea typeface="Calibri"/>
                <a:cs typeface="Calibri"/>
              </a:rPr>
              <a:t>schistosomals</a:t>
            </a:r>
            <a:r>
              <a:rPr lang="en-US" sz="1300" dirty="0">
                <a:solidFill>
                  <a:srgbClr val="000000"/>
                </a:solidFill>
                <a:ea typeface="Calibri"/>
                <a:cs typeface="Calibri"/>
              </a:rPr>
              <a:t> </a:t>
            </a:r>
            <a:r>
              <a:rPr lang="en-US" sz="1300" dirty="0" err="1">
                <a:solidFill>
                  <a:srgbClr val="000000"/>
                </a:solidFill>
                <a:ea typeface="Calibri"/>
                <a:cs typeface="Calibri"/>
              </a:rPr>
              <a:t>dans</a:t>
            </a:r>
            <a:r>
              <a:rPr lang="en-US" sz="1300" dirty="0">
                <a:solidFill>
                  <a:srgbClr val="000000"/>
                </a:solidFill>
                <a:ea typeface="Calibri"/>
                <a:cs typeface="Calibri"/>
              </a:rPr>
              <a:t> </a:t>
            </a:r>
            <a:r>
              <a:rPr lang="en-US" sz="1300" dirty="0" err="1">
                <a:solidFill>
                  <a:srgbClr val="000000"/>
                </a:solidFill>
                <a:ea typeface="Calibri"/>
                <a:cs typeface="Calibri"/>
              </a:rPr>
              <a:t>l'urine</a:t>
            </a:r>
            <a:r>
              <a:rPr lang="en-US" sz="1300" dirty="0">
                <a:solidFill>
                  <a:srgbClr val="000000"/>
                </a:solidFill>
                <a:ea typeface="Calibri"/>
                <a:cs typeface="Calibri"/>
              </a:rPr>
              <a:t> </a:t>
            </a:r>
            <a:r>
              <a:rPr lang="en-US" sz="1300" dirty="0"/>
              <a:t>: </a:t>
            </a:r>
            <a:r>
              <a:rPr lang="en-US" sz="1300" b="1" dirty="0"/>
              <a:t>50</a:t>
            </a:r>
          </a:p>
          <a:p>
            <a:pPr marL="0" lvl="1">
              <a:spcBef>
                <a:spcPct val="20000"/>
              </a:spcBef>
              <a:spcAft>
                <a:spcPts val="600"/>
              </a:spcAft>
              <a:buClr>
                <a:srgbClr val="598841"/>
              </a:buClr>
              <a:buSzPct val="100000"/>
              <a:defRPr/>
            </a:pPr>
            <a:r>
              <a:rPr lang="x-none" sz="1300" dirty="0"/>
              <a:t>Proportion de la schistosomiase urinaire d’intensité modérée : </a:t>
            </a:r>
            <a:r>
              <a:rPr lang="fr-CA" sz="1300" b="1" dirty="0"/>
              <a:t>15</a:t>
            </a:r>
          </a:p>
          <a:p>
            <a:pPr marL="0" lvl="1">
              <a:spcBef>
                <a:spcPct val="20000"/>
              </a:spcBef>
              <a:spcAft>
                <a:spcPts val="600"/>
              </a:spcAft>
              <a:buClr>
                <a:srgbClr val="598841"/>
              </a:buClr>
              <a:buSzPct val="100000"/>
              <a:defRPr/>
            </a:pPr>
            <a:r>
              <a:rPr lang="en-US" sz="1300" dirty="0" err="1">
                <a:solidFill>
                  <a:srgbClr val="000000"/>
                </a:solidFill>
                <a:ea typeface="Calibri"/>
                <a:cs typeface="Calibri"/>
              </a:rPr>
              <a:t>Nombre</a:t>
            </a:r>
            <a:r>
              <a:rPr lang="en-US" sz="1300" dirty="0">
                <a:solidFill>
                  <a:srgbClr val="000000"/>
                </a:solidFill>
                <a:ea typeface="Calibri"/>
                <a:cs typeface="Calibri"/>
              </a:rPr>
              <a:t> de </a:t>
            </a:r>
            <a:r>
              <a:rPr lang="en-US" sz="1300" dirty="0" err="1">
                <a:solidFill>
                  <a:srgbClr val="000000"/>
                </a:solidFill>
                <a:ea typeface="Calibri"/>
                <a:cs typeface="Calibri"/>
              </a:rPr>
              <a:t>personnes</a:t>
            </a:r>
            <a:r>
              <a:rPr lang="en-US" sz="1300" dirty="0">
                <a:solidFill>
                  <a:srgbClr val="000000"/>
                </a:solidFill>
                <a:ea typeface="Calibri"/>
                <a:cs typeface="Calibri"/>
              </a:rPr>
              <a:t> </a:t>
            </a:r>
            <a:r>
              <a:rPr lang="en-US" sz="1300" dirty="0" err="1">
                <a:solidFill>
                  <a:srgbClr val="000000"/>
                </a:solidFill>
                <a:ea typeface="Calibri"/>
                <a:cs typeface="Calibri"/>
              </a:rPr>
              <a:t>examinées</a:t>
            </a:r>
            <a:r>
              <a:rPr lang="en-US" sz="1300" dirty="0">
                <a:solidFill>
                  <a:srgbClr val="000000"/>
                </a:solidFill>
                <a:ea typeface="Calibri"/>
                <a:cs typeface="Calibri"/>
              </a:rPr>
              <a:t> pour </a:t>
            </a:r>
            <a:r>
              <a:rPr lang="en-US" sz="1300" dirty="0" err="1">
                <a:solidFill>
                  <a:srgbClr val="000000"/>
                </a:solidFill>
                <a:ea typeface="Calibri"/>
                <a:cs typeface="Calibri"/>
              </a:rPr>
              <a:t>une</a:t>
            </a:r>
            <a:r>
              <a:rPr lang="en-US" sz="1300" dirty="0">
                <a:solidFill>
                  <a:srgbClr val="000000"/>
                </a:solidFill>
                <a:ea typeface="Calibri"/>
                <a:cs typeface="Calibri"/>
              </a:rPr>
              <a:t> infection </a:t>
            </a:r>
            <a:r>
              <a:rPr lang="en-US" sz="1300" dirty="0" err="1">
                <a:solidFill>
                  <a:srgbClr val="000000"/>
                </a:solidFill>
                <a:ea typeface="Calibri"/>
                <a:cs typeface="Calibri"/>
              </a:rPr>
              <a:t>causée</a:t>
            </a:r>
            <a:r>
              <a:rPr lang="en-US" sz="1300" dirty="0">
                <a:solidFill>
                  <a:srgbClr val="000000"/>
                </a:solidFill>
                <a:ea typeface="Calibri"/>
                <a:cs typeface="Calibri"/>
              </a:rPr>
              <a:t> par des </a:t>
            </a:r>
            <a:r>
              <a:rPr lang="en-US" sz="1300" dirty="0" err="1">
                <a:solidFill>
                  <a:srgbClr val="000000"/>
                </a:solidFill>
                <a:ea typeface="Calibri"/>
                <a:cs typeface="Calibri"/>
              </a:rPr>
              <a:t>schistosomes</a:t>
            </a:r>
            <a:r>
              <a:rPr lang="en-US" sz="1300" dirty="0">
                <a:solidFill>
                  <a:srgbClr val="000000"/>
                </a:solidFill>
                <a:ea typeface="Calibri"/>
                <a:cs typeface="Calibri"/>
              </a:rPr>
              <a:t> </a:t>
            </a:r>
            <a:r>
              <a:rPr lang="x-none" sz="1300" dirty="0">
                <a:solidFill>
                  <a:srgbClr val="17375D"/>
                </a:solidFill>
                <a:latin typeface="Segoe UI" pitchFamily="34" charset="0"/>
                <a:ea typeface="Segoe UI" pitchFamily="34" charset="0"/>
                <a:cs typeface="Segoe UI" pitchFamily="34" charset="0"/>
              </a:rPr>
              <a:t> </a:t>
            </a:r>
            <a:r>
              <a:rPr lang="fr-CA" sz="1300" dirty="0">
                <a:solidFill>
                  <a:srgbClr val="17375D"/>
                </a:solidFill>
                <a:latin typeface="Segoe UI" pitchFamily="34" charset="0"/>
                <a:ea typeface="Segoe UI" pitchFamily="34" charset="0"/>
                <a:cs typeface="Segoe UI" pitchFamily="34" charset="0"/>
              </a:rPr>
              <a:t>: </a:t>
            </a:r>
            <a:r>
              <a:rPr lang="en-US" sz="1300" b="1" dirty="0"/>
              <a:t>20</a:t>
            </a:r>
          </a:p>
          <a:p>
            <a:pPr marL="0" lvl="1">
              <a:spcBef>
                <a:spcPct val="20000"/>
              </a:spcBef>
              <a:spcAft>
                <a:spcPts val="600"/>
              </a:spcAft>
              <a:buClr>
                <a:srgbClr val="598841"/>
              </a:buClr>
              <a:buSzPct val="100000"/>
              <a:defRPr/>
            </a:pPr>
            <a:r>
              <a:rPr lang="en-US" sz="1300" dirty="0" err="1">
                <a:solidFill>
                  <a:srgbClr val="000000"/>
                </a:solidFill>
                <a:ea typeface="Calibri"/>
                <a:cs typeface="Calibri"/>
              </a:rPr>
              <a:t>Nombre</a:t>
            </a:r>
            <a:r>
              <a:rPr lang="en-US" sz="1300" dirty="0">
                <a:solidFill>
                  <a:srgbClr val="000000"/>
                </a:solidFill>
                <a:ea typeface="Calibri"/>
                <a:cs typeface="Calibri"/>
              </a:rPr>
              <a:t> </a:t>
            </a:r>
            <a:r>
              <a:rPr lang="en-US" sz="1300" dirty="0" err="1">
                <a:solidFill>
                  <a:srgbClr val="000000"/>
                </a:solidFill>
                <a:ea typeface="Calibri"/>
                <a:cs typeface="Calibri"/>
              </a:rPr>
              <a:t>d’infections</a:t>
            </a:r>
            <a:r>
              <a:rPr lang="en-US" sz="1300" dirty="0">
                <a:solidFill>
                  <a:srgbClr val="000000"/>
                </a:solidFill>
                <a:ea typeface="Calibri"/>
                <a:cs typeface="Calibri"/>
              </a:rPr>
              <a:t> </a:t>
            </a:r>
            <a:r>
              <a:rPr lang="en-US" sz="1300" dirty="0" err="1">
                <a:solidFill>
                  <a:srgbClr val="000000"/>
                </a:solidFill>
                <a:ea typeface="Calibri"/>
                <a:cs typeface="Calibri"/>
              </a:rPr>
              <a:t>schistosome</a:t>
            </a:r>
            <a:r>
              <a:rPr lang="en-US" sz="1300" dirty="0">
                <a:solidFill>
                  <a:srgbClr val="000000"/>
                </a:solidFill>
                <a:ea typeface="Calibri"/>
                <a:cs typeface="Calibri"/>
              </a:rPr>
              <a:t> intestinal </a:t>
            </a:r>
            <a:r>
              <a:rPr lang="en-US" sz="1300" dirty="0" err="1">
                <a:solidFill>
                  <a:srgbClr val="000000"/>
                </a:solidFill>
                <a:ea typeface="Calibri"/>
                <a:cs typeface="Calibri"/>
              </a:rPr>
              <a:t>d'intensité</a:t>
            </a:r>
            <a:r>
              <a:rPr lang="en-US" sz="1300" dirty="0">
                <a:solidFill>
                  <a:srgbClr val="000000"/>
                </a:solidFill>
                <a:ea typeface="Calibri"/>
                <a:cs typeface="Calibri"/>
              </a:rPr>
              <a:t> </a:t>
            </a:r>
            <a:r>
              <a:rPr lang="en-US" sz="1300" dirty="0" err="1">
                <a:solidFill>
                  <a:srgbClr val="000000"/>
                </a:solidFill>
                <a:ea typeface="Calibri"/>
                <a:cs typeface="Calibri"/>
              </a:rPr>
              <a:t>modérée</a:t>
            </a:r>
            <a:r>
              <a:rPr lang="x-none" sz="1300" dirty="0"/>
              <a:t> : </a:t>
            </a:r>
            <a:r>
              <a:rPr lang="fr-CA" sz="1300" b="1" dirty="0"/>
              <a:t>15</a:t>
            </a:r>
            <a:endParaRPr lang="x-none" sz="1300" b="1" i="0" u="none" baseline="0" dirty="0">
              <a:solidFill>
                <a:srgbClr val="17375D"/>
              </a:solidFill>
              <a:latin typeface="Segoe UI" pitchFamily="34" charset="0"/>
              <a:ea typeface="Segoe UI" pitchFamily="34" charset="0"/>
              <a:cs typeface="Segoe UI" pitchFamily="34" charset="0"/>
            </a:endParaRPr>
          </a:p>
          <a:p>
            <a:pPr marL="0" lvl="1" algn="l" rtl="0">
              <a:spcBef>
                <a:spcPct val="20000"/>
              </a:spcBef>
              <a:spcAft>
                <a:spcPts val="600"/>
              </a:spcAft>
              <a:buClr>
                <a:srgbClr val="598841"/>
              </a:buClr>
              <a:buSzPct val="100000"/>
              <a:defRPr/>
            </a:pPr>
            <a:r>
              <a:rPr lang="x-none" sz="1300" b="0" i="0" u="none" baseline="0" dirty="0">
                <a:solidFill>
                  <a:srgbClr val="17375D"/>
                </a:solidFill>
                <a:latin typeface="Segoe UI" pitchFamily="34" charset="0"/>
                <a:ea typeface="Segoe UI" pitchFamily="34" charset="0"/>
                <a:cs typeface="Segoe UI" pitchFamily="34" charset="0"/>
              </a:rPr>
              <a:t>Donateurs/Partenaires : </a:t>
            </a:r>
            <a:r>
              <a:rPr lang="x-none" sz="1300" b="1" i="0" u="none" baseline="0" dirty="0">
                <a:solidFill>
                  <a:srgbClr val="17375D"/>
                </a:solidFill>
                <a:latin typeface="Segoe UI" pitchFamily="34" charset="0"/>
                <a:ea typeface="Segoe UI" pitchFamily="34" charset="0"/>
                <a:cs typeface="Segoe UI" pitchFamily="34" charset="0"/>
              </a:rPr>
              <a:t>OMS (ajouter)</a:t>
            </a:r>
          </a:p>
        </p:txBody>
      </p:sp>
    </p:spTree>
    <p:extLst>
      <p:ext uri="{BB962C8B-B14F-4D97-AF65-F5344CB8AC3E}">
        <p14:creationId xmlns:p14="http://schemas.microsoft.com/office/powerpoint/2010/main" val="1809613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4061280"/>
            <a:ext cx="8458200" cy="25146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6" name="Text Placeholder 2"/>
          <p:cNvSpPr>
            <a:spLocks noGrp="1"/>
          </p:cNvSpPr>
          <p:nvPr>
            <p:ph type="body" sz="quarter" idx="13"/>
          </p:nvPr>
        </p:nvSpPr>
        <p:spPr/>
        <p:txBody>
          <a:bodyPr>
            <a:normAutofit/>
          </a:bodyPr>
          <a:lstStyle/>
          <a:p>
            <a:pPr algn="l" rtl="0"/>
            <a:r>
              <a:rPr lang="x-none" b="0" i="0" u="none" baseline="0"/>
              <a:t>s</a:t>
            </a:r>
            <a:r>
              <a:rPr lang="x-none" b="0" i="0" u="none" baseline="0">
                <a:solidFill>
                  <a:srgbClr val="DCE6F2"/>
                </a:solidFill>
              </a:rPr>
              <a:t>aisie de données : formulaire par formulaire</a:t>
            </a:r>
          </a:p>
        </p:txBody>
      </p:sp>
      <p:sp>
        <p:nvSpPr>
          <p:cNvPr id="4" name="Content Placeholder 3"/>
          <p:cNvSpPr>
            <a:spLocks noGrp="1"/>
          </p:cNvSpPr>
          <p:nvPr>
            <p:ph idx="1"/>
          </p:nvPr>
        </p:nvSpPr>
        <p:spPr>
          <a:xfrm>
            <a:off x="685800" y="1066800"/>
            <a:ext cx="7848600" cy="2743200"/>
          </a:xfrm>
        </p:spPr>
        <p:txBody>
          <a:bodyPr>
            <a:normAutofit/>
          </a:bodyPr>
          <a:lstStyle/>
          <a:p>
            <a:pPr marL="0" algn="l" rtl="0">
              <a:spcAft>
                <a:spcPts val="1200"/>
              </a:spcAft>
              <a:buNone/>
            </a:pPr>
            <a:r>
              <a:rPr lang="x-none" b="0" i="0" u="none" baseline="0" dirty="0"/>
              <a:t>Le module Interventions est l'endroit où vous enregistrez les interventions ayant eu lieu dans votre pays. </a:t>
            </a:r>
          </a:p>
          <a:p>
            <a:pPr marL="525780" algn="l" rtl="0">
              <a:spcAft>
                <a:spcPts val="600"/>
              </a:spcAft>
              <a:buSzPct val="100000"/>
              <a:buFont typeface="Wingdings" charset="2"/>
              <a:buChar char="§"/>
            </a:pPr>
            <a:r>
              <a:rPr lang="x-none" b="0" i="0" u="none" baseline="0" dirty="0">
                <a:latin typeface="Segoe UI Semibold" pitchFamily="34" charset="0"/>
              </a:rPr>
              <a:t>Comprend les TMM, la prise </a:t>
            </a:r>
            <a:r>
              <a:rPr lang="fr-CA" b="0" i="0" u="none" baseline="0" dirty="0">
                <a:latin typeface="Segoe UI Semibold" pitchFamily="34" charset="0"/>
              </a:rPr>
              <a:t>en </a:t>
            </a:r>
            <a:r>
              <a:rPr lang="x-none" b="0" i="0" u="none" baseline="0" dirty="0">
                <a:latin typeface="Segoe UI Semibold" pitchFamily="34" charset="0"/>
              </a:rPr>
              <a:t>charge de la morbidité </a:t>
            </a:r>
            <a:r>
              <a:rPr lang="x-none" dirty="0">
                <a:latin typeface="Segoe UI Semibold" pitchFamily="34" charset="0"/>
              </a:rPr>
              <a:t/>
            </a:r>
            <a:br>
              <a:rPr lang="x-none" dirty="0">
                <a:latin typeface="Segoe UI Semibold" pitchFamily="34" charset="0"/>
              </a:rPr>
            </a:br>
            <a:r>
              <a:rPr lang="x-none" b="0" i="0" u="none" baseline="0" dirty="0">
                <a:latin typeface="Segoe UI Semibold" pitchFamily="34" charset="0"/>
              </a:rPr>
              <a:t>et autres.</a:t>
            </a:r>
          </a:p>
          <a:p>
            <a:pPr marL="525780" algn="l" rtl="0">
              <a:buSzPct val="100000"/>
              <a:buFont typeface="Wingdings" charset="2"/>
              <a:buChar char="§"/>
            </a:pPr>
            <a:r>
              <a:rPr lang="x-none" b="0" i="0" u="none" baseline="0" dirty="0">
                <a:latin typeface="Segoe UI Semibold" pitchFamily="34" charset="0"/>
              </a:rPr>
              <a:t>Les interventions de TMM de CP sont organisées selon les médicaments administrés au cours de l'intervention. </a:t>
            </a:r>
          </a:p>
        </p:txBody>
      </p:sp>
      <p:sp>
        <p:nvSpPr>
          <p:cNvPr id="2" name="Title 1"/>
          <p:cNvSpPr>
            <a:spLocks noGrp="1"/>
          </p:cNvSpPr>
          <p:nvPr>
            <p:ph type="title"/>
          </p:nvPr>
        </p:nvSpPr>
        <p:spPr>
          <a:xfrm>
            <a:off x="152400" y="369094"/>
            <a:ext cx="2510478" cy="516255"/>
          </a:xfrm>
        </p:spPr>
        <p:txBody>
          <a:bodyPr/>
          <a:lstStyle/>
          <a:p>
            <a:pPr algn="l" rtl="0"/>
            <a:r>
              <a:rPr lang="x-none" b="1" i="0" u="none" baseline="0"/>
              <a:t>Interventions</a:t>
            </a:r>
            <a:endParaRPr lang="x-none" dirty="0">
              <a:solidFill>
                <a:srgbClr val="066E9F"/>
              </a:solidFill>
            </a:endParaRPr>
          </a:p>
        </p:txBody>
      </p:sp>
      <p:sp>
        <p:nvSpPr>
          <p:cNvPr id="8" name="TextBox 7"/>
          <p:cNvSpPr txBox="1"/>
          <p:nvPr/>
        </p:nvSpPr>
        <p:spPr>
          <a:xfrm>
            <a:off x="457200" y="4343400"/>
            <a:ext cx="4330700" cy="1969770"/>
          </a:xfrm>
          <a:prstGeom prst="rect">
            <a:avLst/>
          </a:prstGeom>
          <a:noFill/>
        </p:spPr>
        <p:txBody>
          <a:bodyPr wrap="square" rtlCol="0">
            <a:spAutoFit/>
          </a:bodyPr>
          <a:lstStyle/>
          <a:p>
            <a:pPr algn="l" rtl="0"/>
            <a:r>
              <a:rPr lang="x-none" sz="1600" b="1" i="0" u="none" baseline="0">
                <a:solidFill>
                  <a:srgbClr val="066E9F"/>
                </a:solidFill>
                <a:latin typeface="Segoe UI" pitchFamily="34" charset="0"/>
              </a:rPr>
              <a:t>Petite astuce</a:t>
            </a:r>
          </a:p>
          <a:p>
            <a:pPr algn="l" rtl="0">
              <a:spcAft>
                <a:spcPts val="1200"/>
              </a:spcAft>
            </a:pPr>
            <a:r>
              <a:rPr lang="x-none" sz="1600" b="0" i="0" u="none" baseline="0">
                <a:solidFill>
                  <a:srgbClr val="17375D"/>
                </a:solidFill>
                <a:latin typeface="Segoe UI Semibold" pitchFamily="34" charset="0"/>
              </a:rPr>
              <a:t>Vous pouvez ajouter de nouveaux </a:t>
            </a:r>
            <a:r>
              <a:rPr lang="x-none" sz="1600" b="1" i="0" u="none" baseline="0">
                <a:solidFill>
                  <a:srgbClr val="17375D"/>
                </a:solidFill>
                <a:latin typeface="Segoe UI" pitchFamily="34" charset="0"/>
              </a:rPr>
              <a:t>indicateurs personnalisés </a:t>
            </a:r>
            <a:r>
              <a:rPr lang="x-none" sz="1600" b="0" i="0" u="none" baseline="0">
                <a:solidFill>
                  <a:srgbClr val="17375D"/>
                </a:solidFill>
                <a:latin typeface="Segoe UI Semibold" pitchFamily="34" charset="0"/>
              </a:rPr>
              <a:t>en bas de tout formulaire, sous les indicateurs par défaut.  </a:t>
            </a:r>
          </a:p>
          <a:p>
            <a:pPr algn="l" rtl="0"/>
            <a:r>
              <a:rPr lang="x-none" sz="1600" b="0" i="0" u="none" baseline="0">
                <a:solidFill>
                  <a:srgbClr val="17375D"/>
                </a:solidFill>
                <a:latin typeface="Segoe UI Semibold" pitchFamily="34" charset="0"/>
              </a:rPr>
              <a:t>Une fois que vous avez ajouté l'indicateur personnalisé, il apparaîtra toujours à l'avenir sur ce formulaire sauf si vous le désactivez.</a:t>
            </a:r>
            <a:endParaRPr lang="x-none" sz="1600" dirty="0">
              <a:solidFill>
                <a:srgbClr val="17375D"/>
              </a:solidFill>
              <a:latin typeface="Segoe UI Semibold" pitchFamily="34" charset="0"/>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185" y="4724400"/>
            <a:ext cx="2492721" cy="10668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4142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 y="3429000"/>
            <a:ext cx="9143681" cy="31355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x-none" dirty="0"/>
          </a:p>
        </p:txBody>
      </p:sp>
      <p:sp>
        <p:nvSpPr>
          <p:cNvPr id="3" name="Content Placeholder 2"/>
          <p:cNvSpPr>
            <a:spLocks noGrp="1"/>
          </p:cNvSpPr>
          <p:nvPr>
            <p:ph idx="1"/>
          </p:nvPr>
        </p:nvSpPr>
        <p:spPr>
          <a:xfrm>
            <a:off x="609600" y="838200"/>
            <a:ext cx="7010400" cy="4830763"/>
          </a:xfrm>
        </p:spPr>
        <p:txBody>
          <a:bodyPr/>
          <a:lstStyle/>
          <a:p>
            <a:pPr marL="525780" indent="-342900" algn="l" rtl="0">
              <a:spcAft>
                <a:spcPts val="800"/>
              </a:spcAft>
              <a:buSzPct val="100000"/>
            </a:pPr>
            <a:r>
              <a:rPr lang="x-none" sz="2200" b="0" i="0" u="none" baseline="0">
                <a:latin typeface="Segoe UI Semibold" pitchFamily="34" charset="0"/>
              </a:rPr>
              <a:t>Gestionnaires de programmes de lutte contre les MTN au niveau national</a:t>
            </a:r>
          </a:p>
          <a:p>
            <a:pPr marL="525780" indent="-342900" algn="l" rtl="0">
              <a:spcAft>
                <a:spcPts val="800"/>
              </a:spcAft>
              <a:buSzPct val="100000"/>
            </a:pPr>
            <a:r>
              <a:rPr lang="x-none" sz="2200" b="0" i="0" u="none" baseline="0">
                <a:latin typeface="Segoe UI Semibold" pitchFamily="34" charset="0"/>
              </a:rPr>
              <a:t>Spécialistes du S et E</a:t>
            </a:r>
          </a:p>
          <a:p>
            <a:pPr marL="525780" indent="-342900" algn="l" rtl="0">
              <a:spcAft>
                <a:spcPts val="800"/>
              </a:spcAft>
              <a:buSzPct val="100000"/>
            </a:pPr>
            <a:r>
              <a:rPr lang="x-none" sz="2200" b="0" i="0" u="none" baseline="0">
                <a:latin typeface="Segoe UI Semibold" pitchFamily="34" charset="0"/>
              </a:rPr>
              <a:t>Gestionnaires de données</a:t>
            </a:r>
          </a:p>
        </p:txBody>
      </p:sp>
      <p:sp>
        <p:nvSpPr>
          <p:cNvPr id="6" name="Rectangle 5"/>
          <p:cNvSpPr/>
          <p:nvPr/>
        </p:nvSpPr>
        <p:spPr>
          <a:xfrm>
            <a:off x="270780" y="3158220"/>
            <a:ext cx="2895600" cy="3429000"/>
          </a:xfrm>
          <a:prstGeom prst="rect">
            <a:avLst/>
          </a:prstGeom>
          <a:solidFill>
            <a:srgbClr val="562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sz="1600" b="1" i="0" u="none" baseline="0">
                <a:solidFill>
                  <a:schemeClr val="bg1"/>
                </a:solidFill>
                <a:latin typeface="Segoe UI" pitchFamily="34" charset="0"/>
              </a:rPr>
              <a:t>Conçue pour les programmes de lutte contre les MTN.</a:t>
            </a:r>
          </a:p>
          <a:p>
            <a:pPr marL="0" lvl="1" algn="l" rtl="0">
              <a:spcAft>
                <a:spcPts val="300"/>
              </a:spcAft>
              <a:buSzPct val="110000"/>
            </a:pPr>
            <a:r>
              <a:rPr lang="x-none" sz="1600" b="0" i="0" u="none" baseline="0">
                <a:solidFill>
                  <a:schemeClr val="bg1"/>
                </a:solidFill>
                <a:latin typeface="Segoe UI" pitchFamily="34" charset="0"/>
              </a:rPr>
              <a:t>Chaque système de </a:t>
            </a:r>
            <a:r>
              <a:rPr lang="x-none" sz="1600">
                <a:solidFill>
                  <a:schemeClr val="bg1"/>
                </a:solidFill>
                <a:latin typeface="Segoe UI" pitchFamily="34" charset="0"/>
              </a:rPr>
              <a:t/>
            </a:r>
            <a:br>
              <a:rPr lang="x-none" sz="1600">
                <a:solidFill>
                  <a:schemeClr val="bg1"/>
                </a:solidFill>
                <a:latin typeface="Segoe UI" pitchFamily="34" charset="0"/>
              </a:rPr>
            </a:br>
            <a:r>
              <a:rPr lang="x-none" sz="1600" b="0" i="0" u="none" baseline="0">
                <a:solidFill>
                  <a:schemeClr val="bg1"/>
                </a:solidFill>
                <a:latin typeface="Segoe UI" pitchFamily="34" charset="0"/>
              </a:rPr>
              <a:t>base de données est la propriété des bureaux nationaux du programme de lutte contre les MTN, </a:t>
            </a:r>
            <a:r>
              <a:rPr lang="x-none" sz="1600">
                <a:solidFill>
                  <a:schemeClr val="bg1"/>
                </a:solidFill>
                <a:latin typeface="Segoe UI" pitchFamily="34" charset="0"/>
              </a:rPr>
              <a:t/>
            </a:r>
            <a:br>
              <a:rPr lang="x-none" sz="1600">
                <a:solidFill>
                  <a:schemeClr val="bg1"/>
                </a:solidFill>
                <a:latin typeface="Segoe UI" pitchFamily="34" charset="0"/>
              </a:rPr>
            </a:br>
            <a:r>
              <a:rPr lang="x-none" sz="1600" b="0" i="0" u="none" baseline="0">
                <a:solidFill>
                  <a:schemeClr val="bg1"/>
                </a:solidFill>
                <a:latin typeface="Segoe UI" pitchFamily="34" charset="0"/>
              </a:rPr>
              <a:t>et non pas des partenaires ou bailleurs de fonds.  </a:t>
            </a:r>
            <a:r>
              <a:rPr lang="x-none" sz="1600">
                <a:solidFill>
                  <a:schemeClr val="bg1"/>
                </a:solidFill>
                <a:latin typeface="Segoe UI" pitchFamily="34" charset="0"/>
              </a:rPr>
              <a:t/>
            </a:r>
            <a:br>
              <a:rPr lang="x-none" sz="1600">
                <a:solidFill>
                  <a:schemeClr val="bg1"/>
                </a:solidFill>
                <a:latin typeface="Segoe UI" pitchFamily="34" charset="0"/>
              </a:rPr>
            </a:br>
            <a:r>
              <a:rPr lang="x-none" sz="1600" b="0" i="0" u="none" baseline="0">
                <a:solidFill>
                  <a:schemeClr val="bg1"/>
                </a:solidFill>
                <a:latin typeface="Segoe UI" pitchFamily="34" charset="0"/>
              </a:rPr>
              <a:t>Il n'y a aucun partage automatique des données.</a:t>
            </a:r>
            <a:endParaRPr lang="x-none" sz="1600" dirty="0">
              <a:solidFill>
                <a:schemeClr val="bg1"/>
              </a:solidFill>
              <a:latin typeface="Segoe UI" pitchFamily="34" charset="0"/>
              <a:ea typeface="Segoe UI" pitchFamily="34" charset="0"/>
              <a:cs typeface="Segoe UI" pitchFamily="34" charset="0"/>
            </a:endParaRPr>
          </a:p>
        </p:txBody>
      </p:sp>
      <p:sp>
        <p:nvSpPr>
          <p:cNvPr id="7" name="Rectangle 6"/>
          <p:cNvSpPr/>
          <p:nvPr/>
        </p:nvSpPr>
        <p:spPr>
          <a:xfrm>
            <a:off x="457200" y="2754868"/>
            <a:ext cx="3186087" cy="369332"/>
          </a:xfrm>
          <a:prstGeom prst="rect">
            <a:avLst/>
          </a:prstGeom>
        </p:spPr>
        <p:txBody>
          <a:bodyPr wrap="square">
            <a:spAutoFit/>
          </a:bodyPr>
          <a:lstStyle/>
          <a:p>
            <a:pPr marL="0" lvl="2" indent="-274320" algn="l" rtl="0">
              <a:spcAft>
                <a:spcPts val="1800"/>
              </a:spcAft>
              <a:buClr>
                <a:srgbClr val="066E9F"/>
              </a:buClr>
              <a:buSzPct val="120000"/>
              <a:buNone/>
              <a:defRPr/>
            </a:pPr>
            <a:r>
              <a:rPr lang="x-none" b="0" i="0" u="none" baseline="0">
                <a:solidFill>
                  <a:srgbClr val="17375D"/>
                </a:solidFill>
                <a:latin typeface="Segoe UI" pitchFamily="34" charset="0"/>
              </a:rPr>
              <a:t>La base de données est  :</a:t>
            </a:r>
          </a:p>
        </p:txBody>
      </p:sp>
      <p:sp>
        <p:nvSpPr>
          <p:cNvPr id="8" name="Rectangle 7"/>
          <p:cNvSpPr/>
          <p:nvPr/>
        </p:nvSpPr>
        <p:spPr>
          <a:xfrm>
            <a:off x="3335789" y="3158220"/>
            <a:ext cx="2743200" cy="3429000"/>
          </a:xfrm>
          <a:prstGeom prst="rect">
            <a:avLst/>
          </a:prstGeom>
          <a:solidFill>
            <a:srgbClr val="C55F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b="1" i="0" u="none" baseline="0">
                <a:solidFill>
                  <a:schemeClr val="bg1"/>
                </a:solidFill>
                <a:latin typeface="Segoe UI" pitchFamily="34" charset="0"/>
              </a:rPr>
              <a:t>Personnalisable.</a:t>
            </a:r>
            <a:endParaRPr lang="x-none" b="1" dirty="0">
              <a:solidFill>
                <a:schemeClr val="bg1"/>
              </a:solidFill>
              <a:latin typeface="Segoe UI" pitchFamily="34" charset="0"/>
              <a:ea typeface="Segoe UI" pitchFamily="34" charset="0"/>
              <a:cs typeface="Segoe UI" pitchFamily="34" charset="0"/>
            </a:endParaRPr>
          </a:p>
          <a:p>
            <a:pPr marL="0" lvl="1" algn="l" rtl="0">
              <a:spcAft>
                <a:spcPts val="600"/>
              </a:spcAft>
              <a:buSzPct val="110000"/>
            </a:pPr>
            <a:r>
              <a:rPr lang="x-none" sz="1700" b="0" i="0" u="none" baseline="0">
                <a:solidFill>
                  <a:schemeClr val="bg1"/>
                </a:solidFill>
                <a:latin typeface="Segoe UI" pitchFamily="34" charset="0"/>
              </a:rPr>
              <a:t>Les programmes de lutte contre les MTN peuvent personnaliser </a:t>
            </a:r>
            <a:r>
              <a:rPr lang="x-none" sz="1700">
                <a:solidFill>
                  <a:schemeClr val="bg1"/>
                </a:solidFill>
                <a:latin typeface="Segoe UI" pitchFamily="34" charset="0"/>
              </a:rPr>
              <a:t/>
            </a:r>
            <a:br>
              <a:rPr lang="x-none" sz="1700">
                <a:solidFill>
                  <a:schemeClr val="bg1"/>
                </a:solidFill>
                <a:latin typeface="Segoe UI" pitchFamily="34" charset="0"/>
              </a:rPr>
            </a:br>
            <a:r>
              <a:rPr lang="x-none" sz="1700" b="0" i="0" u="none" baseline="0">
                <a:solidFill>
                  <a:schemeClr val="bg1"/>
                </a:solidFill>
                <a:latin typeface="Segoe UI" pitchFamily="34" charset="0"/>
              </a:rPr>
              <a:t>le système pour le faire correspondre au contexte et aux besoins de gestion des données de leur pays.  </a:t>
            </a:r>
          </a:p>
        </p:txBody>
      </p:sp>
      <p:sp>
        <p:nvSpPr>
          <p:cNvPr id="9" name="Rectangle 8"/>
          <p:cNvSpPr/>
          <p:nvPr/>
        </p:nvSpPr>
        <p:spPr>
          <a:xfrm>
            <a:off x="6259738" y="3158220"/>
            <a:ext cx="2590802" cy="3429000"/>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lgn="l" rtl="0">
              <a:spcAft>
                <a:spcPts val="600"/>
              </a:spcAft>
              <a:buSzPct val="110000"/>
            </a:pPr>
            <a:r>
              <a:rPr lang="x-none" b="1" i="0" u="none" baseline="0">
                <a:solidFill>
                  <a:schemeClr val="bg1"/>
                </a:solidFill>
                <a:latin typeface="Segoe UI" pitchFamily="34" charset="0"/>
              </a:rPr>
              <a:t>Facultatif.</a:t>
            </a:r>
            <a:endParaRPr lang="x-none" b="1" dirty="0">
              <a:solidFill>
                <a:schemeClr val="bg1"/>
              </a:solidFill>
              <a:latin typeface="Segoe UI" pitchFamily="34" charset="0"/>
              <a:ea typeface="Segoe UI" pitchFamily="34" charset="0"/>
              <a:cs typeface="Segoe UI" pitchFamily="34" charset="0"/>
            </a:endParaRPr>
          </a:p>
          <a:p>
            <a:pPr marL="0" lvl="1" algn="l" rtl="0">
              <a:buSzPct val="110000"/>
            </a:pPr>
            <a:r>
              <a:rPr lang="x-none" sz="1700" b="0" i="0" u="none" baseline="0">
                <a:solidFill>
                  <a:schemeClr val="bg1"/>
                </a:solidFill>
                <a:latin typeface="Segoe UI" pitchFamily="34" charset="0"/>
              </a:rPr>
              <a:t>La base de données intégrée des données MTN n'est pas obligatoire. </a:t>
            </a:r>
            <a:r>
              <a:rPr lang="x-none" sz="1700">
                <a:solidFill>
                  <a:schemeClr val="bg1"/>
                </a:solidFill>
                <a:latin typeface="Segoe UI" pitchFamily="34" charset="0"/>
              </a:rPr>
              <a:t/>
            </a:r>
            <a:br>
              <a:rPr lang="x-none" sz="1700">
                <a:solidFill>
                  <a:schemeClr val="bg1"/>
                </a:solidFill>
                <a:latin typeface="Segoe UI" pitchFamily="34" charset="0"/>
              </a:rPr>
            </a:br>
            <a:r>
              <a:rPr lang="x-none" b="0" i="0" u="none" baseline="0"/>
              <a:t>Les programmes de </a:t>
            </a:r>
            <a:r>
              <a:rPr lang="x-none"/>
              <a:t/>
            </a:r>
            <a:br>
              <a:rPr lang="x-none"/>
            </a:br>
            <a:r>
              <a:rPr lang="x-none" b="0" i="0" u="none" baseline="0"/>
              <a:t>lutte contre les MTN peuvent choisir de l'utiliser ou non.</a:t>
            </a:r>
            <a:endParaRPr lang="x-none" sz="1700" dirty="0">
              <a:solidFill>
                <a:schemeClr val="bg1"/>
              </a:solidFill>
              <a:latin typeface="Segoe UI" pitchFamily="34" charset="0"/>
              <a:ea typeface="Segoe UI" pitchFamily="34" charset="0"/>
              <a:cs typeface="Segoe UI" pitchFamily="34" charset="0"/>
            </a:endParaRPr>
          </a:p>
        </p:txBody>
      </p:sp>
      <p:sp>
        <p:nvSpPr>
          <p:cNvPr id="4" name="Title 3"/>
          <p:cNvSpPr>
            <a:spLocks noGrp="1"/>
          </p:cNvSpPr>
          <p:nvPr>
            <p:ph type="title"/>
          </p:nvPr>
        </p:nvSpPr>
        <p:spPr>
          <a:xfrm>
            <a:off x="135469" y="206613"/>
            <a:ext cx="4171731" cy="548521"/>
          </a:xfrm>
        </p:spPr>
        <p:txBody>
          <a:bodyPr/>
          <a:lstStyle/>
          <a:p>
            <a:pPr algn="l" rtl="0"/>
            <a:r>
              <a:rPr lang="x-none" sz="2800" b="1" i="0" u="none" baseline="0"/>
              <a:t>Principaux utilisateurs</a:t>
            </a:r>
          </a:p>
        </p:txBody>
      </p:sp>
    </p:spTree>
    <p:extLst>
      <p:ext uri="{BB962C8B-B14F-4D97-AF65-F5344CB8AC3E}">
        <p14:creationId xmlns:p14="http://schemas.microsoft.com/office/powerpoint/2010/main" val="16858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534400" cy="457200"/>
          </a:xfrm>
        </p:spPr>
        <p:txBody>
          <a:bodyPr/>
          <a:lstStyle/>
          <a:p>
            <a:pPr rtl="0"/>
            <a:r>
              <a:rPr lang="x-none" sz="2000" b="1" i="0" u="none" baseline="0"/>
              <a:t>Créez un indicateur personnalisé pour l'intervention à l'IVM+ALB </a:t>
            </a:r>
          </a:p>
        </p:txBody>
      </p:sp>
      <p:sp>
        <p:nvSpPr>
          <p:cNvPr id="2" name="Text Placeholder 1"/>
          <p:cNvSpPr>
            <a:spLocks noGrp="1"/>
          </p:cNvSpPr>
          <p:nvPr>
            <p:ph type="body" sz="quarter" idx="10"/>
          </p:nvPr>
        </p:nvSpPr>
        <p:spPr>
          <a:xfrm>
            <a:off x="762000" y="1066800"/>
            <a:ext cx="7696200" cy="5181600"/>
          </a:xfrm>
        </p:spPr>
        <p:txBody>
          <a:bodyPr>
            <a:noAutofit/>
          </a:bodyPr>
          <a:lstStyle/>
          <a:p>
            <a:pPr marL="457200" indent="-457200" algn="l" rtl="0">
              <a:spcAft>
                <a:spcPts val="1200"/>
              </a:spcAft>
              <a:buAutoNum type="arabicPeriod"/>
            </a:pPr>
            <a:r>
              <a:rPr lang="x-none" sz="1900" b="0" i="0" u="none" baseline="0"/>
              <a:t>Sélectionnez </a:t>
            </a:r>
            <a:r>
              <a:rPr lang="x-none" sz="1900" b="1" i="0" u="none" baseline="0"/>
              <a:t>Michen</a:t>
            </a:r>
            <a:r>
              <a:rPr lang="x-none" sz="1900" b="0" i="0" u="none" baseline="0"/>
              <a:t> (dans la province du Nord) dans l'arborescence de l'unité administrative.</a:t>
            </a:r>
          </a:p>
          <a:p>
            <a:pPr marL="457200" indent="-457200" algn="l" rtl="0">
              <a:spcAft>
                <a:spcPts val="1200"/>
              </a:spcAft>
              <a:buAutoNum type="arabicPeriod"/>
            </a:pPr>
            <a:r>
              <a:rPr lang="x-none" sz="1900" b="0" i="0" u="none" baseline="0"/>
              <a:t>Sélectionnez </a:t>
            </a:r>
            <a:r>
              <a:rPr lang="x-none" sz="1900" b="1" i="0" u="none" baseline="0"/>
              <a:t>Intervention à l'IVM + ALB.</a:t>
            </a:r>
            <a:endParaRPr lang="x-none" sz="1900" dirty="0"/>
          </a:p>
          <a:p>
            <a:pPr marL="457200" indent="-457200" algn="l" rtl="0">
              <a:spcAft>
                <a:spcPts val="1200"/>
              </a:spcAft>
              <a:buAutoNum type="arabicPeriod"/>
            </a:pPr>
            <a:r>
              <a:rPr lang="x-none" sz="1900" b="0" i="0" u="none" baseline="0"/>
              <a:t>Sous Indicateurs personnalisés, cliquez sur </a:t>
            </a:r>
            <a:r>
              <a:rPr lang="x-none" sz="1900" b="1" i="0" u="none" baseline="0"/>
              <a:t>Ajouter/Supprimer des indicateurs</a:t>
            </a:r>
            <a:r>
              <a:rPr lang="x-none" sz="1900" b="0" i="0" u="none" baseline="0"/>
              <a:t>.</a:t>
            </a:r>
          </a:p>
          <a:p>
            <a:pPr marL="457200" indent="-457200" algn="l" rtl="0">
              <a:spcAft>
                <a:spcPts val="1200"/>
              </a:spcAft>
              <a:buAutoNum type="arabicPeriod"/>
            </a:pPr>
            <a:r>
              <a:rPr lang="x-none" sz="1900" b="0" i="0" u="none" baseline="0"/>
              <a:t>Cliquez sur </a:t>
            </a:r>
            <a:r>
              <a:rPr lang="x-none" sz="1900" b="1" i="0" u="none" baseline="0"/>
              <a:t>Ajouter/Supprimer des indicateurs </a:t>
            </a:r>
            <a:r>
              <a:rPr lang="x-none" sz="1900" b="0" i="0" u="none" baseline="0"/>
              <a:t>sur l'écran de l'indicateur personnalisé.</a:t>
            </a:r>
          </a:p>
          <a:p>
            <a:pPr marL="457200" indent="-457200" algn="l" rtl="0">
              <a:spcAft>
                <a:spcPts val="1200"/>
              </a:spcAft>
              <a:buAutoNum type="arabicPeriod"/>
            </a:pPr>
            <a:r>
              <a:rPr lang="x-none" sz="1900" b="0" i="0" u="none" baseline="0"/>
              <a:t>Nom de l'indicateur personnalisé : </a:t>
            </a:r>
            <a:r>
              <a:rPr lang="x-none" sz="1900" b="1" i="0" u="none" baseline="0"/>
              <a:t>Nombre d'agents de santé communautaire</a:t>
            </a:r>
            <a:endParaRPr lang="x-none" sz="1900" dirty="0"/>
          </a:p>
          <a:p>
            <a:pPr marL="457200" indent="-457200" algn="l" rtl="0">
              <a:spcAft>
                <a:spcPts val="1200"/>
              </a:spcAft>
              <a:buAutoNum type="arabicPeriod"/>
            </a:pPr>
            <a:r>
              <a:rPr lang="x-none" sz="1900" b="0" i="0" u="none" baseline="0"/>
              <a:t>Type de données: </a:t>
            </a:r>
            <a:r>
              <a:rPr lang="x-none" sz="1900" b="1" i="0" u="none" baseline="0"/>
              <a:t>Nombre</a:t>
            </a:r>
          </a:p>
          <a:p>
            <a:pPr marL="457200" indent="-457200" algn="l" rtl="0">
              <a:spcAft>
                <a:spcPts val="1200"/>
              </a:spcAft>
              <a:buAutoNum type="arabicPeriod"/>
            </a:pPr>
            <a:r>
              <a:rPr lang="x-none" sz="1900" b="0" i="0" u="none" baseline="0"/>
              <a:t>Cliquez sur </a:t>
            </a:r>
            <a:r>
              <a:rPr lang="x-none" sz="1900" b="1" i="0" u="none" baseline="0"/>
              <a:t>Sauvegarder.</a:t>
            </a:r>
          </a:p>
          <a:p>
            <a:pPr marL="457200" indent="-457200" algn="l" rtl="0">
              <a:buAutoNum type="arabicPeriod"/>
            </a:pPr>
            <a:r>
              <a:rPr lang="x-none" sz="1900" b="0" i="0" u="none" baseline="0"/>
              <a:t>Continuez à saisir les données de la diapositive suivante.</a:t>
            </a:r>
          </a:p>
        </p:txBody>
      </p:sp>
    </p:spTree>
    <p:extLst>
      <p:ext uri="{BB962C8B-B14F-4D97-AF65-F5344CB8AC3E}">
        <p14:creationId xmlns:p14="http://schemas.microsoft.com/office/powerpoint/2010/main" val="27720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848600" cy="5334000"/>
          </a:xfrm>
        </p:spPr>
        <p:txBody>
          <a:bodyPr numCol="2">
            <a:noAutofit/>
          </a:bodyPr>
          <a:lstStyle/>
          <a:p>
            <a:pPr marL="0" indent="0" algn="l" rtl="0">
              <a:spcAft>
                <a:spcPts val="800"/>
              </a:spcAft>
              <a:buNone/>
            </a:pPr>
            <a:r>
              <a:rPr lang="x-none" sz="1200" b="0" i="0" u="none" baseline="0" dirty="0"/>
              <a:t>Date à laquelle s'appliquent les données : </a:t>
            </a:r>
            <a:r>
              <a:rPr lang="x-none" sz="1200" dirty="0"/>
              <a:t/>
            </a:r>
            <a:br>
              <a:rPr lang="x-none" sz="1200" dirty="0"/>
            </a:br>
            <a:r>
              <a:rPr lang="x-none" sz="1200" b="1" i="0" u="none" baseline="0" dirty="0"/>
              <a:t>10 décembre</a:t>
            </a:r>
            <a:r>
              <a:rPr lang="x-none" sz="1200" b="0" i="0" u="none" baseline="0" dirty="0"/>
              <a:t> </a:t>
            </a:r>
            <a:r>
              <a:rPr lang="x-none" sz="1200" b="1" i="0" u="none" baseline="0" dirty="0"/>
              <a:t>201</a:t>
            </a:r>
            <a:r>
              <a:rPr lang="fr-CA" sz="1200" b="1" i="0" u="none" baseline="0" dirty="0"/>
              <a:t>3</a:t>
            </a:r>
            <a:endParaRPr lang="x-none" sz="1200" b="1" i="0" u="none" baseline="0" dirty="0"/>
          </a:p>
          <a:p>
            <a:pPr marL="0" indent="0" algn="l" rtl="0">
              <a:spcAft>
                <a:spcPts val="800"/>
              </a:spcAft>
              <a:buNone/>
            </a:pPr>
            <a:r>
              <a:rPr lang="x-none" sz="1200" b="0" i="0" u="none" baseline="0" dirty="0"/>
              <a:t>Nombre de tournées de traitement </a:t>
            </a:r>
            <a:r>
              <a:rPr lang="x-none" sz="1200" dirty="0"/>
              <a:t/>
            </a:r>
            <a:br>
              <a:rPr lang="x-none" sz="1200" dirty="0"/>
            </a:br>
            <a:r>
              <a:rPr lang="x-none" sz="1200" b="0" i="0" u="none" baseline="0" dirty="0"/>
              <a:t>prévues pour l'année : </a:t>
            </a:r>
            <a:r>
              <a:rPr lang="x-none" sz="1200" b="1" i="0" u="none" baseline="0" dirty="0"/>
              <a:t>1</a:t>
            </a:r>
            <a:endParaRPr lang="fr-CA" sz="1200" b="1" i="0" u="none" baseline="0" dirty="0"/>
          </a:p>
          <a:p>
            <a:pPr marL="0" indent="0">
              <a:spcAft>
                <a:spcPts val="800"/>
              </a:spcAft>
              <a:buNone/>
            </a:pPr>
            <a:r>
              <a:rPr lang="en-US" sz="1200" dirty="0"/>
              <a:t>Mode de distribution : </a:t>
            </a:r>
            <a:r>
              <a:rPr lang="en-US" sz="1200" b="1" dirty="0" err="1"/>
              <a:t>Communautés</a:t>
            </a:r>
            <a:endParaRPr lang="en-US" sz="1200" b="1" dirty="0"/>
          </a:p>
          <a:p>
            <a:pPr marL="0" indent="0">
              <a:spcAft>
                <a:spcPts val="800"/>
              </a:spcAft>
              <a:buNone/>
            </a:pPr>
            <a:r>
              <a:rPr lang="x-none" sz="1200" dirty="0"/>
              <a:t>Date de fin du TMM : </a:t>
            </a:r>
            <a:r>
              <a:rPr lang="x-none" sz="1200" b="1" dirty="0"/>
              <a:t>10 avril 2013</a:t>
            </a:r>
            <a:endParaRPr lang="fr-CA" sz="1200" b="1" dirty="0"/>
          </a:p>
          <a:p>
            <a:pPr marL="0" indent="0">
              <a:spcAft>
                <a:spcPts val="800"/>
              </a:spcAft>
              <a:buNone/>
            </a:pPr>
            <a:r>
              <a:rPr lang="x-none" sz="1200" dirty="0"/>
              <a:t>Nombre de femmes éligibles ciblées : </a:t>
            </a:r>
            <a:r>
              <a:rPr lang="x-none" sz="1200" b="1" dirty="0"/>
              <a:t>150</a:t>
            </a:r>
          </a:p>
          <a:p>
            <a:pPr marL="0" indent="0">
              <a:spcAft>
                <a:spcPts val="800"/>
              </a:spcAft>
              <a:buNone/>
            </a:pPr>
            <a:r>
              <a:rPr lang="x-none" sz="1200" dirty="0"/>
              <a:t>Nombre d'EAS ciblés : </a:t>
            </a:r>
            <a:r>
              <a:rPr lang="x-none" sz="1200" b="1" dirty="0"/>
              <a:t>120</a:t>
            </a:r>
          </a:p>
          <a:p>
            <a:pPr marL="0" indent="0">
              <a:spcAft>
                <a:spcPts val="800"/>
              </a:spcAft>
              <a:buNone/>
            </a:pPr>
            <a:r>
              <a:rPr lang="x-none" sz="1200" dirty="0"/>
              <a:t>Du total, nombre de femmes ciblées pour l'onchocercose : </a:t>
            </a:r>
            <a:r>
              <a:rPr lang="x-none" sz="1200" b="1" dirty="0"/>
              <a:t>100</a:t>
            </a:r>
          </a:p>
          <a:p>
            <a:pPr marL="0" indent="0">
              <a:spcAft>
                <a:spcPts val="800"/>
              </a:spcAft>
              <a:buNone/>
            </a:pPr>
            <a:r>
              <a:rPr lang="x-none" sz="1200" dirty="0"/>
              <a:t>Du total, nombre de personnes ciblées pour l'onchocercose : </a:t>
            </a:r>
            <a:r>
              <a:rPr lang="x-none" sz="1200" b="1" dirty="0"/>
              <a:t>200</a:t>
            </a:r>
            <a:endParaRPr lang="fr-CA" sz="1200" b="1" dirty="0"/>
          </a:p>
          <a:p>
            <a:pPr marL="0" indent="0">
              <a:spcAft>
                <a:spcPts val="800"/>
              </a:spcAft>
              <a:buNone/>
            </a:pPr>
            <a:r>
              <a:rPr lang="x-none" sz="1200" dirty="0"/>
              <a:t>Nombre de femmes traitées : </a:t>
            </a:r>
            <a:r>
              <a:rPr lang="x-none" sz="1200" b="1" dirty="0"/>
              <a:t>102</a:t>
            </a:r>
          </a:p>
          <a:p>
            <a:pPr marL="0" indent="0">
              <a:spcAft>
                <a:spcPts val="800"/>
              </a:spcAft>
              <a:buNone/>
            </a:pPr>
            <a:r>
              <a:rPr lang="x-none" sz="1200" dirty="0"/>
              <a:t>Nombre d'EAS traités : </a:t>
            </a:r>
            <a:r>
              <a:rPr lang="x-none" sz="1200" b="1" dirty="0"/>
              <a:t>100</a:t>
            </a:r>
          </a:p>
          <a:p>
            <a:pPr marL="0" indent="0">
              <a:spcAft>
                <a:spcPts val="800"/>
              </a:spcAft>
              <a:buNone/>
            </a:pPr>
            <a:r>
              <a:rPr lang="x-none" sz="1200" dirty="0"/>
              <a:t>Du total, nombre de femmes traitées pour l'onchocercose : </a:t>
            </a:r>
            <a:r>
              <a:rPr lang="x-none" sz="1200" b="1" dirty="0"/>
              <a:t>100</a:t>
            </a:r>
            <a:endParaRPr lang="fr-CA" sz="1200" b="1" dirty="0"/>
          </a:p>
          <a:p>
            <a:pPr marL="0" indent="0">
              <a:spcAft>
                <a:spcPts val="800"/>
              </a:spcAft>
              <a:buNone/>
            </a:pPr>
            <a:r>
              <a:rPr lang="x-none" sz="1200" dirty="0"/>
              <a:t>Du total, nombre de personnes traitées pour l'onchocercose : </a:t>
            </a:r>
            <a:r>
              <a:rPr lang="x-none" sz="1200" b="1" dirty="0"/>
              <a:t>175</a:t>
            </a:r>
          </a:p>
          <a:p>
            <a:pPr marL="0" indent="0">
              <a:spcAft>
                <a:spcPts val="800"/>
              </a:spcAft>
              <a:buNone/>
            </a:pPr>
            <a:endParaRPr lang="x-none" sz="1200" b="1" dirty="0"/>
          </a:p>
          <a:p>
            <a:pPr marL="0" indent="0">
              <a:spcAft>
                <a:spcPts val="800"/>
              </a:spcAft>
              <a:buNone/>
            </a:pPr>
            <a:endParaRPr lang="x-none" sz="1200" b="1" dirty="0"/>
          </a:p>
          <a:p>
            <a:pPr marL="0" indent="0" algn="l" rtl="0">
              <a:spcAft>
                <a:spcPts val="800"/>
              </a:spcAft>
              <a:buNone/>
            </a:pPr>
            <a:r>
              <a:rPr lang="x-none" sz="1200" b="0" i="0" u="none" baseline="0" dirty="0"/>
              <a:t>Date de début du TMM : </a:t>
            </a:r>
            <a:r>
              <a:rPr lang="x-none" sz="1200" b="1" i="0" u="none" baseline="0" dirty="0"/>
              <a:t>5 avril 2013</a:t>
            </a:r>
          </a:p>
          <a:p>
            <a:pPr marL="0" indent="0" algn="l" rtl="0">
              <a:spcAft>
                <a:spcPts val="800"/>
              </a:spcAft>
              <a:buNone/>
            </a:pPr>
            <a:r>
              <a:rPr lang="x-none" sz="1200" b="0" i="0" u="none" baseline="0" dirty="0"/>
              <a:t>Nombre de personnes éligibles ciblées : </a:t>
            </a:r>
            <a:r>
              <a:rPr lang="x-none" sz="1200" dirty="0"/>
              <a:t/>
            </a:r>
            <a:br>
              <a:rPr lang="x-none" sz="1200" dirty="0"/>
            </a:br>
            <a:r>
              <a:rPr lang="x-none" sz="1200" b="1" i="0" u="none" baseline="0" dirty="0"/>
              <a:t>300</a:t>
            </a:r>
          </a:p>
          <a:p>
            <a:pPr marL="0" indent="0" algn="l" rtl="0">
              <a:spcAft>
                <a:spcPts val="800"/>
              </a:spcAft>
              <a:buNone/>
            </a:pPr>
            <a:r>
              <a:rPr lang="x-none" sz="1200" b="0" i="0" u="none" baseline="0" dirty="0"/>
              <a:t>Nombre d'hommes éligibles ciblés : </a:t>
            </a:r>
            <a:r>
              <a:rPr lang="x-none" sz="1200" b="1" i="0" u="none" baseline="0" dirty="0"/>
              <a:t>150</a:t>
            </a:r>
          </a:p>
          <a:p>
            <a:pPr marL="0" indent="0" algn="l" rtl="0">
              <a:spcAft>
                <a:spcPts val="800"/>
              </a:spcAft>
              <a:buNone/>
            </a:pPr>
            <a:r>
              <a:rPr lang="x-none" sz="1200" b="0" i="0" u="none" baseline="0" dirty="0"/>
              <a:t>Nombre d'adultes ciblés : </a:t>
            </a:r>
            <a:r>
              <a:rPr lang="x-none" sz="1200" b="1" i="0" u="none" baseline="0" dirty="0"/>
              <a:t>180</a:t>
            </a:r>
          </a:p>
          <a:p>
            <a:pPr marL="0" indent="0" algn="l" rtl="0">
              <a:spcAft>
                <a:spcPts val="800"/>
              </a:spcAft>
              <a:buNone/>
            </a:pPr>
            <a:r>
              <a:rPr lang="x-none" sz="1200" b="0" i="0" u="none" baseline="0" dirty="0"/>
              <a:t>Du total, nombre d'hommes traités pour l'onchocercose : </a:t>
            </a:r>
            <a:r>
              <a:rPr lang="x-none" sz="1200" b="1" i="0" u="none" baseline="0" dirty="0"/>
              <a:t>100</a:t>
            </a:r>
          </a:p>
          <a:p>
            <a:pPr marL="0" indent="0" algn="l" rtl="0">
              <a:spcAft>
                <a:spcPts val="800"/>
              </a:spcAft>
              <a:buNone/>
            </a:pPr>
            <a:r>
              <a:rPr lang="x-none" sz="1200" b="0" i="0" u="none" baseline="0" dirty="0"/>
              <a:t>Nombre de personnes traitées : </a:t>
            </a:r>
            <a:r>
              <a:rPr lang="x-none" sz="1200" b="1" i="0" u="none" baseline="0" dirty="0"/>
              <a:t>250</a:t>
            </a:r>
          </a:p>
          <a:p>
            <a:pPr marL="0" indent="0" algn="l" rtl="0">
              <a:spcAft>
                <a:spcPts val="800"/>
              </a:spcAft>
              <a:buNone/>
            </a:pPr>
            <a:r>
              <a:rPr lang="x-none" sz="1200" b="0" i="0" u="none" baseline="0" dirty="0"/>
              <a:t>Nombre d'hommes traités : </a:t>
            </a:r>
            <a:r>
              <a:rPr lang="x-none" sz="1200" b="1" i="0" u="none" baseline="0" dirty="0"/>
              <a:t>148</a:t>
            </a:r>
          </a:p>
          <a:p>
            <a:pPr marL="0" indent="0" algn="l" rtl="0">
              <a:spcAft>
                <a:spcPts val="800"/>
              </a:spcAft>
              <a:buNone/>
            </a:pPr>
            <a:r>
              <a:rPr lang="x-none" sz="1200" b="0" i="0" u="none" baseline="0" dirty="0"/>
              <a:t>Nombre d'adultes traités : </a:t>
            </a:r>
            <a:r>
              <a:rPr lang="x-none" sz="1200" b="1" i="0" u="none" baseline="0" dirty="0"/>
              <a:t>140</a:t>
            </a:r>
          </a:p>
          <a:p>
            <a:pPr marL="0" indent="0" algn="l" rtl="0">
              <a:spcAft>
                <a:spcPts val="800"/>
              </a:spcAft>
              <a:buNone/>
            </a:pPr>
            <a:r>
              <a:rPr lang="x-none" sz="1200" b="0" i="0" u="none" baseline="0" dirty="0"/>
              <a:t>Du total, nombre d'hommes traités pour l'onchocercose : </a:t>
            </a:r>
            <a:r>
              <a:rPr lang="x-none" sz="1200" b="1" i="0" u="none" baseline="0" dirty="0"/>
              <a:t>75</a:t>
            </a:r>
            <a:endParaRPr lang="x-none" sz="1200" dirty="0"/>
          </a:p>
          <a:p>
            <a:pPr marL="0" indent="0" algn="l" rtl="0">
              <a:spcAft>
                <a:spcPts val="800"/>
              </a:spcAft>
              <a:buNone/>
            </a:pPr>
            <a:r>
              <a:rPr lang="x-none" sz="1200" b="0" i="0" u="none" baseline="0" dirty="0"/>
              <a:t>Maladies ciblées : </a:t>
            </a:r>
            <a:r>
              <a:rPr lang="x-none" sz="1200" b="1" i="0" u="none" baseline="0" dirty="0"/>
              <a:t>FL, Oncho, STH</a:t>
            </a:r>
          </a:p>
          <a:p>
            <a:pPr marL="0" indent="0" algn="l" rtl="0">
              <a:spcAft>
                <a:spcPts val="800"/>
              </a:spcAft>
              <a:buNone/>
            </a:pPr>
            <a:r>
              <a:rPr lang="x-none" sz="1200" b="0" i="0" u="none" baseline="0" dirty="0"/>
              <a:t>Numéro de la tournée : </a:t>
            </a:r>
            <a:r>
              <a:rPr lang="x-none" sz="1200" b="1" i="0" u="none" baseline="0" dirty="0"/>
              <a:t>1</a:t>
            </a:r>
          </a:p>
        </p:txBody>
      </p:sp>
    </p:spTree>
    <p:extLst>
      <p:ext uri="{BB962C8B-B14F-4D97-AF65-F5344CB8AC3E}">
        <p14:creationId xmlns:p14="http://schemas.microsoft.com/office/powerpoint/2010/main" val="1142003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914400"/>
            <a:ext cx="8001000" cy="3200400"/>
          </a:xfrm>
        </p:spPr>
        <p:txBody>
          <a:bodyPr numCol="2">
            <a:noAutofit/>
          </a:bodyPr>
          <a:lstStyle/>
          <a:p>
            <a:pPr marL="0" indent="0" algn="l" rtl="0">
              <a:spcAft>
                <a:spcPts val="800"/>
              </a:spcAft>
              <a:buNone/>
            </a:pPr>
            <a:r>
              <a:rPr lang="x-none" sz="1400" b="0" i="0" u="none" baseline="0" dirty="0"/>
              <a:t>Nombre d'événements indésirable graves : </a:t>
            </a:r>
            <a:r>
              <a:rPr lang="x-none" sz="1400" b="1" i="0" u="none" baseline="0" dirty="0"/>
              <a:t>2</a:t>
            </a:r>
          </a:p>
          <a:p>
            <a:pPr marL="0" indent="0" algn="l" rtl="0">
              <a:spcAft>
                <a:spcPts val="800"/>
              </a:spcAft>
              <a:buNone/>
            </a:pPr>
            <a:r>
              <a:rPr lang="x-none" sz="1400" b="0" i="0" u="none" baseline="0" dirty="0"/>
              <a:t>Intervalle de confiance supérieur de la </a:t>
            </a:r>
            <a:r>
              <a:rPr lang="x-none" sz="1400" dirty="0"/>
              <a:t/>
            </a:r>
            <a:br>
              <a:rPr lang="x-none" sz="1400" dirty="0"/>
            </a:br>
            <a:r>
              <a:rPr lang="x-none" sz="1400" b="0" i="0" u="none" baseline="0" dirty="0"/>
              <a:t>couverture faisant l'objet de l'enquête : </a:t>
            </a:r>
            <a:r>
              <a:rPr lang="x-none" sz="1400" b="1" i="0" u="none" baseline="0" dirty="0"/>
              <a:t>95</a:t>
            </a:r>
          </a:p>
          <a:p>
            <a:pPr marL="0" indent="0" algn="l" rtl="0">
              <a:spcAft>
                <a:spcPts val="800"/>
              </a:spcAft>
              <a:buNone/>
            </a:pPr>
            <a:r>
              <a:rPr lang="x-none" sz="1400" b="0" i="0" u="none" baseline="0" dirty="0"/>
              <a:t>Rupture de stocks durant le TDM ? </a:t>
            </a:r>
            <a:r>
              <a:rPr lang="x-none" sz="1400" b="1" i="0" u="none" baseline="0" dirty="0"/>
              <a:t>Oui</a:t>
            </a:r>
          </a:p>
          <a:p>
            <a:pPr marL="0" indent="0" algn="l" rtl="0">
              <a:spcAft>
                <a:spcPts val="800"/>
              </a:spcAft>
              <a:buNone/>
            </a:pPr>
            <a:r>
              <a:rPr lang="x-none" sz="1400" b="0" i="0" u="none" baseline="0" dirty="0"/>
              <a:t>Durée de la rupture des stocks : </a:t>
            </a:r>
            <a:r>
              <a:rPr lang="x-none" sz="1400" b="1" i="0" u="none" baseline="0" dirty="0"/>
              <a:t>1-2 jours</a:t>
            </a:r>
          </a:p>
          <a:p>
            <a:pPr marL="0" indent="0" algn="l" rtl="0">
              <a:spcAft>
                <a:spcPts val="800"/>
              </a:spcAft>
              <a:buNone/>
            </a:pPr>
            <a:endParaRPr lang="x-none" sz="1400" b="1" dirty="0"/>
          </a:p>
          <a:p>
            <a:pPr marL="0" indent="0" algn="l" rtl="0">
              <a:spcAft>
                <a:spcPts val="800"/>
              </a:spcAft>
              <a:buNone/>
            </a:pPr>
            <a:r>
              <a:rPr lang="x-none" sz="1400" b="0" i="0" u="none" baseline="0" dirty="0"/>
              <a:t>Nombre d'agents de santé communautaire : </a:t>
            </a:r>
            <a:r>
              <a:rPr lang="x-none" sz="1400" b="1" i="0" u="none" baseline="0" dirty="0"/>
              <a:t>15</a:t>
            </a:r>
            <a:r>
              <a:rPr lang="x-none" dirty="0"/>
              <a:t/>
            </a:r>
            <a:br>
              <a:rPr lang="x-none" dirty="0"/>
            </a:br>
            <a:r>
              <a:rPr lang="x-none" sz="1400" b="0" i="0" u="none" baseline="0" dirty="0"/>
              <a:t>Couverture ayant fait l'objet d'une enquête : </a:t>
            </a:r>
            <a:r>
              <a:rPr lang="fr-CA" sz="1400" b="1" i="0" u="none" baseline="0" dirty="0"/>
              <a:t>94</a:t>
            </a:r>
            <a:endParaRPr lang="x-none" sz="1400" b="1" i="0" u="none" baseline="0" dirty="0"/>
          </a:p>
          <a:p>
            <a:pPr marL="0" indent="0" algn="l" rtl="0">
              <a:spcAft>
                <a:spcPts val="800"/>
              </a:spcAft>
              <a:buNone/>
            </a:pPr>
            <a:r>
              <a:rPr lang="x-none" sz="1400" b="0" i="0" u="none" baseline="0" dirty="0"/>
              <a:t>Intervalle de confiance inférieur de la couverture faisant l'objet de l'enquête : </a:t>
            </a:r>
            <a:r>
              <a:rPr lang="x-none" sz="1400" b="1" i="0" u="none" baseline="0" dirty="0"/>
              <a:t>93</a:t>
            </a:r>
          </a:p>
          <a:p>
            <a:pPr marL="0" indent="0" algn="l" rtl="0">
              <a:spcAft>
                <a:spcPts val="800"/>
              </a:spcAft>
              <a:buNone/>
            </a:pPr>
            <a:r>
              <a:rPr lang="x-none" sz="1400" b="0" i="0" u="none" baseline="0" dirty="0"/>
              <a:t>Médicament en rupture de stock : </a:t>
            </a:r>
            <a:r>
              <a:rPr lang="x-none" sz="1400" b="1" i="0" u="none" baseline="0" dirty="0"/>
              <a:t>IVM</a:t>
            </a:r>
          </a:p>
          <a:p>
            <a:pPr marL="0" indent="0" algn="l" rtl="0">
              <a:spcAft>
                <a:spcPts val="800"/>
              </a:spcAft>
              <a:buNone/>
            </a:pPr>
            <a:r>
              <a:rPr lang="x-none" sz="1400" b="0" i="0" u="none" baseline="0" dirty="0"/>
              <a:t>Partenaire : </a:t>
            </a:r>
            <a:r>
              <a:rPr lang="x-none" sz="1400" b="1" i="0" u="none" baseline="0" dirty="0"/>
              <a:t>OMS (ajouter)</a:t>
            </a:r>
          </a:p>
          <a:p>
            <a:pPr marL="0" indent="0" algn="l" rtl="0">
              <a:spcAft>
                <a:spcPts val="800"/>
              </a:spcAft>
              <a:buNone/>
            </a:pPr>
            <a:endParaRPr lang="x-none" sz="1400" dirty="0"/>
          </a:p>
        </p:txBody>
      </p:sp>
      <p:sp>
        <p:nvSpPr>
          <p:cNvPr id="4" name="TextBox 3"/>
          <p:cNvSpPr txBox="1"/>
          <p:nvPr/>
        </p:nvSpPr>
        <p:spPr>
          <a:xfrm>
            <a:off x="4572000" y="4343400"/>
            <a:ext cx="3657600" cy="1754326"/>
          </a:xfrm>
          <a:prstGeom prst="rect">
            <a:avLst/>
          </a:prstGeom>
          <a:noFill/>
        </p:spPr>
        <p:txBody>
          <a:bodyPr wrap="square" rtlCol="0">
            <a:spAutoFit/>
          </a:bodyPr>
          <a:lstStyle/>
          <a:p>
            <a:pPr marL="0" lvl="1" algn="l" rtl="0">
              <a:spcAft>
                <a:spcPts val="1800"/>
              </a:spcAft>
            </a:pPr>
            <a:r>
              <a:rPr lang="x-none" sz="1500" b="1" i="0" u="none" baseline="0">
                <a:solidFill>
                  <a:srgbClr val="17375D"/>
                </a:solidFill>
                <a:latin typeface="Segoe UI Semibold" pitchFamily="34" charset="0"/>
              </a:rPr>
              <a:t>Lorsque vous avez terminé, cliquez sur Enregistrer.</a:t>
            </a:r>
          </a:p>
          <a:p>
            <a:pPr marL="0" lvl="1" algn="l" rtl="0"/>
            <a:r>
              <a:rPr lang="x-none" sz="1500" b="1" i="0" u="none" baseline="0">
                <a:solidFill>
                  <a:srgbClr val="17375D"/>
                </a:solidFill>
                <a:latin typeface="Segoe UI Semibold" pitchFamily="34" charset="0"/>
              </a:rPr>
              <a:t>Trouvez le formulaire Intervention que vous venez d'enregistrer dans la zone de liste Intervention pour Michen.</a:t>
            </a:r>
            <a:endParaRPr lang="x-none" sz="1500" b="1" dirty="0">
              <a:solidFill>
                <a:srgbClr val="17375D"/>
              </a:solidFill>
              <a:latin typeface="Segoe UI Semibold" pitchFamily="34" charset="0"/>
              <a:ea typeface="Segoe UI" pitchFamily="34" charset="0"/>
              <a:cs typeface="Segoe UI" pitchFamily="34" charset="0"/>
            </a:endParaRPr>
          </a:p>
          <a:p>
            <a:endParaRPr lang="x-none" dirty="0"/>
          </a:p>
        </p:txBody>
      </p:sp>
    </p:spTree>
    <p:extLst>
      <p:ext uri="{BB962C8B-B14F-4D97-AF65-F5344CB8AC3E}">
        <p14:creationId xmlns:p14="http://schemas.microsoft.com/office/powerpoint/2010/main" val="1809613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21789" cy="307777"/>
          </a:xfrm>
        </p:spPr>
        <p:txBody>
          <a:bodyPr/>
          <a:lstStyle/>
          <a:p>
            <a:pPr algn="l" rtl="0"/>
            <a:r>
              <a:rPr lang="x-none" b="0" i="0" u="none" baseline="0"/>
              <a:t>saisie des données : formulaire par formulaire</a:t>
            </a:r>
          </a:p>
        </p:txBody>
      </p:sp>
      <p:sp>
        <p:nvSpPr>
          <p:cNvPr id="3" name="Content Placeholder 2"/>
          <p:cNvSpPr>
            <a:spLocks noGrp="1"/>
          </p:cNvSpPr>
          <p:nvPr>
            <p:ph idx="1"/>
          </p:nvPr>
        </p:nvSpPr>
        <p:spPr/>
        <p:txBody>
          <a:bodyPr/>
          <a:lstStyle/>
          <a:p>
            <a:pPr marL="0" indent="0" algn="l" rtl="0">
              <a:buNone/>
            </a:pPr>
            <a:r>
              <a:rPr lang="x-none" b="0" i="0" u="none" baseline="0" dirty="0"/>
              <a:t>La base de données vous permet de vérifier / valider les données que vous avez saisies. </a:t>
            </a:r>
          </a:p>
          <a:p>
            <a:pPr marL="0" indent="0" algn="l" rtl="0">
              <a:buNone/>
            </a:pPr>
            <a:endParaRPr lang="x-none" dirty="0"/>
          </a:p>
          <a:p>
            <a:pPr marL="0" indent="0" algn="l" rtl="0">
              <a:buNone/>
            </a:pPr>
            <a:r>
              <a:rPr lang="x-none" b="0" i="0" u="none" baseline="0" dirty="0"/>
              <a:t>La base de données vous permet de vérifier les erreurs de validation dans chaque formulaire ou tout en effectuant l'importation en bloc.</a:t>
            </a:r>
          </a:p>
          <a:p>
            <a:pPr marL="0" indent="0" algn="l" rtl="0">
              <a:buNone/>
            </a:pPr>
            <a:endParaRPr lang="x-none" dirty="0"/>
          </a:p>
          <a:p>
            <a:pPr marL="0" indent="0" algn="l" rtl="0">
              <a:buNone/>
            </a:pPr>
            <a:r>
              <a:rPr lang="x-none" b="0" i="0" u="none" baseline="0" dirty="0"/>
              <a:t>La validation est affichée en trois couleurs :</a:t>
            </a:r>
          </a:p>
          <a:p>
            <a:pPr marL="514350" indent="-514350" algn="l" rtl="0">
              <a:buAutoNum type="romanLcPeriod"/>
            </a:pPr>
            <a:r>
              <a:rPr lang="x-none" b="0" i="0" u="none" baseline="0" dirty="0"/>
              <a:t>Vert : Validation réussie</a:t>
            </a:r>
          </a:p>
          <a:p>
            <a:pPr marL="514350" indent="-514350" algn="l" rtl="0">
              <a:buAutoNum type="romanLcPeriod"/>
            </a:pPr>
            <a:r>
              <a:rPr lang="x-none" b="0" i="0" u="none" baseline="0" dirty="0"/>
              <a:t>Rouge :  Erreur de validation </a:t>
            </a:r>
          </a:p>
          <a:p>
            <a:pPr marL="514350" indent="-514350" algn="l" rtl="0">
              <a:buAutoNum type="romanLcPeriod"/>
            </a:pPr>
            <a:r>
              <a:rPr lang="x-none" b="0" i="0" u="none" baseline="0" dirty="0"/>
              <a:t>Bleu :  Pas de validation (par ex., aucune donnée à valider) </a:t>
            </a:r>
          </a:p>
          <a:p>
            <a:pPr marL="0" indent="0" algn="l" rtl="0">
              <a:buNone/>
            </a:pPr>
            <a:endParaRPr lang="x-none" dirty="0"/>
          </a:p>
        </p:txBody>
      </p:sp>
      <p:sp>
        <p:nvSpPr>
          <p:cNvPr id="4" name="Title 3"/>
          <p:cNvSpPr>
            <a:spLocks noGrp="1"/>
          </p:cNvSpPr>
          <p:nvPr>
            <p:ph type="title"/>
          </p:nvPr>
        </p:nvSpPr>
        <p:spPr>
          <a:xfrm>
            <a:off x="152400" y="369094"/>
            <a:ext cx="1808848" cy="516255"/>
          </a:xfrm>
        </p:spPr>
        <p:txBody>
          <a:bodyPr/>
          <a:lstStyle/>
          <a:p>
            <a:pPr algn="l" rtl="0"/>
            <a:r>
              <a:rPr lang="x-none" b="1" i="0" u="none" baseline="0"/>
              <a:t>Validation</a:t>
            </a:r>
          </a:p>
        </p:txBody>
      </p:sp>
    </p:spTree>
    <p:extLst>
      <p:ext uri="{BB962C8B-B14F-4D97-AF65-F5344CB8AC3E}">
        <p14:creationId xmlns:p14="http://schemas.microsoft.com/office/powerpoint/2010/main" val="1926206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400" b="1" i="0" u="none" baseline="0"/>
              <a:t>Validation</a:t>
            </a:r>
          </a:p>
        </p:txBody>
      </p:sp>
      <p:sp>
        <p:nvSpPr>
          <p:cNvPr id="4" name="Text Placeholder 3"/>
          <p:cNvSpPr>
            <a:spLocks noGrp="1"/>
          </p:cNvSpPr>
          <p:nvPr>
            <p:ph type="body" sz="quarter" idx="10"/>
          </p:nvPr>
        </p:nvSpPr>
        <p:spPr/>
        <p:txBody>
          <a:bodyPr/>
          <a:lstStyle/>
          <a:p>
            <a:pPr algn="l" rtl="0"/>
            <a:r>
              <a:rPr lang="x-none" b="0" i="0" u="none" baseline="0"/>
              <a:t>Sélectionnez Jenna (dans la province de l'Ouest) à partir de l'arborescence.</a:t>
            </a:r>
          </a:p>
          <a:p>
            <a:pPr algn="l" rtl="0"/>
            <a:r>
              <a:rPr lang="x-none" b="0" i="0" u="none" baseline="0"/>
              <a:t>Sélectionnez Intervention au PZQ</a:t>
            </a:r>
          </a:p>
          <a:p>
            <a:pPr algn="l" rtl="0"/>
            <a:r>
              <a:rPr lang="x-none" b="0" i="0" u="none" baseline="0"/>
              <a:t>Continuez à saisir les données de la diapositive suivante.</a:t>
            </a:r>
          </a:p>
          <a:p>
            <a:pPr marL="0" indent="0" algn="l" rtl="0">
              <a:buNone/>
            </a:pPr>
            <a:endParaRPr lang="x-none" dirty="0"/>
          </a:p>
          <a:p>
            <a:pPr marL="0" indent="0" algn="l" rtl="0">
              <a:buNone/>
            </a:pPr>
            <a:endParaRPr lang="x-none" dirty="0"/>
          </a:p>
          <a:p>
            <a:endParaRPr lang="x-none" dirty="0"/>
          </a:p>
          <a:p>
            <a:endParaRPr lang="x-none" dirty="0"/>
          </a:p>
        </p:txBody>
      </p:sp>
    </p:spTree>
    <p:extLst>
      <p:ext uri="{BB962C8B-B14F-4D97-AF65-F5344CB8AC3E}">
        <p14:creationId xmlns:p14="http://schemas.microsoft.com/office/powerpoint/2010/main" val="28847716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noAutofit/>
          </a:bodyPr>
          <a:lstStyle/>
          <a:p>
            <a:pPr marL="0" lvl="1" indent="0" algn="l" rtl="0">
              <a:spcAft>
                <a:spcPts val="600"/>
              </a:spcAft>
              <a:buNone/>
              <a:defRPr/>
            </a:pPr>
            <a:r>
              <a:rPr lang="x-none" sz="1200" b="0" i="0" u="none" baseline="0" dirty="0"/>
              <a:t>Date de début à laquelle les données s'appliquent : </a:t>
            </a:r>
            <a:r>
              <a:rPr lang="x-none" sz="1200" b="1" i="0" u="none" baseline="0" dirty="0"/>
              <a:t>1</a:t>
            </a:r>
            <a:r>
              <a:rPr lang="x-none" sz="1200" b="1" i="0" u="none" baseline="30000" dirty="0"/>
              <a:t>er</a:t>
            </a:r>
            <a:r>
              <a:rPr lang="x-none" sz="1200" b="1" i="0" u="none" baseline="0" dirty="0"/>
              <a:t> mars 2014</a:t>
            </a:r>
          </a:p>
          <a:p>
            <a:pPr marL="0" lvl="1" indent="0" algn="l" rtl="0">
              <a:spcAft>
                <a:spcPts val="600"/>
              </a:spcAft>
              <a:buNone/>
              <a:defRPr/>
            </a:pPr>
            <a:r>
              <a:rPr lang="x-none" sz="1200" b="0" i="0" u="none" baseline="0" dirty="0"/>
              <a:t>Nombre de cycles de traitement prévus pour l'année : </a:t>
            </a:r>
            <a:r>
              <a:rPr lang="x-none" sz="1200" b="1" i="0" u="none" baseline="0" dirty="0"/>
              <a:t>1</a:t>
            </a:r>
            <a:endParaRPr lang="x-none" sz="1200" dirty="0"/>
          </a:p>
          <a:p>
            <a:pPr marL="0" lvl="1" indent="0" algn="l" rtl="0">
              <a:spcAft>
                <a:spcPts val="600"/>
              </a:spcAft>
              <a:buNone/>
              <a:defRPr/>
            </a:pPr>
            <a:r>
              <a:rPr lang="x-none" sz="1200" b="0" i="0" u="none" baseline="0" dirty="0"/>
              <a:t>Mode of distribution : </a:t>
            </a:r>
            <a:r>
              <a:rPr lang="x-none" sz="1200" b="1" i="0" u="none" baseline="0" dirty="0"/>
              <a:t>Dans les écoles</a:t>
            </a:r>
            <a:endParaRPr lang="x-none" sz="1200" dirty="0"/>
          </a:p>
          <a:p>
            <a:pPr marL="0" lvl="1" indent="0" algn="l" rtl="0">
              <a:spcAft>
                <a:spcPts val="600"/>
              </a:spcAft>
              <a:buNone/>
              <a:defRPr/>
            </a:pPr>
            <a:r>
              <a:rPr lang="x-none" sz="1200" b="0" i="0" u="none" baseline="0" dirty="0"/>
              <a:t>Date de fin du TMM : </a:t>
            </a:r>
            <a:r>
              <a:rPr lang="x-none" sz="1200" b="1" i="0" u="none" baseline="0" dirty="0"/>
              <a:t>15 mars 2014</a:t>
            </a:r>
            <a:endParaRPr lang="x-none" sz="1200" dirty="0"/>
          </a:p>
          <a:p>
            <a:pPr marL="0" lvl="1" indent="0" algn="l" rtl="0">
              <a:spcAft>
                <a:spcPts val="600"/>
              </a:spcAft>
              <a:buNone/>
              <a:defRPr/>
            </a:pPr>
            <a:r>
              <a:rPr lang="x-none" sz="1200" b="0" i="0" u="none" baseline="0" dirty="0"/>
              <a:t>Nombre de femmes admissibles ciblées : </a:t>
            </a:r>
            <a:r>
              <a:rPr lang="x-none" sz="1200" b="1" i="0" u="none" baseline="0" dirty="0"/>
              <a:t>265</a:t>
            </a:r>
            <a:endParaRPr lang="x-none" sz="1200" dirty="0"/>
          </a:p>
          <a:p>
            <a:pPr marL="0" lvl="1" indent="0" algn="l" rtl="0">
              <a:spcAft>
                <a:spcPts val="600"/>
              </a:spcAft>
              <a:buNone/>
              <a:defRPr/>
            </a:pPr>
            <a:r>
              <a:rPr lang="x-none" sz="1200" b="0" i="0" u="none" baseline="0" dirty="0"/>
              <a:t>Nombre d'EAS ciblés : </a:t>
            </a:r>
            <a:r>
              <a:rPr lang="x-none" sz="1200" b="1" i="0" u="none" baseline="0" dirty="0"/>
              <a:t>110</a:t>
            </a:r>
            <a:endParaRPr lang="x-none" sz="1200" dirty="0"/>
          </a:p>
          <a:p>
            <a:pPr marL="0" lvl="1" indent="0" algn="l" rtl="0">
              <a:spcAft>
                <a:spcPts val="600"/>
              </a:spcAft>
              <a:buNone/>
              <a:defRPr/>
            </a:pPr>
            <a:r>
              <a:rPr lang="x-none" sz="1200" b="0" i="0" u="none" baseline="0" dirty="0"/>
              <a:t>Nombre de personnes traitées : </a:t>
            </a:r>
            <a:r>
              <a:rPr lang="x-none" sz="1200" b="1" i="0" u="none" baseline="0" dirty="0"/>
              <a:t>542</a:t>
            </a:r>
            <a:endParaRPr lang="x-none" sz="1200" dirty="0"/>
          </a:p>
          <a:p>
            <a:pPr marL="0" lvl="1" indent="0" algn="l" rtl="0">
              <a:spcAft>
                <a:spcPts val="600"/>
              </a:spcAft>
              <a:buNone/>
              <a:defRPr/>
            </a:pPr>
            <a:r>
              <a:rPr lang="x-none" sz="1200" b="0" i="0" u="none" baseline="0" dirty="0"/>
              <a:t>Nombre d'hommes traités : </a:t>
            </a:r>
            <a:r>
              <a:rPr lang="x-none" sz="1200" b="1" i="0" u="none" baseline="0" dirty="0"/>
              <a:t>300</a:t>
            </a:r>
            <a:endParaRPr lang="x-none" sz="1200" dirty="0"/>
          </a:p>
          <a:p>
            <a:pPr marL="0" lvl="1" indent="0" algn="l" rtl="0">
              <a:spcAft>
                <a:spcPts val="600"/>
              </a:spcAft>
              <a:buNone/>
              <a:defRPr/>
            </a:pPr>
            <a:r>
              <a:rPr lang="x-none" sz="1200" b="0" i="0" u="none" baseline="0" dirty="0"/>
              <a:t>Nombre de femmes traitées : </a:t>
            </a:r>
            <a:r>
              <a:rPr lang="x-none" sz="1200" b="1" i="0" u="none" baseline="0" dirty="0"/>
              <a:t>225</a:t>
            </a:r>
            <a:endParaRPr lang="x-none" sz="1200" dirty="0"/>
          </a:p>
          <a:p>
            <a:pPr marL="0" lvl="1" indent="0" algn="l" rtl="0">
              <a:spcAft>
                <a:spcPts val="600"/>
              </a:spcAft>
              <a:buNone/>
              <a:defRPr/>
            </a:pPr>
            <a:r>
              <a:rPr lang="x-none" sz="1200" b="0" i="0" u="none" baseline="0" dirty="0"/>
              <a:t>Nombre d'adultes traités : </a:t>
            </a:r>
            <a:r>
              <a:rPr lang="x-none" sz="1200" b="1" i="0" u="none" baseline="0" dirty="0"/>
              <a:t>320</a:t>
            </a:r>
            <a:endParaRPr lang="x-none" sz="1200" dirty="0"/>
          </a:p>
          <a:p>
            <a:pPr marL="0" lvl="1" indent="0" algn="l" rtl="0">
              <a:spcAft>
                <a:spcPts val="600"/>
              </a:spcAft>
              <a:buNone/>
              <a:defRPr/>
            </a:pPr>
            <a:r>
              <a:rPr lang="x-none" sz="1200" b="0" i="0" u="none" baseline="0" dirty="0"/>
              <a:t>Nombre d'effets indésirables graves signalés : </a:t>
            </a:r>
            <a:r>
              <a:rPr lang="x-none" sz="1200" b="1" i="0" u="none" baseline="0" dirty="0"/>
              <a:t>0</a:t>
            </a:r>
            <a:endParaRPr lang="x-none" sz="1200" dirty="0"/>
          </a:p>
          <a:p>
            <a:pPr marL="0" lvl="1" indent="0" algn="l" rtl="0">
              <a:spcAft>
                <a:spcPts val="600"/>
              </a:spcAft>
              <a:buNone/>
              <a:defRPr/>
            </a:pPr>
            <a:r>
              <a:rPr lang="x-none" sz="1200" b="0" i="0" u="none" baseline="0" dirty="0"/>
              <a:t>La limite supérieure de l’intervalle de confiance de l’estimation du taux de couverture </a:t>
            </a:r>
            <a:r>
              <a:rPr lang="x-none" sz="1200" b="1" i="0" u="none" baseline="0" dirty="0"/>
              <a:t>Ne rien inscrire</a:t>
            </a:r>
            <a:endParaRPr lang="x-none" sz="1200" dirty="0"/>
          </a:p>
          <a:p>
            <a:pPr marL="0" lvl="1" indent="0" algn="l" rtl="0">
              <a:spcAft>
                <a:spcPts val="600"/>
              </a:spcAft>
              <a:buNone/>
              <a:defRPr/>
            </a:pPr>
            <a:r>
              <a:rPr lang="x-none" sz="1200" b="0" i="0" u="none" baseline="0" dirty="0"/>
              <a:t>Rupture de stock pendant le TMM ?: </a:t>
            </a:r>
            <a:r>
              <a:rPr lang="x-none" sz="1200" b="1" i="0" u="none" baseline="0" dirty="0"/>
              <a:t>Non</a:t>
            </a:r>
            <a:endParaRPr lang="x-none" sz="1200" dirty="0"/>
          </a:p>
          <a:p>
            <a:pPr marL="0" lvl="1" indent="0" algn="l" rtl="0">
              <a:spcAft>
                <a:spcPts val="600"/>
              </a:spcAft>
              <a:buNone/>
              <a:defRPr/>
            </a:pPr>
            <a:r>
              <a:rPr lang="x-none" sz="1200" b="0" i="0" u="none" baseline="0" dirty="0"/>
              <a:t>Durée de la rupture de stock : </a:t>
            </a:r>
            <a:r>
              <a:rPr lang="x-none" sz="1200" b="1" i="0" u="none" baseline="0" dirty="0"/>
              <a:t>Ne rien inscrire</a:t>
            </a:r>
            <a:endParaRPr lang="x-none" sz="1200" dirty="0"/>
          </a:p>
          <a:p>
            <a:pPr marL="0" lvl="1" indent="0" algn="l" rtl="0">
              <a:spcAft>
                <a:spcPts val="600"/>
              </a:spcAft>
              <a:buNone/>
              <a:defRPr/>
            </a:pPr>
            <a:endParaRPr lang="x-none" sz="1200" dirty="0"/>
          </a:p>
          <a:p>
            <a:pPr marL="0" lvl="1" indent="0" algn="l" rtl="0">
              <a:spcAft>
                <a:spcPts val="600"/>
              </a:spcAft>
              <a:buNone/>
              <a:defRPr/>
            </a:pPr>
            <a:endParaRPr lang="x-none" sz="1200" dirty="0"/>
          </a:p>
          <a:p>
            <a:pPr marL="0" lvl="1" indent="0" algn="l" rtl="0">
              <a:spcAft>
                <a:spcPts val="600"/>
              </a:spcAft>
              <a:buNone/>
              <a:defRPr/>
            </a:pPr>
            <a:r>
              <a:rPr lang="x-none" sz="1200" b="0" i="0" u="none" baseline="0" dirty="0"/>
              <a:t>Nombre de maladies ciblées : </a:t>
            </a:r>
            <a:r>
              <a:rPr lang="x-none" sz="1200" b="1" i="0" u="none" baseline="0" dirty="0"/>
              <a:t>Schistosomiase</a:t>
            </a:r>
            <a:endParaRPr lang="x-none" sz="1200" dirty="0"/>
          </a:p>
          <a:p>
            <a:pPr marL="0" lvl="1" indent="0" algn="l" rtl="0">
              <a:spcAft>
                <a:spcPts val="600"/>
              </a:spcAft>
              <a:buNone/>
              <a:defRPr/>
            </a:pPr>
            <a:r>
              <a:rPr lang="x-none" sz="1200" b="0" i="0" u="none" baseline="0" dirty="0"/>
              <a:t>Nombre de tournées : </a:t>
            </a:r>
            <a:r>
              <a:rPr lang="x-none" sz="1200" b="1" i="0" u="none" baseline="0" dirty="0"/>
              <a:t>1</a:t>
            </a:r>
            <a:endParaRPr lang="x-none" sz="1200" dirty="0"/>
          </a:p>
          <a:p>
            <a:pPr marL="0" lvl="1" indent="0" algn="l" rtl="0">
              <a:spcAft>
                <a:spcPts val="600"/>
              </a:spcAft>
              <a:buNone/>
              <a:defRPr/>
            </a:pPr>
            <a:r>
              <a:rPr lang="x-none" sz="1200" b="0" i="0" u="none" baseline="0" dirty="0"/>
              <a:t>Date de début du TMM : </a:t>
            </a:r>
            <a:r>
              <a:rPr lang="x-none" sz="1200" b="1" i="0" u="none" baseline="0" dirty="0"/>
              <a:t>10 mars 2014</a:t>
            </a:r>
            <a:endParaRPr lang="x-none" sz="1200" dirty="0"/>
          </a:p>
          <a:p>
            <a:pPr marL="0" lvl="1" indent="0" algn="l" rtl="0">
              <a:spcAft>
                <a:spcPts val="600"/>
              </a:spcAft>
              <a:buNone/>
              <a:defRPr/>
            </a:pPr>
            <a:r>
              <a:rPr lang="x-none" sz="1200" b="0" i="0" u="none" baseline="0" dirty="0"/>
              <a:t>Nombre de personnes admissibles ciblées : </a:t>
            </a:r>
            <a:r>
              <a:rPr lang="x-none" sz="1200" b="1" i="0" u="none" baseline="0" dirty="0"/>
              <a:t>500</a:t>
            </a:r>
            <a:endParaRPr lang="x-none" sz="1200" dirty="0"/>
          </a:p>
          <a:p>
            <a:pPr marL="0" lvl="1" indent="0" algn="l" rtl="0">
              <a:spcAft>
                <a:spcPts val="600"/>
              </a:spcAft>
              <a:buNone/>
              <a:defRPr/>
            </a:pPr>
            <a:r>
              <a:rPr lang="x-none" sz="1200" b="0" i="0" u="none" baseline="0" dirty="0"/>
              <a:t>Nombre d'hommes admissibles ciblés : </a:t>
            </a:r>
            <a:r>
              <a:rPr lang="x-none" sz="1200" b="1" i="0" u="none" baseline="0" dirty="0"/>
              <a:t>250</a:t>
            </a:r>
            <a:endParaRPr lang="x-none" sz="1200" dirty="0"/>
          </a:p>
          <a:p>
            <a:pPr marL="0" lvl="1" indent="0" algn="l" rtl="0">
              <a:spcAft>
                <a:spcPts val="600"/>
              </a:spcAft>
              <a:buNone/>
              <a:defRPr/>
            </a:pPr>
            <a:r>
              <a:rPr lang="x-none" sz="1200" b="0" i="0" u="none" baseline="0" dirty="0"/>
              <a:t>Nombre d'adultes ciblés : </a:t>
            </a:r>
            <a:r>
              <a:rPr lang="x-none" sz="1200" b="1" i="0" u="none" baseline="0" dirty="0"/>
              <a:t>385</a:t>
            </a:r>
            <a:endParaRPr lang="x-none" sz="1200" dirty="0"/>
          </a:p>
          <a:p>
            <a:pPr marL="0" lvl="1" indent="0" algn="l" rtl="0">
              <a:spcAft>
                <a:spcPts val="600"/>
              </a:spcAft>
              <a:buNone/>
              <a:defRPr/>
            </a:pPr>
            <a:r>
              <a:rPr lang="x-none" sz="1200" b="0" i="0" u="none" baseline="0" dirty="0"/>
              <a:t>Nombre de femmes traités : </a:t>
            </a:r>
            <a:r>
              <a:rPr lang="x-none" sz="1200" b="1" i="0" u="none" baseline="0" dirty="0"/>
              <a:t>242</a:t>
            </a:r>
          </a:p>
          <a:p>
            <a:pPr marL="0" lvl="1" indent="0" algn="l" rtl="0">
              <a:spcAft>
                <a:spcPts val="600"/>
              </a:spcAft>
              <a:buNone/>
              <a:defRPr/>
            </a:pPr>
            <a:r>
              <a:rPr lang="x-none" sz="1200" b="0" i="0" u="none" baseline="0" dirty="0"/>
              <a:t>Nombre d'EAS traités : </a:t>
            </a:r>
            <a:r>
              <a:rPr lang="x-none" sz="1200" b="1" i="0" u="none" baseline="0" dirty="0"/>
              <a:t>420</a:t>
            </a:r>
          </a:p>
          <a:p>
            <a:pPr marL="0" lvl="1" indent="0" algn="l" rtl="0">
              <a:spcAft>
                <a:spcPts val="600"/>
              </a:spcAft>
              <a:buNone/>
              <a:defRPr/>
            </a:pPr>
            <a:r>
              <a:rPr lang="x-none" sz="1200" b="0" i="0" u="none" baseline="0" dirty="0"/>
              <a:t>Nombre de garçons d'âge scolaire traitées </a:t>
            </a:r>
            <a:r>
              <a:rPr lang="x-none" sz="1200" b="1" i="0" u="none" baseline="0" dirty="0"/>
              <a:t>195</a:t>
            </a:r>
            <a:endParaRPr lang="x-none" sz="1200" dirty="0"/>
          </a:p>
          <a:p>
            <a:pPr marL="0" lvl="1" indent="0" algn="l" rtl="0">
              <a:spcAft>
                <a:spcPts val="600"/>
              </a:spcAft>
              <a:buNone/>
              <a:defRPr/>
            </a:pPr>
            <a:r>
              <a:rPr lang="x-none" sz="1200" b="0" i="0" u="none" baseline="0" dirty="0"/>
              <a:t>Numéro de référence du lot (numéros de médicament et de lot) : </a:t>
            </a:r>
            <a:r>
              <a:rPr lang="x-none" sz="1200" b="1" i="0" u="none" baseline="0" dirty="0"/>
              <a:t>N/A</a:t>
            </a:r>
          </a:p>
          <a:p>
            <a:pPr marL="0" lvl="1" indent="0" algn="l" rtl="0">
              <a:spcAft>
                <a:spcPts val="600"/>
              </a:spcAft>
              <a:buNone/>
              <a:defRPr/>
            </a:pPr>
            <a:r>
              <a:rPr lang="x-none" sz="1200" b="0" i="0" u="none" baseline="0" dirty="0"/>
              <a:t>Estimation du taux de couverture : </a:t>
            </a:r>
            <a:r>
              <a:rPr lang="x-none" sz="1200" b="1" i="0" u="none" baseline="0" dirty="0"/>
              <a:t>Ne rien inscrire</a:t>
            </a:r>
            <a:endParaRPr lang="x-none" sz="1200" dirty="0"/>
          </a:p>
          <a:p>
            <a:pPr marL="0" lvl="1" indent="0" algn="l" rtl="0">
              <a:spcAft>
                <a:spcPts val="600"/>
              </a:spcAft>
              <a:buNone/>
              <a:defRPr/>
            </a:pPr>
            <a:r>
              <a:rPr lang="x-none" sz="1200" b="0" i="0" u="none" baseline="0" dirty="0"/>
              <a:t>La limite inférieure de l’intervalle de confiance de l’estimation du taux de couverture : </a:t>
            </a:r>
            <a:r>
              <a:rPr lang="x-none" sz="1200" b="1" i="0" u="none" baseline="0" dirty="0"/>
              <a:t>Ne rien inscrire</a:t>
            </a:r>
            <a:endParaRPr lang="x-none" sz="1200" dirty="0"/>
          </a:p>
          <a:p>
            <a:pPr marL="0" lvl="1" indent="0" algn="l" rtl="0">
              <a:spcAft>
                <a:spcPts val="600"/>
              </a:spcAft>
              <a:buNone/>
              <a:defRPr/>
            </a:pPr>
            <a:r>
              <a:rPr lang="x-none" sz="1200" b="0" i="0" u="none" baseline="0" dirty="0"/>
              <a:t>Médicament en rupture de stock </a:t>
            </a:r>
            <a:r>
              <a:rPr lang="x-none" sz="1200" b="1" i="0" u="none" baseline="0" dirty="0"/>
              <a:t>Ne rien inscrire</a:t>
            </a:r>
            <a:endParaRPr lang="x-none" sz="1200" dirty="0"/>
          </a:p>
          <a:p>
            <a:pPr marL="0" lvl="1" indent="0" algn="l" rtl="0">
              <a:spcAft>
                <a:spcPts val="600"/>
              </a:spcAft>
              <a:buNone/>
              <a:defRPr/>
            </a:pPr>
            <a:r>
              <a:rPr lang="x-none" sz="1200" b="0" i="0" u="none" baseline="0" dirty="0"/>
              <a:t>Partenaire : </a:t>
            </a:r>
            <a:r>
              <a:rPr lang="x-none" sz="1200" b="1" i="0" u="none" baseline="0" dirty="0"/>
              <a:t>USAID</a:t>
            </a:r>
            <a:endParaRPr lang="x-none" sz="1200" dirty="0"/>
          </a:p>
          <a:p>
            <a:pPr marL="0" lvl="1" indent="0" algn="l" rtl="0">
              <a:spcAft>
                <a:spcPts val="600"/>
              </a:spcAft>
              <a:buNone/>
              <a:defRPr/>
            </a:pPr>
            <a:endParaRPr lang="x-none" sz="1400" b="1" dirty="0"/>
          </a:p>
          <a:p>
            <a:pPr marL="0" lvl="1" indent="0" algn="l" rtl="0">
              <a:spcAft>
                <a:spcPts val="600"/>
              </a:spcAft>
              <a:buNone/>
              <a:defRPr/>
            </a:pPr>
            <a:endParaRPr lang="x-none" sz="1400" b="1" dirty="0"/>
          </a:p>
        </p:txBody>
      </p:sp>
    </p:spTree>
    <p:extLst>
      <p:ext uri="{BB962C8B-B14F-4D97-AF65-F5344CB8AC3E}">
        <p14:creationId xmlns:p14="http://schemas.microsoft.com/office/powerpoint/2010/main" val="32994003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1173162"/>
            <a:ext cx="7696200" cy="5075237"/>
          </a:xfrm>
        </p:spPr>
        <p:txBody>
          <a:bodyPr/>
          <a:lstStyle/>
          <a:p>
            <a:pPr algn="l" rtl="0"/>
            <a:r>
              <a:rPr lang="x-none" b="0" i="0" u="none" baseline="0" dirty="0"/>
              <a:t>Cliquez sur &lt;Validation : Vérifier les erreurs de validation &gt;</a:t>
            </a:r>
          </a:p>
          <a:p>
            <a:pPr algn="l" rtl="0"/>
            <a:r>
              <a:rPr lang="x-none" b="0" i="0" u="none" baseline="0" dirty="0"/>
              <a:t>Notez les couleurs de validation suivantes :</a:t>
            </a:r>
          </a:p>
          <a:p>
            <a:pPr lvl="1" algn="l" rtl="0"/>
            <a:r>
              <a:rPr lang="x-none" sz="2000" b="0" i="0" u="none" baseline="0" dirty="0"/>
              <a:t>Vert : Validation réussie, par ex.</a:t>
            </a:r>
          </a:p>
          <a:p>
            <a:pPr lvl="2" algn="l" rtl="0"/>
            <a:r>
              <a:rPr lang="x-none" sz="1600" b="0" i="0" u="none" baseline="0" dirty="0"/>
              <a:t>La date de fin du TMM est postérieure à la date de début du TMM</a:t>
            </a:r>
          </a:p>
          <a:p>
            <a:pPr lvl="2" algn="l" rtl="0"/>
            <a:r>
              <a:rPr lang="x-none" sz="1600" b="0" i="0" u="none" baseline="0" dirty="0"/>
              <a:t>La somme des hommes traités et des femmes traitées est égale au nombre de personnes traitées</a:t>
            </a:r>
          </a:p>
          <a:p>
            <a:pPr lvl="1" algn="l" rtl="0"/>
            <a:r>
              <a:rPr lang="x-none" sz="2000" b="0" i="0" u="none" baseline="0" dirty="0"/>
              <a:t>Rouge :  Erreur de validation, par ex.</a:t>
            </a:r>
          </a:p>
          <a:p>
            <a:pPr lvl="2" algn="l" rtl="0"/>
            <a:r>
              <a:rPr lang="x-none" sz="1600" b="0" i="0" u="none" baseline="0" dirty="0"/>
              <a:t>La somme des hommes ciblés et des femmes ciblées n'est pas égale au nombre de personnes admissibles traitées </a:t>
            </a:r>
          </a:p>
          <a:p>
            <a:pPr lvl="2" algn="l" rtl="0"/>
            <a:r>
              <a:rPr lang="x-none" sz="1600" b="0" i="0" u="none" baseline="0" dirty="0"/>
              <a:t>Le nombre de personnes traitées est supérieur au nombre de personnes admissibles ciblées.</a:t>
            </a:r>
          </a:p>
          <a:p>
            <a:pPr lvl="1" algn="l" rtl="0"/>
            <a:r>
              <a:rPr lang="x-none" sz="2000" b="0" i="0" u="none" baseline="0" dirty="0"/>
              <a:t>Bleu :  Pas de validation (par ex., aucune donnée à valider), par ex. </a:t>
            </a:r>
          </a:p>
          <a:p>
            <a:pPr lvl="2" algn="l" rtl="0"/>
            <a:r>
              <a:rPr lang="x-none" sz="1600" b="0" i="0" u="none" baseline="0" dirty="0"/>
              <a:t>Le nombre de garçons d'âge scolaire traités n'est pas indiqué</a:t>
            </a:r>
          </a:p>
          <a:p>
            <a:pPr algn="l" rtl="0"/>
            <a:r>
              <a:rPr lang="x-none" b="0" i="0" u="none" baseline="0" dirty="0"/>
              <a:t>Corrigez toutes les erreurs, si nécessaire</a:t>
            </a:r>
          </a:p>
          <a:p>
            <a:pPr algn="l" rtl="0"/>
            <a:r>
              <a:rPr lang="x-none" b="0" i="0" u="none" baseline="0" dirty="0"/>
              <a:t>Cliquez sur « Enregistrer »pour enregistrer le fichier</a:t>
            </a:r>
          </a:p>
          <a:p>
            <a:pPr lvl="2" algn="l" rtl="0"/>
            <a:endParaRPr lang="x-none" sz="1600" dirty="0"/>
          </a:p>
          <a:p>
            <a:pPr marL="914400" lvl="2" indent="0" algn="l" rtl="0">
              <a:buNone/>
            </a:pPr>
            <a:endParaRPr lang="x-none" sz="1600" dirty="0"/>
          </a:p>
          <a:p>
            <a:pPr lvl="1" algn="l" rtl="0"/>
            <a:endParaRPr lang="x-none" sz="2000" dirty="0"/>
          </a:p>
          <a:p>
            <a:pPr lvl="1" algn="l" rtl="0"/>
            <a:endParaRPr lang="x-none" sz="2000" dirty="0"/>
          </a:p>
          <a:p>
            <a:pPr lvl="1" algn="l" rtl="0"/>
            <a:endParaRPr lang="x-none" sz="2000" dirty="0"/>
          </a:p>
          <a:p>
            <a:endParaRPr lang="x-none" dirty="0"/>
          </a:p>
          <a:p>
            <a:pPr marL="0" indent="0" algn="l" rtl="0">
              <a:buNone/>
            </a:pPr>
            <a:endParaRPr lang="x-none" dirty="0"/>
          </a:p>
          <a:p>
            <a:endParaRPr lang="x-none" dirty="0"/>
          </a:p>
          <a:p>
            <a:endParaRPr lang="x-none" dirty="0"/>
          </a:p>
        </p:txBody>
      </p:sp>
      <p:sp>
        <p:nvSpPr>
          <p:cNvPr id="3" name="Title 2"/>
          <p:cNvSpPr>
            <a:spLocks noGrp="1"/>
          </p:cNvSpPr>
          <p:nvPr>
            <p:ph type="title" idx="4294967295"/>
          </p:nvPr>
        </p:nvSpPr>
        <p:spPr>
          <a:xfrm>
            <a:off x="0" y="457200"/>
            <a:ext cx="8534400" cy="715963"/>
          </a:xfrm>
        </p:spPr>
        <p:txBody>
          <a:bodyPr/>
          <a:lstStyle/>
          <a:p>
            <a:pPr rtl="0"/>
            <a:r>
              <a:rPr lang="x-none" sz="2400" b="0" i="0" u="none" baseline="0"/>
              <a:t>Validation</a:t>
            </a:r>
          </a:p>
        </p:txBody>
      </p:sp>
    </p:spTree>
    <p:extLst>
      <p:ext uri="{BB962C8B-B14F-4D97-AF65-F5344CB8AC3E}">
        <p14:creationId xmlns:p14="http://schemas.microsoft.com/office/powerpoint/2010/main" val="147055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0" y="4114800"/>
            <a:ext cx="6477000" cy="2472268"/>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dirty="0"/>
          </a:p>
        </p:txBody>
      </p:sp>
      <p:sp>
        <p:nvSpPr>
          <p:cNvPr id="9" name="Text Placeholder 2"/>
          <p:cNvSpPr>
            <a:spLocks noGrp="1"/>
          </p:cNvSpPr>
          <p:nvPr>
            <p:ph type="body" sz="quarter" idx="13"/>
          </p:nvPr>
        </p:nvSpPr>
        <p:spPr>
          <a:xfrm>
            <a:off x="171331" y="42335"/>
            <a:ext cx="4400669" cy="307777"/>
          </a:xfrm>
        </p:spPr>
        <p:txBody>
          <a:bodyPr>
            <a:normAutofit/>
          </a:bodyPr>
          <a:lstStyle/>
          <a:p>
            <a:pPr algn="l" rtl="0"/>
            <a:r>
              <a:rPr lang="x-none" b="0" i="0" u="none" baseline="0"/>
              <a:t>s</a:t>
            </a:r>
            <a:r>
              <a:rPr lang="x-none" b="0" i="0" u="none" baseline="0">
                <a:solidFill>
                  <a:srgbClr val="DCE6F2"/>
                </a:solidFill>
              </a:rPr>
              <a:t>aisie de données : formulaire par formulaire</a:t>
            </a:r>
          </a:p>
        </p:txBody>
      </p:sp>
      <p:sp>
        <p:nvSpPr>
          <p:cNvPr id="4" name="Content Placeholder 3"/>
          <p:cNvSpPr>
            <a:spLocks noGrp="1"/>
          </p:cNvSpPr>
          <p:nvPr>
            <p:ph idx="1"/>
          </p:nvPr>
        </p:nvSpPr>
        <p:spPr>
          <a:xfrm>
            <a:off x="685800" y="1143001"/>
            <a:ext cx="7162800" cy="2895600"/>
          </a:xfrm>
        </p:spPr>
        <p:txBody>
          <a:bodyPr>
            <a:noAutofit/>
          </a:bodyPr>
          <a:lstStyle/>
          <a:p>
            <a:pPr marL="0" algn="l" rtl="0">
              <a:spcAft>
                <a:spcPts val="1200"/>
              </a:spcAft>
              <a:buNone/>
            </a:pPr>
            <a:r>
              <a:rPr lang="x-none" b="0" i="0" u="none" baseline="0"/>
              <a:t>Les indicateurs de processus peuvent comprendre divers types de données pour lesquels vous voulez effectuer un suivi. </a:t>
            </a:r>
          </a:p>
          <a:p>
            <a:pPr marL="525780" algn="l" rtl="0">
              <a:buSzPct val="100000"/>
              <a:buFont typeface="Wingdings" charset="2"/>
              <a:buChar char="§"/>
            </a:pPr>
            <a:r>
              <a:rPr lang="x-none" b="0" i="0" u="none" baseline="0"/>
              <a:t>Ceci comprend actuellement les EIG, la formation et la gestion de la chaîne d'approvisionnement. </a:t>
            </a:r>
          </a:p>
          <a:p>
            <a:pPr algn="l" rtl="0">
              <a:buNone/>
            </a:pPr>
            <a:r>
              <a:rPr lang="x-none" b="0" i="0" u="none" baseline="0"/>
              <a:t>		</a:t>
            </a:r>
          </a:p>
          <a:p>
            <a:endParaRPr lang="x-none" dirty="0"/>
          </a:p>
        </p:txBody>
      </p:sp>
      <p:sp>
        <p:nvSpPr>
          <p:cNvPr id="2" name="Title 1"/>
          <p:cNvSpPr>
            <a:spLocks noGrp="1"/>
          </p:cNvSpPr>
          <p:nvPr>
            <p:ph type="title"/>
          </p:nvPr>
        </p:nvSpPr>
        <p:spPr>
          <a:xfrm>
            <a:off x="152400" y="369094"/>
            <a:ext cx="4432913" cy="516255"/>
          </a:xfrm>
        </p:spPr>
        <p:txBody>
          <a:bodyPr/>
          <a:lstStyle/>
          <a:p>
            <a:pPr algn="l" rtl="0"/>
            <a:r>
              <a:rPr lang="x-none" b="1" i="0" u="none" baseline="0"/>
              <a:t>Indicateurs de processus</a:t>
            </a:r>
          </a:p>
        </p:txBody>
      </p:sp>
      <p:sp>
        <p:nvSpPr>
          <p:cNvPr id="10" name="TextBox 9"/>
          <p:cNvSpPr txBox="1"/>
          <p:nvPr/>
        </p:nvSpPr>
        <p:spPr>
          <a:xfrm>
            <a:off x="406400" y="4419600"/>
            <a:ext cx="5613400" cy="1908215"/>
          </a:xfrm>
          <a:prstGeom prst="rect">
            <a:avLst/>
          </a:prstGeom>
          <a:noFill/>
        </p:spPr>
        <p:txBody>
          <a:bodyPr wrap="square" rtlCol="0">
            <a:spAutoFit/>
          </a:bodyPr>
          <a:lstStyle/>
          <a:p>
            <a:pPr algn="l" rtl="0"/>
            <a:r>
              <a:rPr lang="x-none" b="1" i="0" u="none" baseline="0">
                <a:solidFill>
                  <a:srgbClr val="066E9F"/>
                </a:solidFill>
                <a:latin typeface="Segoe UI" pitchFamily="34" charset="0"/>
              </a:rPr>
              <a:t>Petite astuce :</a:t>
            </a:r>
          </a:p>
          <a:p>
            <a:pPr algn="l" rtl="0">
              <a:spcAft>
                <a:spcPts val="1200"/>
              </a:spcAft>
            </a:pPr>
            <a:r>
              <a:rPr lang="x-none" b="1" i="0" u="none" baseline="0"/>
              <a:t>Vous pouvez créer un nouveau formulaire personnalisé</a:t>
            </a:r>
            <a:r>
              <a:rPr lang="x-none" b="0" i="0" u="none" baseline="0"/>
              <a:t> (avec tous les indicateurs personnalisés) pour les modules Enquête, Interventions et Indicateur de processus.</a:t>
            </a:r>
          </a:p>
          <a:p>
            <a:pPr algn="l" rtl="0"/>
            <a:r>
              <a:rPr lang="x-none" b="0" i="0" u="none" baseline="0"/>
              <a:t>À partir de la liste déroulante du module, choisissez </a:t>
            </a:r>
            <a:r>
              <a:rPr lang="x-none" b="1" i="0" u="none" baseline="0">
                <a:solidFill>
                  <a:srgbClr val="17375D"/>
                </a:solidFill>
                <a:latin typeface="Segoe UI" pitchFamily="34" charset="0"/>
              </a:rPr>
              <a:t>Ajouter un nouveau type.</a:t>
            </a:r>
            <a:endParaRPr lang="x-none" dirty="0">
              <a:solidFill>
                <a:srgbClr val="17375D"/>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351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x-none" sz="2000" b="1" i="0" u="none" baseline="0"/>
              <a:t>Ajouter un formulaire personnalisé Indicateur de processus</a:t>
            </a:r>
          </a:p>
        </p:txBody>
      </p:sp>
      <p:sp>
        <p:nvSpPr>
          <p:cNvPr id="2" name="Text Placeholder 1"/>
          <p:cNvSpPr>
            <a:spLocks noGrp="1"/>
          </p:cNvSpPr>
          <p:nvPr>
            <p:ph type="body" sz="quarter" idx="10"/>
          </p:nvPr>
        </p:nvSpPr>
        <p:spPr>
          <a:xfrm>
            <a:off x="762000" y="990600"/>
            <a:ext cx="7696200" cy="5181600"/>
          </a:xfrm>
        </p:spPr>
        <p:txBody>
          <a:bodyPr>
            <a:noAutofit/>
          </a:bodyPr>
          <a:lstStyle/>
          <a:p>
            <a:pPr marL="457200" indent="-457200" algn="l" rtl="0">
              <a:spcAft>
                <a:spcPts val="600"/>
              </a:spcAft>
              <a:buAutoNum type="arabicPeriod"/>
            </a:pPr>
            <a:r>
              <a:rPr lang="x-none" sz="1800" b="0" i="0" u="none" baseline="0"/>
              <a:t>Sélectionnez </a:t>
            </a:r>
            <a:r>
              <a:rPr lang="x-none" sz="1800" b="1" i="0" u="none" baseline="0"/>
              <a:t>Est</a:t>
            </a:r>
            <a:r>
              <a:rPr lang="x-none" sz="1800" b="0" i="0" u="none" baseline="0"/>
              <a:t> dans l'arborescence des sites.</a:t>
            </a:r>
          </a:p>
          <a:p>
            <a:pPr marL="457200" indent="-457200" algn="l" rtl="0">
              <a:spcAft>
                <a:spcPts val="600"/>
              </a:spcAft>
              <a:buAutoNum type="arabicPeriod"/>
            </a:pPr>
            <a:r>
              <a:rPr lang="x-none" sz="1800" b="0" i="0" u="none" baseline="0"/>
              <a:t>Sélectionnez </a:t>
            </a:r>
            <a:r>
              <a:rPr lang="x-none" sz="1800" b="1" i="0" u="none" baseline="0"/>
              <a:t>Ajouter un nouveau type</a:t>
            </a:r>
            <a:r>
              <a:rPr lang="x-none" sz="1800" b="0" i="0" u="none" baseline="0"/>
              <a:t> à partir de la liste déroulante Indicateurs de processus.</a:t>
            </a:r>
          </a:p>
          <a:p>
            <a:pPr marL="457200" indent="-457200" algn="l" rtl="0">
              <a:spcAft>
                <a:spcPts val="600"/>
              </a:spcAft>
              <a:buAutoNum type="arabicPeriod"/>
            </a:pPr>
            <a:r>
              <a:rPr lang="x-none" sz="1800" b="0" i="0" u="none" baseline="0"/>
              <a:t>Nom :</a:t>
            </a:r>
            <a:r>
              <a:rPr lang="x-none" sz="1800" b="1" i="0" u="none" baseline="0"/>
              <a:t> Stratégies alternatives : Eau, assainissement et hygiène</a:t>
            </a:r>
          </a:p>
          <a:p>
            <a:pPr marL="457200" indent="-457200" algn="l" rtl="0">
              <a:spcAft>
                <a:spcPts val="600"/>
              </a:spcAft>
              <a:buAutoNum type="arabicPeriod"/>
            </a:pPr>
            <a:r>
              <a:rPr lang="x-none" sz="1800" b="0" i="0" u="none" baseline="0"/>
              <a:t>Cliquez sur </a:t>
            </a:r>
            <a:r>
              <a:rPr lang="x-none" sz="1800" b="1" i="0" u="none" baseline="0"/>
              <a:t>Ajouter/Supprimer des indicateurs</a:t>
            </a:r>
            <a:r>
              <a:rPr lang="x-none" sz="1800" b="0" i="0" u="none" baseline="0"/>
              <a:t>.</a:t>
            </a:r>
          </a:p>
          <a:p>
            <a:pPr marL="457200" indent="-457200" algn="l" rtl="0">
              <a:spcAft>
                <a:spcPts val="600"/>
              </a:spcAft>
              <a:buAutoNum type="arabicPeriod"/>
            </a:pPr>
            <a:r>
              <a:rPr lang="x-none" sz="1800" b="0" i="0" u="none" baseline="0"/>
              <a:t>Ajoutez 2 à 5 indicateurs personnalisés dans votre formulaire Eau, assainissement et hygiène. Pratiquez les différents types de données. </a:t>
            </a:r>
          </a:p>
          <a:p>
            <a:pPr marL="457200" indent="-457200" algn="l" rtl="0">
              <a:spcAft>
                <a:spcPts val="600"/>
              </a:spcAft>
              <a:buAutoNum type="arabicPeriod"/>
            </a:pPr>
            <a:r>
              <a:rPr lang="x-none" sz="1800" b="0" i="0" u="none" baseline="0"/>
              <a:t>Cliquez sur </a:t>
            </a:r>
            <a:r>
              <a:rPr lang="x-none" sz="1800" b="1" i="0" u="none" baseline="0"/>
              <a:t>Enregistrer.</a:t>
            </a:r>
            <a:endParaRPr lang="x-none" sz="1800" dirty="0"/>
          </a:p>
          <a:p>
            <a:pPr marL="457200" indent="-457200" algn="l" rtl="0">
              <a:spcAft>
                <a:spcPts val="600"/>
              </a:spcAft>
              <a:buAutoNum type="arabicPeriod"/>
            </a:pPr>
            <a:r>
              <a:rPr lang="x-none" sz="1800" b="0" i="0" u="none" baseline="0"/>
              <a:t>Saisissez les données dans le formulaire.</a:t>
            </a:r>
          </a:p>
          <a:p>
            <a:pPr marL="457200" indent="-457200" algn="l" rtl="0">
              <a:spcAft>
                <a:spcPts val="600"/>
              </a:spcAft>
              <a:buAutoNum type="arabicPeriod"/>
            </a:pPr>
            <a:r>
              <a:rPr lang="x-none" sz="1800" b="1" i="0" u="none" baseline="0"/>
              <a:t>Enregistrez</a:t>
            </a:r>
            <a:r>
              <a:rPr lang="x-none" sz="1800" b="0" i="0" u="none" baseline="0"/>
              <a:t> les données sur votre nouveau formulaire. </a:t>
            </a:r>
          </a:p>
        </p:txBody>
      </p:sp>
      <p:sp>
        <p:nvSpPr>
          <p:cNvPr id="4" name="TextBox 3"/>
          <p:cNvSpPr txBox="1"/>
          <p:nvPr/>
        </p:nvSpPr>
        <p:spPr>
          <a:xfrm>
            <a:off x="762000" y="5181600"/>
            <a:ext cx="7772400" cy="1354217"/>
          </a:xfrm>
          <a:prstGeom prst="rect">
            <a:avLst/>
          </a:prstGeom>
          <a:noFill/>
        </p:spPr>
        <p:txBody>
          <a:bodyPr wrap="square" rtlCol="0">
            <a:spAutoFit/>
          </a:bodyPr>
          <a:lstStyle/>
          <a:p>
            <a:pPr marL="0" lvl="1" algn="l" rtl="0">
              <a:spcAft>
                <a:spcPts val="1200"/>
              </a:spcAft>
            </a:pPr>
            <a:r>
              <a:rPr lang="x-none" b="1" i="0" u="none" baseline="0">
                <a:solidFill>
                  <a:srgbClr val="17375D"/>
                </a:solidFill>
                <a:latin typeface="Segoe UI Semibold" pitchFamily="34" charset="0"/>
              </a:rPr>
              <a:t>Lorsque vous avez terminé, cliquez sur Enregistrer.</a:t>
            </a:r>
          </a:p>
          <a:p>
            <a:pPr marL="0" lvl="1" algn="l" rtl="0"/>
            <a:r>
              <a:rPr lang="x-none" b="1" i="0" u="none" baseline="0">
                <a:solidFill>
                  <a:srgbClr val="17375D"/>
                </a:solidFill>
                <a:latin typeface="Segoe UI Semibold" pitchFamily="34" charset="0"/>
              </a:rPr>
              <a:t>Trouvez le formulaire Indicateur de processus que vous venez de remplir dans la zone de liste d'enquête Est .</a:t>
            </a:r>
          </a:p>
          <a:p>
            <a:endParaRPr lang="x-none" dirty="0"/>
          </a:p>
        </p:txBody>
      </p:sp>
    </p:spTree>
    <p:extLst>
      <p:ext uri="{BB962C8B-B14F-4D97-AF65-F5344CB8AC3E}">
        <p14:creationId xmlns:p14="http://schemas.microsoft.com/office/powerpoint/2010/main" val="3721403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none" sz="3600" b="0" i="0" u="none" baseline="0"/>
              <a:t>Saisie de données : Importation en bloc</a:t>
            </a:r>
          </a:p>
        </p:txBody>
      </p:sp>
      <p:sp>
        <p:nvSpPr>
          <p:cNvPr id="3" name="Text Placeholder 2"/>
          <p:cNvSpPr>
            <a:spLocks noGrp="1"/>
          </p:cNvSpPr>
          <p:nvPr>
            <p:ph type="body" idx="1"/>
          </p:nvPr>
        </p:nvSpPr>
        <p:spPr>
          <a:xfrm>
            <a:off x="685800" y="4648200"/>
            <a:ext cx="6553200" cy="1447800"/>
          </a:xfrm>
        </p:spPr>
        <p:txBody>
          <a:bodyPr/>
          <a:lstStyle/>
          <a:p>
            <a:pPr algn="l" rtl="0"/>
            <a:r>
              <a:rPr lang="x-none" b="0" i="0" u="none" baseline="0"/>
              <a:t>Vous pouvez aussi saisir les informations dans la base de données au moyen de l'importation en bloc.</a:t>
            </a:r>
          </a:p>
        </p:txBody>
      </p:sp>
    </p:spTree>
    <p:extLst>
      <p:ext uri="{BB962C8B-B14F-4D97-AF65-F5344CB8AC3E}">
        <p14:creationId xmlns:p14="http://schemas.microsoft.com/office/powerpoint/2010/main" val="1793307603"/>
      </p:ext>
    </p:extLst>
  </p:cSld>
  <p:clrMapOvr>
    <a:masterClrMapping/>
  </p:clrMapOvr>
</p:sld>
</file>

<file path=ppt/theme/theme1.xml><?xml version="1.0" encoding="utf-8"?>
<a:theme xmlns:a="http://schemas.openxmlformats.org/drawingml/2006/main" name="NaD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6153</TotalTime>
  <Words>5839</Words>
  <Application>Microsoft Office PowerPoint</Application>
  <PresentationFormat>On-screen Show (4:3)</PresentationFormat>
  <Paragraphs>1201</Paragraphs>
  <Slides>148</Slides>
  <Notes>135</Notes>
  <HiddenSlides>0</HiddenSlides>
  <MMClips>0</MMClips>
  <ScaleCrop>false</ScaleCrop>
  <HeadingPairs>
    <vt:vector size="4" baseType="variant">
      <vt:variant>
        <vt:lpstr>Theme</vt:lpstr>
      </vt:variant>
      <vt:variant>
        <vt:i4>2</vt:i4>
      </vt:variant>
      <vt:variant>
        <vt:lpstr>Slide Titles</vt:lpstr>
      </vt:variant>
      <vt:variant>
        <vt:i4>148</vt:i4>
      </vt:variant>
    </vt:vector>
  </HeadingPairs>
  <TitlesOfParts>
    <vt:vector size="150" baseType="lpstr">
      <vt:lpstr>NaDa theme</vt:lpstr>
      <vt:lpstr>1_Office Theme</vt:lpstr>
      <vt:lpstr>Base de données intégrée des données MTN</vt:lpstr>
      <vt:lpstr>Introduction</vt:lpstr>
      <vt:lpstr>Aperçu de la formation</vt:lpstr>
      <vt:lpstr>Contexte</vt:lpstr>
      <vt:lpstr>Partenaires et contributeurs</vt:lpstr>
      <vt:lpstr>Fonctions principales</vt:lpstr>
      <vt:lpstr>Objectifs du système</vt:lpstr>
      <vt:lpstr>Comment et quand utiliser cet outil</vt:lpstr>
      <vt:lpstr>Principaux utilisateurs</vt:lpstr>
      <vt:lpstr>Gestion des données</vt:lpstr>
      <vt:lpstr>Démographie</vt:lpstr>
      <vt:lpstr>Distribution de la maladie </vt:lpstr>
      <vt:lpstr>Enquêtes</vt:lpstr>
      <vt:lpstr>Interventions</vt:lpstr>
      <vt:lpstr>Indicateurs de processus</vt:lpstr>
      <vt:lpstr>Rapports</vt:lpstr>
      <vt:lpstr>Rapports de l'OMS/des partenaires</vt:lpstr>
      <vt:lpstr>Formulaire de rapport commun</vt:lpstr>
      <vt:lpstr>Rapports standards</vt:lpstr>
      <vt:lpstr>Rapports personnalisés</vt:lpstr>
      <vt:lpstr>Fonctions pratiques</vt:lpstr>
      <vt:lpstr>Installation</vt:lpstr>
      <vt:lpstr>Étapes d'installation</vt:lpstr>
      <vt:lpstr>Installation du moteur Access DB à 32 bits</vt:lpstr>
      <vt:lpstr>Installation de la base de données intégrée des données MTN </vt:lpstr>
      <vt:lpstr>Écran d'ouverture</vt:lpstr>
      <vt:lpstr>L'écran d'ouverture</vt:lpstr>
      <vt:lpstr>Choisir votre langue</vt:lpstr>
      <vt:lpstr>Fichier récent</vt:lpstr>
      <vt:lpstr>Recherche</vt:lpstr>
      <vt:lpstr>Nouveau fichier</vt:lpstr>
      <vt:lpstr>Créer un nouveau fichier</vt:lpstr>
      <vt:lpstr>Pour commencer</vt:lpstr>
      <vt:lpstr>Pour commencer</vt:lpstr>
      <vt:lpstr>Inscrivez-vous</vt:lpstr>
      <vt:lpstr>Inscrivez-vous </vt:lpstr>
      <vt:lpstr>Saisissez les informations relatives à votre pays</vt:lpstr>
      <vt:lpstr>Saisissez les informations relatives au pays Murkonia.</vt:lpstr>
      <vt:lpstr>Saisissez les paramètres pays pour Murkonia. </vt:lpstr>
      <vt:lpstr>Choisissez vos maladies.</vt:lpstr>
      <vt:lpstr>Choisissez votre maladie</vt:lpstr>
      <vt:lpstr>Choisissez les maladies pour Murkonia</vt:lpstr>
      <vt:lpstr>Ajouter des niveaux administratifs </vt:lpstr>
      <vt:lpstr>Ajouter les données pour les niveaux administratifs : Provinces</vt:lpstr>
      <vt:lpstr>PowerPoint Presentation</vt:lpstr>
      <vt:lpstr>Ajouter les données pour les niveaux administratifs : Districts</vt:lpstr>
      <vt:lpstr>PowerPoint Presentation</vt:lpstr>
      <vt:lpstr>Ajouter les données pour les niveaux administratifs : Villages</vt:lpstr>
      <vt:lpstr>PowerPoint Presentation</vt:lpstr>
      <vt:lpstr>Sauvegarde</vt:lpstr>
      <vt:lpstr>Vue d'ensemble de l'outil</vt:lpstr>
      <vt:lpstr>Vue d'ensemble de l'outil</vt:lpstr>
      <vt:lpstr>L’arborescence des unités administratives</vt:lpstr>
      <vt:lpstr>Elargir l’arborescence d’une unité administrative</vt:lpstr>
      <vt:lpstr>Le menu principal</vt:lpstr>
      <vt:lpstr>Fichier</vt:lpstr>
      <vt:lpstr>Paramètres</vt:lpstr>
      <vt:lpstr>Paramètres</vt:lpstr>
      <vt:lpstr>Paramètres</vt:lpstr>
      <vt:lpstr>Ajouter un nouvel utilisateur</vt:lpstr>
      <vt:lpstr>Paramètres</vt:lpstr>
      <vt:lpstr>Paramètres</vt:lpstr>
      <vt:lpstr>Unités administratives</vt:lpstr>
      <vt:lpstr>Unités administratives</vt:lpstr>
      <vt:lpstr>Ajouter une unité administrative</vt:lpstr>
      <vt:lpstr>Unités administratives</vt:lpstr>
      <vt:lpstr>Supprimer une unité administrative</vt:lpstr>
      <vt:lpstr>Unités administratives</vt:lpstr>
      <vt:lpstr>Classer une unité administrative</vt:lpstr>
      <vt:lpstr>Unités administratives</vt:lpstr>
      <vt:lpstr>Importations et rapports</vt:lpstr>
      <vt:lpstr>Fonction d'aide</vt:lpstr>
      <vt:lpstr>Le tableau de bord</vt:lpstr>
      <vt:lpstr>Caractéristique importante du tableau de bord</vt:lpstr>
      <vt:lpstr>Explorez le tableau de bord</vt:lpstr>
      <vt:lpstr>Saisie de données : Formulaire par formulaire</vt:lpstr>
      <vt:lpstr>Saisie de données : Formulaire par formulaire</vt:lpstr>
      <vt:lpstr>Caractéristiques de la saisie de données</vt:lpstr>
      <vt:lpstr>Champs calculés</vt:lpstr>
      <vt:lpstr>Démographie</vt:lpstr>
      <vt:lpstr>Distribution de la maladie</vt:lpstr>
      <vt:lpstr>Saisissez la distribution de la maladie - lèpre</vt:lpstr>
      <vt:lpstr>Enquêtes</vt:lpstr>
      <vt:lpstr>Saisissez l'enquête sur l'évaluation de la transmission de la filariose lymphatique</vt:lpstr>
      <vt:lpstr>PowerPoint Presentation</vt:lpstr>
      <vt:lpstr>PowerPoint Presentation</vt:lpstr>
      <vt:lpstr>Saisir les enquêtes sur le site sentinelle/de contrôle  ponctuel pour la schistosomiase</vt:lpstr>
      <vt:lpstr>PowerPoint Presentation</vt:lpstr>
      <vt:lpstr>Interventions</vt:lpstr>
      <vt:lpstr>Créez un indicateur personnalisé pour l'intervention à l'IVM+ALB </vt:lpstr>
      <vt:lpstr>PowerPoint Presentation</vt:lpstr>
      <vt:lpstr>PowerPoint Presentation</vt:lpstr>
      <vt:lpstr>Validation</vt:lpstr>
      <vt:lpstr>Validation</vt:lpstr>
      <vt:lpstr>PowerPoint Presentation</vt:lpstr>
      <vt:lpstr>Validation</vt:lpstr>
      <vt:lpstr>Indicateurs de processus</vt:lpstr>
      <vt:lpstr>Ajouter un formulaire personnalisé Indicateur de processus</vt:lpstr>
      <vt:lpstr>Saisie de données : Importation en bloc</vt:lpstr>
      <vt:lpstr>Saisie de données : Importation en bloc</vt:lpstr>
      <vt:lpstr>Créer le fichier d'importation</vt:lpstr>
      <vt:lpstr>Importation en bloc</vt:lpstr>
      <vt:lpstr>Créer un formulaire d'importation pour une intervention</vt:lpstr>
      <vt:lpstr>Remplir le formulaire</vt:lpstr>
      <vt:lpstr>Vérifiez qu'il n'y a pas d'erreurs de validation lors du téléchargement du fichier</vt:lpstr>
      <vt:lpstr>Importer les données pour une  intervention de prise en charge de la morbidité de la FL</vt:lpstr>
      <vt:lpstr>Importation en bloc pour les enquêtes avec  plusieurs unités administratives</vt:lpstr>
      <vt:lpstr>Créer un fichier d'importation pour l'enquête d'évaluation de la transmission FL </vt:lpstr>
      <vt:lpstr>Importer les données pour l'enquête d'évaluation de la transmission FL </vt:lpstr>
      <vt:lpstr>Examiner/Modifier les données importées</vt:lpstr>
      <vt:lpstr>Mise à jour pour une nouvelle année</vt:lpstr>
      <vt:lpstr>Mise à jour pour la nouvelle année</vt:lpstr>
      <vt:lpstr>Démographie</vt:lpstr>
      <vt:lpstr>Distribution de la maladie</vt:lpstr>
      <vt:lpstr>Redécoupage</vt:lpstr>
      <vt:lpstr>Redécoupage</vt:lpstr>
      <vt:lpstr>Fractionner des unités administratives</vt:lpstr>
      <vt:lpstr>Fractionner des unités administratives</vt:lpstr>
      <vt:lpstr>PowerPoint Presentation</vt:lpstr>
      <vt:lpstr>Fusionner des unités administratives</vt:lpstr>
      <vt:lpstr>Fusionner des unités administratives</vt:lpstr>
      <vt:lpstr>Rapports</vt:lpstr>
      <vt:lpstr>Rapports</vt:lpstr>
      <vt:lpstr>Créateur de rapports personnalisés</vt:lpstr>
      <vt:lpstr>Créer un rapport de prise en charge de la morbidité de la FL</vt:lpstr>
      <vt:lpstr>PowerPoint Presentation</vt:lpstr>
      <vt:lpstr>Rapports de l'OMS/des partenaires</vt:lpstr>
      <vt:lpstr>Générer un formulaire de rapport commun de l'OMS</vt:lpstr>
      <vt:lpstr>Rapports standard</vt:lpstr>
      <vt:lpstr>Définition d'une base de données intégrée des données MTN pour votre programme</vt:lpstr>
      <vt:lpstr>Définition d'un fichier pour votre programme</vt:lpstr>
      <vt:lpstr>Démarrer une base de données intégrée des données MTN pour votre programme</vt:lpstr>
      <vt:lpstr>PowerPoint Presentation</vt:lpstr>
      <vt:lpstr>Plan de saisie de données historiques</vt:lpstr>
      <vt:lpstr>Général</vt:lpstr>
      <vt:lpstr>Accès utilisateurs</vt:lpstr>
      <vt:lpstr>Responsabilité des utilisateurs</vt:lpstr>
      <vt:lpstr>Responsabilité des utilisateurs (suite)</vt:lpstr>
      <vt:lpstr>Type de donnée</vt:lpstr>
      <vt:lpstr>Sources des données</vt:lpstr>
      <vt:lpstr>Contrôle de la qualité des données</vt:lpstr>
      <vt:lpstr>Échéancier pour la saisie des données</vt:lpstr>
      <vt:lpstr>Critères/Hypothèses</vt:lpstr>
      <vt:lpstr>Documentation</vt:lpstr>
      <vt:lpstr>Documentation</vt:lpstr>
      <vt:lpstr>Budget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MIKHAILOV, Alexei</cp:lastModifiedBy>
  <cp:revision>931</cp:revision>
  <cp:lastPrinted>2014-02-12T17:11:29Z</cp:lastPrinted>
  <dcterms:created xsi:type="dcterms:W3CDTF">2013-12-26T18:16:54Z</dcterms:created>
  <dcterms:modified xsi:type="dcterms:W3CDTF">2017-09-18T12:28:55Z</dcterms:modified>
</cp:coreProperties>
</file>